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D6AE2-2FE8-4564-85D7-0820F4C70EA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8AFA2-5591-4AAD-99DF-2ACC7E69C7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58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D6AE2-2FE8-4564-85D7-0820F4C70EA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8AFA2-5591-4AAD-99DF-2ACC7E69C7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079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D6AE2-2FE8-4564-85D7-0820F4C70EA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8AFA2-5591-4AAD-99DF-2ACC7E69C7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5695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D6AE2-2FE8-4564-85D7-0820F4C70EA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8AFA2-5591-4AAD-99DF-2ACC7E69C7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335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D6AE2-2FE8-4564-85D7-0820F4C70EA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8AFA2-5591-4AAD-99DF-2ACC7E69C7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63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D6AE2-2FE8-4564-85D7-0820F4C70EA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8AFA2-5591-4AAD-99DF-2ACC7E69C7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915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D6AE2-2FE8-4564-85D7-0820F4C70EA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8AFA2-5591-4AAD-99DF-2ACC7E69C7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407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D6AE2-2FE8-4564-85D7-0820F4C70EA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8AFA2-5591-4AAD-99DF-2ACC7E69C7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52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D6AE2-2FE8-4564-85D7-0820F4C70EA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8AFA2-5591-4AAD-99DF-2ACC7E69C7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91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D6AE2-2FE8-4564-85D7-0820F4C70EA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8AFA2-5591-4AAD-99DF-2ACC7E69C7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491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D6AE2-2FE8-4564-85D7-0820F4C70EA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8AFA2-5591-4AAD-99DF-2ACC7E69C7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660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4D6AE2-2FE8-4564-85D7-0820F4C70EA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E8AFA2-5591-4AAD-99DF-2ACC7E69C7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2357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04664"/>
            <a:ext cx="8350696" cy="1470025"/>
          </a:xfrm>
        </p:spPr>
        <p:txBody>
          <a:bodyPr>
            <a:normAutofit/>
          </a:bodyPr>
          <a:lstStyle/>
          <a:p>
            <a:r>
              <a:rPr lang="cs-CZ" sz="4000" dirty="0" smtClean="0"/>
              <a:t>DIGITÁLNÍDIGITÁLNÍ UČEBNÍ MATERIÁL</a:t>
            </a:r>
            <a:endParaRPr lang="cs-CZ" sz="4000" dirty="0"/>
          </a:p>
        </p:txBody>
      </p:sp>
      <p:pic>
        <p:nvPicPr>
          <p:cNvPr id="4" name="Picture 4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539875"/>
            <a:ext cx="6194425" cy="3840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380038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884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Výrazy</a:t>
            </a:r>
            <a:endParaRPr lang="cs-CZ" sz="7200" b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</a:t>
            </a:r>
            <a:endParaRPr lang="cs-CZ" sz="4000" b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23819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72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Číselné výrazy:</a:t>
            </a:r>
            <a:endParaRPr lang="cs-CZ" sz="7200" b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64319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</a:p>
          <a:p>
            <a:r>
              <a:rPr lang="cs-CZ" sz="40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baseline="300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40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3 – 8 – (12+6) + 5 . 6 : 2 =</a:t>
            </a:r>
          </a:p>
          <a:p>
            <a:pPr marL="0" indent="0" algn="r">
              <a:buNone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37</a:t>
            </a:r>
          </a:p>
          <a:p>
            <a:r>
              <a:rPr lang="cs-CZ" sz="40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– 8</a:t>
            </a:r>
            <a:r>
              <a:rPr lang="cs-CZ" sz="4000" b="1" baseline="300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: 4 + (-5).(-2) + 7 =</a:t>
            </a:r>
          </a:p>
          <a:p>
            <a:pPr marL="0" indent="0" algn="r">
              <a:buNone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4054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66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Výrazy s proměnnou:</a:t>
            </a:r>
            <a:endParaRPr lang="cs-CZ" sz="6600" b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76287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</a:p>
          <a:p>
            <a:r>
              <a:rPr lang="cs-CZ" sz="4400" b="1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44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z . z = </a:t>
            </a:r>
          </a:p>
          <a:p>
            <a:pPr marL="0" indent="0" algn="r">
              <a:buNone/>
            </a:pP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8z</a:t>
            </a:r>
            <a:r>
              <a:rPr lang="cs-CZ" sz="44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44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(-2x)</a:t>
            </a:r>
            <a:r>
              <a:rPr lang="cs-CZ" sz="4400" b="1" baseline="300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(-x)</a:t>
            </a:r>
            <a:r>
              <a:rPr lang="cs-CZ" sz="4400" b="1" baseline="300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x</a:t>
            </a:r>
            <a:r>
              <a:rPr lang="cs-CZ" sz="4400" b="1" baseline="300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-1</a:t>
            </a:r>
            <a:r>
              <a:rPr lang="cs-CZ" sz="44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pPr marL="0" indent="0" algn="r">
              <a:buNone/>
            </a:pP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-4x</a:t>
            </a:r>
            <a:r>
              <a:rPr lang="cs-CZ" sz="44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4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Tx/>
              <a:buChar char="-"/>
            </a:pPr>
            <a:endParaRPr lang="cs-CZ" sz="4400" b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3550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Lomené výrazy:</a:t>
            </a:r>
            <a:endParaRPr lang="cs-CZ" sz="7200" b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691680" y="1600200"/>
                <a:ext cx="4320480" cy="4525963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cs-CZ" sz="4400" b="1" dirty="0" smtClean="0">
                    <a:solidFill>
                      <a:srgbClr val="0033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Vypočítej: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0033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0033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0033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𝒃</m:t>
                        </m:r>
                      </m:den>
                    </m:f>
                    <m:r>
                      <a:rPr lang="cs-CZ" sz="4400" b="1" i="1" smtClean="0">
                        <a:solidFill>
                          <a:srgbClr val="0033C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. </m:t>
                    </m:r>
                    <m:r>
                      <a:rPr lang="cs-CZ" sz="4400" b="1" i="1" smtClean="0">
                        <a:solidFill>
                          <a:srgbClr val="0033C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𝒄</m:t>
                    </m:r>
                    <m:r>
                      <a:rPr lang="cs-CZ" sz="4400" b="1" i="1" smtClean="0">
                        <a:solidFill>
                          <a:srgbClr val="0033C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4400" b="1" dirty="0" smtClean="0">
                  <a:solidFill>
                    <a:srgbClr val="0033CC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righ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400" b="1" i="1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4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𝒂</m:t>
                          </m:r>
                          <m:r>
                            <a:rPr lang="cs-CZ" sz="4400" b="1" i="1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𝒄</m:t>
                          </m:r>
                        </m:num>
                        <m:den>
                          <m:r>
                            <a:rPr lang="cs-CZ" sz="44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𝒃</m:t>
                          </m:r>
                        </m:den>
                      </m:f>
                    </m:oMath>
                  </m:oMathPara>
                </a14:m>
                <a:endParaRPr lang="cs-CZ" sz="4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4400" b="1" dirty="0" smtClean="0">
                    <a:solidFill>
                      <a:srgbClr val="0033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x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rgbClr val="0033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0033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0033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400" b="1" i="1" smtClean="0">
                            <a:solidFill>
                              <a:srgbClr val="0033CC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0033CC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</a:t>
                </a:r>
              </a:p>
              <a:p>
                <a:pPr marL="0" indent="0" algn="r">
                  <a:buNone/>
                </a:pPr>
                <a:r>
                  <a:rPr lang="cs-CZ" sz="44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-3</a:t>
                </a:r>
              </a:p>
              <a:p>
                <a:pPr marL="0" indent="0">
                  <a:buNone/>
                </a:pPr>
                <a:endParaRPr lang="cs-CZ" sz="4400" b="1" dirty="0">
                  <a:solidFill>
                    <a:srgbClr val="0033CC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691680" y="1600200"/>
                <a:ext cx="4320480" cy="4525963"/>
              </a:xfrm>
              <a:blipFill rotWithShape="1">
                <a:blip r:embed="rId2"/>
                <a:stretch>
                  <a:fillRect l="-4802" t="-3908" r="-6215" b="-44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22947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7200" b="1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výraz: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48295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36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27 zvětši o 4</a:t>
            </a:r>
          </a:p>
          <a:p>
            <a:r>
              <a:rPr lang="cs-CZ" sz="36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3 zmenši o y</a:t>
            </a:r>
          </a:p>
          <a:p>
            <a:r>
              <a:rPr lang="cs-CZ" sz="36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12 zvětši x krát</a:t>
            </a:r>
          </a:p>
          <a:p>
            <a:r>
              <a:rPr lang="cs-CZ" sz="36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54 zmenši 9 krát</a:t>
            </a:r>
          </a:p>
          <a:p>
            <a:r>
              <a:rPr lang="cs-CZ" sz="36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Součet čísel x a 5 vyděl 3</a:t>
            </a:r>
          </a:p>
          <a:p>
            <a:r>
              <a:rPr lang="cs-CZ" sz="36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pětinásobek čísla 4</a:t>
            </a:r>
          </a:p>
          <a:p>
            <a:r>
              <a:rPr lang="cs-CZ" sz="3600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Zmenši číslo 15 o součet čísel x a y</a:t>
            </a:r>
            <a:endParaRPr lang="cs-CZ" sz="3600" b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28184" y="1600200"/>
            <a:ext cx="2664296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33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27+4=31</a:t>
            </a:r>
          </a:p>
          <a:p>
            <a:r>
              <a:rPr lang="cs-CZ" sz="33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3-y</a:t>
            </a:r>
          </a:p>
          <a:p>
            <a:r>
              <a:rPr lang="cs-CZ" sz="33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12.x</a:t>
            </a:r>
          </a:p>
          <a:p>
            <a:r>
              <a:rPr lang="cs-CZ" sz="33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 : 9</a:t>
            </a:r>
          </a:p>
          <a:p>
            <a:r>
              <a:rPr lang="cs-CZ" sz="33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(x+5):3</a:t>
            </a:r>
          </a:p>
          <a:p>
            <a:r>
              <a:rPr lang="cs-CZ" sz="33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5.4=20</a:t>
            </a:r>
          </a:p>
          <a:p>
            <a:r>
              <a:rPr lang="cs-CZ" sz="33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 – (</a:t>
            </a:r>
            <a:r>
              <a:rPr lang="cs-CZ" sz="33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x+y</a:t>
            </a:r>
            <a:r>
              <a:rPr lang="cs-CZ" sz="33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3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3853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Hodnota výrazu:</a:t>
            </a:r>
            <a:endParaRPr lang="cs-CZ" b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147248" cy="4525963"/>
          </a:xfrm>
        </p:spPr>
        <p:txBody>
          <a:bodyPr/>
          <a:lstStyle/>
          <a:p>
            <a:r>
              <a:rPr lang="cs-CZ" b="1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tabulku:</a:t>
            </a:r>
          </a:p>
          <a:p>
            <a:pPr marL="0" indent="0">
              <a:buNone/>
            </a:pPr>
            <a:endParaRPr lang="cs-CZ" b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2640342"/>
              </p:ext>
            </p:extLst>
          </p:nvPr>
        </p:nvGraphicFramePr>
        <p:xfrm>
          <a:off x="1619672" y="2564904"/>
          <a:ext cx="6095999" cy="310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128"/>
                <a:gridCol w="589586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x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-1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 – x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3x – 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 + 4x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6x : 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947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687" y="2177491"/>
            <a:ext cx="6102625" cy="3371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9482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187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DIGITÁLNÍDIGITÁLNÍ UČEBNÍ MATERIÁL</vt:lpstr>
      <vt:lpstr>Výrazy</vt:lpstr>
      <vt:lpstr>1. Číselné výrazy:</vt:lpstr>
      <vt:lpstr>2. Výrazy s proměnnou:</vt:lpstr>
      <vt:lpstr>3. Lomené výrazy:</vt:lpstr>
      <vt:lpstr>Zapiš výraz:</vt:lpstr>
      <vt:lpstr>Hodnota výrazu: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DIGITÁLNÍDIGITÁLNÍ UČEBNÍ MATERIÁL</dc:title>
  <dc:creator>U218UCITEL</dc:creator>
  <cp:lastModifiedBy>U218UCITEL</cp:lastModifiedBy>
  <cp:revision>8</cp:revision>
  <dcterms:created xsi:type="dcterms:W3CDTF">2013-01-24T15:04:44Z</dcterms:created>
  <dcterms:modified xsi:type="dcterms:W3CDTF">2013-04-23T11:01:53Z</dcterms:modified>
</cp:coreProperties>
</file>