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0" r:id="rId2"/>
    <p:sldId id="256" r:id="rId3"/>
    <p:sldId id="257" r:id="rId4"/>
    <p:sldId id="258" r:id="rId5"/>
    <p:sldId id="262" r:id="rId6"/>
    <p:sldId id="263" r:id="rId7"/>
    <p:sldId id="264" r:id="rId8"/>
    <p:sldId id="265" r:id="rId9"/>
    <p:sldId id="25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260E553-1D7A-4946-BDCE-6C0B731152D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12E2F4-4E13-41EF-9D48-68F79B6125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73841217"/>
              </p:ext>
            </p:extLst>
          </p:nvPr>
        </p:nvGraphicFramePr>
        <p:xfrm>
          <a:off x="1360488" y="2781300"/>
          <a:ext cx="6405562" cy="3578241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VY_32_INOVACE_9C_11_ŘECKO III.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Městské státy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29.1.2013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6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10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9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10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576" y="1268760"/>
            <a:ext cx="7759700" cy="8001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Tento materi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l byl vytvořen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 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r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mci projektu EU pen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ze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kol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Operačn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ho programu Vzděl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v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 pro konkurenceschopnost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eaLnBrk="0" hangingPunct="0">
              <a:defRPr/>
            </a:pPr>
            <a:endParaRPr lang="cs-CZ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</p:txBody>
      </p:sp>
      <p:sp>
        <p:nvSpPr>
          <p:cNvPr id="3112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80125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1484784"/>
            <a:ext cx="6172200" cy="101349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MĚSTSKÉ STÁTY</a:t>
            </a:r>
            <a:endParaRPr lang="cs-CZ" sz="4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7467600" cy="65293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MĚSTSKÝCH STÁTŮ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/>
              <a:t>h</a:t>
            </a:r>
            <a:r>
              <a:rPr lang="cs-CZ" sz="2800" dirty="0" smtClean="0"/>
              <a:t>ornatá krajina</a:t>
            </a:r>
          </a:p>
          <a:p>
            <a:pPr lvl="4">
              <a:lnSpc>
                <a:spcPct val="200000"/>
              </a:lnSpc>
            </a:pPr>
            <a:r>
              <a:rPr lang="cs-CZ" sz="2800" dirty="0" smtClean="0"/>
              <a:t>v</a:t>
            </a:r>
            <a:r>
              <a:rPr lang="cs-CZ" sz="2800" dirty="0" smtClean="0"/>
              <a:t>znik malých státečků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p</a:t>
            </a:r>
            <a:r>
              <a:rPr lang="cs-CZ" sz="2800" dirty="0" smtClean="0"/>
              <a:t>olitické středisko oblasti  		polis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o</a:t>
            </a:r>
            <a:r>
              <a:rPr lang="cs-CZ" sz="2800" dirty="0" smtClean="0"/>
              <a:t>byvatelé státu 		občané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m</a:t>
            </a:r>
            <a:r>
              <a:rPr lang="cs-CZ" sz="2800" dirty="0" smtClean="0"/>
              <a:t>ěli práva a povinnosti</a:t>
            </a:r>
          </a:p>
          <a:p>
            <a:pPr>
              <a:lnSpc>
                <a:spcPct val="200000"/>
              </a:lnSpc>
            </a:pP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5508104" y="3933056"/>
            <a:ext cx="1152128" cy="268608"/>
          </a:xfrm>
          <a:prstGeom prst="rightArrow">
            <a:avLst>
              <a:gd name="adj1" fmla="val 50000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707904" y="4869160"/>
            <a:ext cx="1152128" cy="268608"/>
          </a:xfrm>
          <a:prstGeom prst="rightArrow">
            <a:avLst>
              <a:gd name="adj1" fmla="val 50000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580926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Práva a povinnosti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ákladní právo 			volit a být volen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</a:t>
            </a:r>
            <a:r>
              <a:rPr lang="cs-CZ" dirty="0" smtClean="0"/>
              <a:t>znik vrstvy úředníků a bohaté aristokracie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</a:t>
            </a:r>
            <a:r>
              <a:rPr lang="cs-CZ" dirty="0" smtClean="0"/>
              <a:t>bčanství dědičné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</a:t>
            </a:r>
            <a:r>
              <a:rPr lang="cs-CZ" dirty="0" smtClean="0"/>
              <a:t>eplnoprávné obyvatelstvo		cizinci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dirty="0" smtClean="0"/>
              <a:t>						otroci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</a:t>
            </a:r>
            <a:r>
              <a:rPr lang="cs-CZ" dirty="0" smtClean="0"/>
              <a:t>ůvodní obyvatelstvo splynulo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491880" y="1700808"/>
            <a:ext cx="1152128" cy="268608"/>
          </a:xfrm>
          <a:prstGeom prst="rightArrow">
            <a:avLst>
              <a:gd name="adj1" fmla="val 50000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788024" y="4005064"/>
            <a:ext cx="936104" cy="268608"/>
          </a:xfrm>
          <a:prstGeom prst="rightArrow">
            <a:avLst>
              <a:gd name="adj1" fmla="val 43123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4869160"/>
            <a:ext cx="936104" cy="268608"/>
          </a:xfrm>
          <a:prstGeom prst="rightArrow">
            <a:avLst>
              <a:gd name="adj1" fmla="val 43123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467600" cy="72494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řecká kolonizace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z</a:t>
            </a:r>
            <a:r>
              <a:rPr lang="cs-CZ" dirty="0" smtClean="0"/>
              <a:t>akládání nových osad mimo Řecko		kolonie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 nová města 		POLIS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</a:t>
            </a:r>
            <a:r>
              <a:rPr lang="cs-CZ" dirty="0" smtClean="0"/>
              <a:t>ateřská města			METROPOLIS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</a:t>
            </a:r>
            <a:r>
              <a:rPr lang="cs-CZ" dirty="0" smtClean="0"/>
              <a:t>ilné vazby mezi těmito dvěma městy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012160" y="1988840"/>
            <a:ext cx="792088" cy="268608"/>
          </a:xfrm>
          <a:prstGeom prst="rightArrow">
            <a:avLst>
              <a:gd name="adj1" fmla="val 43123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843808" y="2780928"/>
            <a:ext cx="936104" cy="268608"/>
          </a:xfrm>
          <a:prstGeom prst="rightArrow">
            <a:avLst>
              <a:gd name="adj1" fmla="val 43123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635896" y="3573016"/>
            <a:ext cx="936104" cy="268608"/>
          </a:xfrm>
          <a:prstGeom prst="rightArrow">
            <a:avLst>
              <a:gd name="adj1" fmla="val 43123"/>
              <a:gd name="adj2" fmla="val 10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7467600" cy="487375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800" u="sng" dirty="0" smtClean="0"/>
              <a:t>Kolonie hlavně </a:t>
            </a:r>
            <a:r>
              <a:rPr lang="cs-CZ" sz="2800" dirty="0" smtClean="0"/>
              <a:t>:</a:t>
            </a:r>
          </a:p>
          <a:p>
            <a:pPr lvl="2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v</a:t>
            </a:r>
            <a:r>
              <a:rPr lang="cs-CZ" sz="2800" dirty="0" smtClean="0"/>
              <a:t> jižní Itálii</a:t>
            </a:r>
          </a:p>
          <a:p>
            <a:pPr lvl="2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n</a:t>
            </a:r>
            <a:r>
              <a:rPr lang="cs-CZ" sz="2800" dirty="0" smtClean="0"/>
              <a:t>a Sicílii</a:t>
            </a:r>
          </a:p>
          <a:p>
            <a:pPr lvl="2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n</a:t>
            </a:r>
            <a:r>
              <a:rPr lang="cs-CZ" sz="2800" dirty="0" smtClean="0"/>
              <a:t>a pobřeží Černého moře</a:t>
            </a:r>
          </a:p>
          <a:p>
            <a:pPr lvl="2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j</a:t>
            </a:r>
            <a:r>
              <a:rPr lang="cs-CZ" sz="2800" dirty="0" smtClean="0"/>
              <a:t>ižní Francie a Španělsko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580926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řecká kolonie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antika.avonet.cz/upload.cs/a/a5e22314_b_0_koloniz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8534400" cy="38336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Jak vznikla polis?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Jaké práva a povinnosti měli občané?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Kdo nebyl plnoprávným občanem?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Jak dopadli Dórové?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Proč došlo k řecké kolonizaci?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Vyjmenuj alespoň tři oblasti řeckých kolonií.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7467600" cy="508918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citace: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ANTIKA</a:t>
            </a:r>
            <a:r>
              <a:rPr lang="cs-CZ" sz="2000" i="1" dirty="0" smtClean="0"/>
              <a:t>.</a:t>
            </a:r>
            <a:r>
              <a:rPr lang="cs-CZ" sz="2000" i="1" dirty="0" err="1" smtClean="0"/>
              <a:t>cz</a:t>
            </a:r>
            <a:r>
              <a:rPr lang="cs-CZ" sz="2000" dirty="0" smtClean="0"/>
              <a:t> [online]. [cit. 15.5.2013]. Dostupný na WWW: http://antika.</a:t>
            </a:r>
            <a:r>
              <a:rPr lang="cs-CZ" sz="2000" dirty="0" err="1" smtClean="0"/>
              <a:t>avonet.cz</a:t>
            </a:r>
            <a:r>
              <a:rPr lang="cs-CZ" sz="2000" dirty="0" smtClean="0"/>
              <a:t>/</a:t>
            </a:r>
            <a:r>
              <a:rPr lang="cs-CZ" sz="2000" dirty="0" err="1" smtClean="0"/>
              <a:t>article.php</a:t>
            </a:r>
            <a:r>
              <a:rPr lang="cs-CZ" sz="2000" dirty="0" smtClean="0"/>
              <a:t>?ID=1315</a:t>
            </a: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krátká ( max.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min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.) videa.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80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1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Tahoma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Tahoma" charset="0"/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latin typeface="Tahoma" charset="0"/>
              <a:ea typeface="Calibri" pitchFamily="34" charset="0"/>
            </a:endParaRPr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92873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195</Words>
  <Application>Microsoft Office PowerPoint</Application>
  <PresentationFormat>Předvádění na obrazovce (4:3)</PresentationFormat>
  <Paragraphs>71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MĚSTSKÉ STÁTY</vt:lpstr>
      <vt:lpstr>VZNIK MĚSTSKÝCH STÁTŮ</vt:lpstr>
      <vt:lpstr>Práva a povinnosti</vt:lpstr>
      <vt:lpstr>Velká řecká kolonizace</vt:lpstr>
      <vt:lpstr>Snímek 6</vt:lpstr>
      <vt:lpstr>Velká řecká kolonie</vt:lpstr>
      <vt:lpstr>opakování</vt:lpstr>
      <vt:lpstr>Použité zdroje a citace:</vt:lpstr>
      <vt:lpstr>Snímek 10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nedbal</dc:creator>
  <cp:lastModifiedBy>nedbal</cp:lastModifiedBy>
  <cp:revision>6</cp:revision>
  <dcterms:created xsi:type="dcterms:W3CDTF">2013-05-15T09:53:59Z</dcterms:created>
  <dcterms:modified xsi:type="dcterms:W3CDTF">2013-05-15T10:25:41Z</dcterms:modified>
</cp:coreProperties>
</file>