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wmv" ContentType="video/x-ms-wm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2" r:id="rId3"/>
    <p:sldId id="259" r:id="rId4"/>
    <p:sldId id="257" r:id="rId5"/>
    <p:sldId id="266" r:id="rId6"/>
    <p:sldId id="267" r:id="rId7"/>
    <p:sldId id="268" r:id="rId8"/>
    <p:sldId id="263" r:id="rId9"/>
    <p:sldId id="264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FFCC"/>
    <a:srgbClr val="FFFF99"/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1CBFA-76E5-4158-9964-4CB43483957D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CB0BA-A05E-48C1-BD22-5DA21EFDCE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49239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09BB8-04ED-4A01-9B15-31C4D361D6F4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6F82B-7722-4D11-A973-1CF085C8545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3269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D6F82B-7722-4D11-A973-1CF085C8545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0969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4197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2966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5804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9289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162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0226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753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7296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3364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4770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5429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24CBE-A048-46C0-A608-B88BD61E4E7C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A6BA6-5F49-4EA4-9519-CF3854E901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0679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mp3"/><Relationship Id="rId13" Type="http://schemas.microsoft.com/office/2007/relationships/media" Target="../media/media1.mp3"/><Relationship Id="rId18" Type="http://schemas.microsoft.com/office/2007/relationships/media" Target="../media/media4.mp3"/><Relationship Id="rId3" Type="http://schemas.openxmlformats.org/officeDocument/2006/relationships/audio" Target="../media/media3.mp3"/><Relationship Id="rId21" Type="http://schemas.microsoft.com/office/2007/relationships/media" Target="../media/media7.mp3"/><Relationship Id="rId7" Type="http://schemas.openxmlformats.org/officeDocument/2006/relationships/audio" Target="../media/media7.mp3"/><Relationship Id="rId12" Type="http://schemas.openxmlformats.org/officeDocument/2006/relationships/notesSlide" Target="../notesSlides/notesSlide1.xml"/><Relationship Id="rId17" Type="http://schemas.microsoft.com/office/2007/relationships/media" Target="../media/media3.mp3"/><Relationship Id="rId2" Type="http://schemas.openxmlformats.org/officeDocument/2006/relationships/audio" Target="../media/media2.mp3"/><Relationship Id="rId16" Type="http://schemas.openxmlformats.org/officeDocument/2006/relationships/image" Target="../media/image7.png"/><Relationship Id="rId20" Type="http://schemas.microsoft.com/office/2007/relationships/media" Target="../media/media6.mp3"/><Relationship Id="rId1" Type="http://schemas.openxmlformats.org/officeDocument/2006/relationships/audio" Target="../media/media1.mp3"/><Relationship Id="rId6" Type="http://schemas.openxmlformats.org/officeDocument/2006/relationships/audio" Target="../media/media6.mp3"/><Relationship Id="rId11" Type="http://schemas.openxmlformats.org/officeDocument/2006/relationships/slideLayout" Target="../slideLayouts/slideLayout7.xml"/><Relationship Id="rId24" Type="http://schemas.microsoft.com/office/2007/relationships/media" Target="../media/media10.mp3"/><Relationship Id="rId5" Type="http://schemas.openxmlformats.org/officeDocument/2006/relationships/audio" Target="../media/media5.mp3"/><Relationship Id="rId15" Type="http://schemas.microsoft.com/office/2007/relationships/media" Target="../media/media2.mp3"/><Relationship Id="rId23" Type="http://schemas.microsoft.com/office/2007/relationships/media" Target="../media/media9.mp3"/><Relationship Id="rId10" Type="http://schemas.openxmlformats.org/officeDocument/2006/relationships/audio" Target="../media/media10.mp3"/><Relationship Id="rId19" Type="http://schemas.microsoft.com/office/2007/relationships/media" Target="../media/media5.mp3"/><Relationship Id="rId4" Type="http://schemas.openxmlformats.org/officeDocument/2006/relationships/audio" Target="../media/media4.mp3"/><Relationship Id="rId9" Type="http://schemas.openxmlformats.org/officeDocument/2006/relationships/audio" Target="../media/media9.mp3"/><Relationship Id="rId14" Type="http://schemas.openxmlformats.org/officeDocument/2006/relationships/image" Target="../media/image6.png"/><Relationship Id="rId22" Type="http://schemas.microsoft.com/office/2007/relationships/media" Target="../media/media8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2.mp3"/><Relationship Id="rId13" Type="http://schemas.openxmlformats.org/officeDocument/2006/relationships/audio" Target="../media/media4.mp3"/><Relationship Id="rId18" Type="http://schemas.microsoft.com/office/2007/relationships/media" Target="../media/media12.mp3"/><Relationship Id="rId26" Type="http://schemas.microsoft.com/office/2007/relationships/media" Target="../media/media5.mp3"/><Relationship Id="rId3" Type="http://schemas.openxmlformats.org/officeDocument/2006/relationships/audio" Target="../media/media13.mp3"/><Relationship Id="rId21" Type="http://schemas.microsoft.com/office/2007/relationships/media" Target="../media/media14.mp3"/><Relationship Id="rId7" Type="http://schemas.openxmlformats.org/officeDocument/2006/relationships/audio" Target="../media/media17.mp3"/><Relationship Id="rId12" Type="http://schemas.openxmlformats.org/officeDocument/2006/relationships/audio" Target="../media/media8.mp3"/><Relationship Id="rId17" Type="http://schemas.openxmlformats.org/officeDocument/2006/relationships/image" Target="../media/image8.png"/><Relationship Id="rId25" Type="http://schemas.microsoft.com/office/2007/relationships/media" Target="../media/media2.mp3"/><Relationship Id="rId2" Type="http://schemas.openxmlformats.org/officeDocument/2006/relationships/audio" Target="../media/media12.mp3"/><Relationship Id="rId16" Type="http://schemas.microsoft.com/office/2007/relationships/media" Target="../media/media11.mp3"/><Relationship Id="rId20" Type="http://schemas.microsoft.com/office/2007/relationships/media" Target="../media/media13.mp3"/><Relationship Id="rId29" Type="http://schemas.microsoft.com/office/2007/relationships/media" Target="../media/media8.mp3"/><Relationship Id="rId1" Type="http://schemas.openxmlformats.org/officeDocument/2006/relationships/audio" Target="../media/media11.mp3"/><Relationship Id="rId6" Type="http://schemas.openxmlformats.org/officeDocument/2006/relationships/audio" Target="../media/media16.mp3"/><Relationship Id="rId11" Type="http://schemas.openxmlformats.org/officeDocument/2006/relationships/audio" Target="../media/media7.mp3"/><Relationship Id="rId24" Type="http://schemas.microsoft.com/office/2007/relationships/media" Target="../media/media17.mp3"/><Relationship Id="rId5" Type="http://schemas.openxmlformats.org/officeDocument/2006/relationships/audio" Target="../media/media15.mp3"/><Relationship Id="rId15" Type="http://schemas.openxmlformats.org/officeDocument/2006/relationships/slideLayout" Target="../slideLayouts/slideLayout7.xml"/><Relationship Id="rId23" Type="http://schemas.microsoft.com/office/2007/relationships/media" Target="../media/media16.mp3"/><Relationship Id="rId28" Type="http://schemas.microsoft.com/office/2007/relationships/media" Target="../media/media7.mp3"/><Relationship Id="rId10" Type="http://schemas.openxmlformats.org/officeDocument/2006/relationships/audio" Target="../media/media6.mp3"/><Relationship Id="rId19" Type="http://schemas.openxmlformats.org/officeDocument/2006/relationships/image" Target="../media/image7.png"/><Relationship Id="rId31" Type="http://schemas.microsoft.com/office/2007/relationships/media" Target="../media/media3.mp3"/><Relationship Id="rId4" Type="http://schemas.openxmlformats.org/officeDocument/2006/relationships/audio" Target="../media/media14.mp3"/><Relationship Id="rId9" Type="http://schemas.openxmlformats.org/officeDocument/2006/relationships/audio" Target="../media/media5.mp3"/><Relationship Id="rId14" Type="http://schemas.openxmlformats.org/officeDocument/2006/relationships/audio" Target="../media/media3.mp3"/><Relationship Id="rId22" Type="http://schemas.microsoft.com/office/2007/relationships/media" Target="../media/media15.mp3"/><Relationship Id="rId27" Type="http://schemas.microsoft.com/office/2007/relationships/media" Target="../media/media6.mp3"/><Relationship Id="rId30" Type="http://schemas.microsoft.com/office/2007/relationships/media" Target="../media/media4.mp3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8.wmv"/><Relationship Id="rId2" Type="http://schemas.openxmlformats.org/officeDocument/2006/relationships/slideLayout" Target="../slideLayouts/slideLayout7.xml"/><Relationship Id="rId1" Type="http://schemas.openxmlformats.org/officeDocument/2006/relationships/video" Target="../media/media18.wmv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learningenglish-esl.blogspot.cz/2010/08/euros.html" TargetMode="External"/><Relationship Id="rId2" Type="http://schemas.openxmlformats.org/officeDocument/2006/relationships/hyperlink" Target="http://www.helpforenglish.cz/article/2010100202-numbers-pomucka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nglish-vocabulary-easy.com/english-vocabulary-numbers" TargetMode="External"/><Relationship Id="rId4" Type="http://schemas.openxmlformats.org/officeDocument/2006/relationships/hyperlink" Target="http://e-anglictina.blogspot.cz/2009/04/pocitame-do-stovk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9379635"/>
              </p:ext>
            </p:extLst>
          </p:nvPr>
        </p:nvGraphicFramePr>
        <p:xfrm>
          <a:off x="755576" y="1772821"/>
          <a:ext cx="7848872" cy="4752523"/>
        </p:xfrm>
        <a:graphic>
          <a:graphicData uri="http://schemas.openxmlformats.org/drawingml/2006/table">
            <a:tbl>
              <a:tblPr firstRow="1" firstCol="1" bandRow="1"/>
              <a:tblGrid>
                <a:gridCol w="2063168"/>
                <a:gridCol w="5785704"/>
              </a:tblGrid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Základní škola praktická Rožnov pod Radhoštěm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CZ. 1. 07/1. 4.00/21.3751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VY_32_INOVACE_16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Mgr. Romana </a:t>
                      </a:r>
                      <a:r>
                        <a:rPr lang="cs-CZ" sz="1800" dirty="0" err="1">
                          <a:effectLst/>
                          <a:latin typeface="Calibri"/>
                          <a:ea typeface="Times New Roman"/>
                          <a:cs typeface="Arial"/>
                        </a:rPr>
                        <a:t>Rybiařová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err="1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Numbers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10 - 100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Datum (období)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Březen 2013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8. ročník ZŠ praktická, lehké mentální postižení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Jazyk a jazyková komunikace_Anglický jazyk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4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+mn-lt"/>
                          <a:ea typeface="Calibri"/>
                          <a:cs typeface="Times New Roman"/>
                        </a:rPr>
                        <a:t>Prezentace je určena žákům 8. ročníku ZŠ</a:t>
                      </a:r>
                      <a:r>
                        <a:rPr lang="cs-CZ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 praktické </a:t>
                      </a:r>
                      <a:r>
                        <a:rPr lang="cs-CZ" sz="1800" dirty="0" smtClean="0">
                          <a:latin typeface="+mn-lt"/>
                          <a:ea typeface="Calibri"/>
                          <a:cs typeface="Times New Roman"/>
                        </a:rPr>
                        <a:t>a slouží k</a:t>
                      </a:r>
                      <a:r>
                        <a:rPr lang="cs-CZ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 seznámení s novým učivem , nácviku 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psaní a výslovnosti.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Součástí prezentace je pomůcka pro žáky i učitele.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Materiál </a:t>
                      </a: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je možno použít i jako závěrečné opakování učiva.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8616"/>
            <a:ext cx="571182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5551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399603" y="476672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err="1" smtClean="0"/>
              <a:t>Numbers</a:t>
            </a:r>
            <a:r>
              <a:rPr lang="cs-CZ" sz="6000" b="1" dirty="0" smtClean="0"/>
              <a:t>  10 - 100</a:t>
            </a:r>
            <a:endParaRPr lang="cs-CZ" sz="60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306"/>
          <a:stretch/>
        </p:blipFill>
        <p:spPr bwMode="auto">
          <a:xfrm>
            <a:off x="908359" y="2204864"/>
            <a:ext cx="3062602" cy="167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012"/>
          <a:stretch/>
        </p:blipFill>
        <p:spPr bwMode="auto">
          <a:xfrm>
            <a:off x="4880558" y="2167583"/>
            <a:ext cx="3096344" cy="16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221"/>
          <a:stretch/>
        </p:blipFill>
        <p:spPr bwMode="auto">
          <a:xfrm>
            <a:off x="1005341" y="4425148"/>
            <a:ext cx="2965619" cy="163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69"/>
          <a:stretch/>
        </p:blipFill>
        <p:spPr bwMode="auto">
          <a:xfrm>
            <a:off x="4788024" y="4286634"/>
            <a:ext cx="3188878" cy="176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2174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235120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Jak tvoříme. </a:t>
            </a:r>
            <a:endParaRPr lang="cs-CZ" sz="36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09986456"/>
              </p:ext>
            </p:extLst>
          </p:nvPr>
        </p:nvGraphicFramePr>
        <p:xfrm>
          <a:off x="539552" y="1052736"/>
          <a:ext cx="8136904" cy="5212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4056"/>
                <a:gridCol w="1800200"/>
                <a:gridCol w="767917"/>
                <a:gridCol w="2544451"/>
                <a:gridCol w="792088"/>
                <a:gridCol w="1728192"/>
              </a:tblGrid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/>
                        <a:t>One</a:t>
                      </a:r>
                      <a:endParaRPr lang="cs-CZ" sz="32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11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/>
                        <a:t>Eleven</a:t>
                      </a:r>
                      <a:endParaRPr lang="cs-CZ" sz="32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Ten</a:t>
                      </a:r>
                      <a:endParaRPr lang="cs-CZ" sz="32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2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Two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12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Twelve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20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Twen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3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Three</a:t>
                      </a:r>
                      <a:endParaRPr lang="cs-CZ" sz="32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13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Thir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30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Thir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4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Four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14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Four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40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For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5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Five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15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Fif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50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Fif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6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Six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16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Six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60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Six</a:t>
                      </a:r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7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Seven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17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Seven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70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Seven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8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Eight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18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Eigh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80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Eigh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53814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9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Nine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19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Nine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teen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90</a:t>
                      </a:r>
                      <a:endParaRPr lang="cs-CZ" sz="3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Nine</a:t>
                      </a:r>
                      <a:r>
                        <a:rPr lang="cs-CZ" sz="3200" b="1" dirty="0" err="1" smtClean="0">
                          <a:solidFill>
                            <a:srgbClr val="C00000"/>
                          </a:solidFill>
                        </a:rPr>
                        <a:t>ty</a:t>
                      </a:r>
                      <a:endParaRPr lang="cs-CZ" sz="32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0818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77009"/>
            <a:ext cx="2760692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  TEN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20  TWENTY</a:t>
            </a:r>
          </a:p>
          <a:p>
            <a:endParaRPr lang="cs-CZ" sz="4000" b="1" dirty="0" smtClean="0"/>
          </a:p>
          <a:p>
            <a:r>
              <a:rPr lang="cs-CZ" sz="4000" b="1" dirty="0" smtClean="0"/>
              <a:t>30  THIRTY</a:t>
            </a:r>
          </a:p>
          <a:p>
            <a:endParaRPr lang="cs-CZ" sz="4000" b="1" dirty="0"/>
          </a:p>
          <a:p>
            <a:r>
              <a:rPr lang="cs-CZ" sz="4000" b="1" dirty="0" smtClean="0"/>
              <a:t>40  FORTY</a:t>
            </a:r>
          </a:p>
          <a:p>
            <a:endParaRPr lang="cs-CZ" sz="4000" b="1" dirty="0"/>
          </a:p>
          <a:p>
            <a:r>
              <a:rPr lang="cs-CZ" sz="4000" b="1" dirty="0" smtClean="0"/>
              <a:t>50  FIFTY</a:t>
            </a:r>
            <a:endParaRPr lang="cs-CZ" sz="4000" b="1" dirty="0"/>
          </a:p>
        </p:txBody>
      </p:sp>
      <p:pic>
        <p:nvPicPr>
          <p:cNvPr id="3" name="20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3275856" y="1973575"/>
            <a:ext cx="590769" cy="590769"/>
          </a:xfrm>
          <a:prstGeom prst="rect">
            <a:avLst/>
          </a:prstGeom>
        </p:spPr>
      </p:pic>
      <p:pic>
        <p:nvPicPr>
          <p:cNvPr id="6" name="3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5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2850704" y="3195901"/>
            <a:ext cx="609600" cy="609600"/>
          </a:xfrm>
          <a:prstGeom prst="rect">
            <a:avLst/>
          </a:prstGeom>
        </p:spPr>
      </p:pic>
      <p:pic>
        <p:nvPicPr>
          <p:cNvPr id="7" name="40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17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2742551" y="4372641"/>
            <a:ext cx="609600" cy="609600"/>
          </a:xfrm>
          <a:prstGeom prst="rect">
            <a:avLst/>
          </a:prstGeom>
        </p:spPr>
      </p:pic>
      <p:pic>
        <p:nvPicPr>
          <p:cNvPr id="8" name="50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xmlns="" r:embed="rId18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2526579" y="5596777"/>
            <a:ext cx="609600" cy="6096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499992" y="692696"/>
            <a:ext cx="3262432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buAutoNum type="arabicPlain" startAt="60"/>
            </a:pPr>
            <a:r>
              <a:rPr lang="cs-CZ" sz="4000" b="1" dirty="0" smtClean="0"/>
              <a:t>SIXTY</a:t>
            </a:r>
          </a:p>
          <a:p>
            <a:pPr marL="742950" indent="-742950">
              <a:buAutoNum type="arabicPlain" startAt="60"/>
            </a:pPr>
            <a:endParaRPr lang="cs-CZ" sz="4000" b="1" dirty="0"/>
          </a:p>
          <a:p>
            <a:pPr marL="742950" indent="-742950">
              <a:buAutoNum type="arabicPlain" startAt="70"/>
            </a:pPr>
            <a:r>
              <a:rPr lang="cs-CZ" sz="4000" b="1" dirty="0" smtClean="0"/>
              <a:t>SEVENTY</a:t>
            </a:r>
          </a:p>
          <a:p>
            <a:pPr marL="742950" indent="-742950">
              <a:buAutoNum type="arabicPlain" startAt="70"/>
            </a:pPr>
            <a:endParaRPr lang="cs-CZ" sz="4000" b="1" dirty="0"/>
          </a:p>
          <a:p>
            <a:r>
              <a:rPr lang="cs-CZ" sz="4000" b="1" dirty="0" smtClean="0"/>
              <a:t>80 EIGHTY</a:t>
            </a:r>
          </a:p>
          <a:p>
            <a:endParaRPr lang="cs-CZ" sz="4000" b="1" dirty="0"/>
          </a:p>
          <a:p>
            <a:r>
              <a:rPr lang="cs-CZ" sz="4000" b="1" dirty="0" smtClean="0"/>
              <a:t>90 NINETY</a:t>
            </a:r>
          </a:p>
          <a:p>
            <a:endParaRPr lang="cs-CZ" sz="4000" b="1" dirty="0"/>
          </a:p>
          <a:p>
            <a:r>
              <a:rPr lang="cs-CZ" sz="4000" b="1" dirty="0" smtClean="0"/>
              <a:t>100 HUNDRED</a:t>
            </a:r>
            <a:endParaRPr lang="cs-CZ" sz="4000" b="1" dirty="0"/>
          </a:p>
        </p:txBody>
      </p:sp>
      <p:pic>
        <p:nvPicPr>
          <p:cNvPr id="11" name="60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xmlns="" r:embed="rId19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6732240" y="764704"/>
            <a:ext cx="609600" cy="609600"/>
          </a:xfrm>
          <a:prstGeom prst="rect">
            <a:avLst/>
          </a:prstGeom>
        </p:spPr>
      </p:pic>
      <p:pic>
        <p:nvPicPr>
          <p:cNvPr id="12" name="70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xmlns="" r:embed="rId20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7457624" y="2002129"/>
            <a:ext cx="609600" cy="609600"/>
          </a:xfrm>
          <a:prstGeom prst="rect">
            <a:avLst/>
          </a:prstGeom>
        </p:spPr>
      </p:pic>
      <p:pic>
        <p:nvPicPr>
          <p:cNvPr id="13" name="80.mp3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xmlns="" r:embed="rId21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6886852" y="3243286"/>
            <a:ext cx="609600" cy="609600"/>
          </a:xfrm>
          <a:prstGeom prst="rect">
            <a:avLst/>
          </a:prstGeom>
        </p:spPr>
      </p:pic>
      <p:pic>
        <p:nvPicPr>
          <p:cNvPr id="14" name="90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xmlns="" r:embed="rId22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7152824" y="4415834"/>
            <a:ext cx="609600" cy="609600"/>
          </a:xfrm>
          <a:prstGeom prst="rect">
            <a:avLst/>
          </a:prstGeom>
        </p:spPr>
      </p:pic>
      <p:pic>
        <p:nvPicPr>
          <p:cNvPr id="15" name="100.mp3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xmlns="" r:embed="rId23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7956376" y="5678442"/>
            <a:ext cx="609600" cy="609600"/>
          </a:xfrm>
          <a:prstGeom prst="rect">
            <a:avLst/>
          </a:prstGeom>
        </p:spPr>
      </p:pic>
      <p:pic>
        <p:nvPicPr>
          <p:cNvPr id="4" name="10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xmlns="" r:embed="rId24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2223917" y="692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529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5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2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7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7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67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7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76295" y="256292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Pozor na výslovnost a přízvuk !</a:t>
            </a:r>
            <a:endParaRPr lang="cs-CZ" sz="32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7387789"/>
              </p:ext>
            </p:extLst>
          </p:nvPr>
        </p:nvGraphicFramePr>
        <p:xfrm>
          <a:off x="179512" y="841069"/>
          <a:ext cx="8712969" cy="57562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7379"/>
                <a:gridCol w="1883722"/>
                <a:gridCol w="1158039"/>
                <a:gridCol w="1287494"/>
                <a:gridCol w="777944"/>
                <a:gridCol w="1555887"/>
                <a:gridCol w="1322504"/>
              </a:tblGrid>
              <a:tr h="714851">
                <a:tc gridSpan="4"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FF0000"/>
                          </a:solidFill>
                        </a:rPr>
                        <a:t>Přízvuk na druhé slabice, tedy na -TEEN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Přízvuk na první slabice</a:t>
                      </a:r>
                      <a:endParaRPr lang="cs-CZ" sz="20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330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13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>
                          <a:solidFill>
                            <a:schemeClr val="tx1"/>
                          </a:solidFill>
                        </a:rPr>
                        <a:t>Thir</a:t>
                      </a:r>
                      <a:r>
                        <a:rPr lang="cs-CZ" sz="2400" b="1" u="sng" dirty="0" err="1" smtClean="0">
                          <a:solidFill>
                            <a:schemeClr val="tx1"/>
                          </a:solidFill>
                        </a:rPr>
                        <a:t>teen</a:t>
                      </a:r>
                      <a:endParaRPr lang="cs-CZ" sz="2400" b="1" u="sng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30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err="1" smtClean="0"/>
                        <a:t>Thi</a:t>
                      </a:r>
                      <a:r>
                        <a:rPr lang="cs-CZ" sz="2400" b="1" dirty="0" err="1" smtClean="0"/>
                        <a:t>rty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85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14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/>
                        <a:t>Four</a:t>
                      </a:r>
                      <a:r>
                        <a:rPr lang="cs-CZ" sz="2400" b="1" u="sng" dirty="0" err="1" smtClean="0"/>
                        <a:t>teen</a:t>
                      </a:r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40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err="1" smtClean="0"/>
                        <a:t>Fo</a:t>
                      </a:r>
                      <a:r>
                        <a:rPr lang="cs-CZ" sz="2400" b="1" dirty="0" err="1" smtClean="0"/>
                        <a:t>rty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85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15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/>
                        <a:t>Fif</a:t>
                      </a:r>
                      <a:r>
                        <a:rPr lang="cs-CZ" sz="2400" b="1" u="sng" dirty="0" err="1" smtClean="0"/>
                        <a:t>teen</a:t>
                      </a:r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50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err="1" smtClean="0"/>
                        <a:t>Fif</a:t>
                      </a:r>
                      <a:r>
                        <a:rPr lang="cs-CZ" sz="2400" b="1" dirty="0" err="1" smtClean="0"/>
                        <a:t>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85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16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/>
                        <a:t>Six</a:t>
                      </a:r>
                      <a:r>
                        <a:rPr lang="cs-CZ" sz="2400" b="1" u="sng" dirty="0" err="1" smtClean="0"/>
                        <a:t>teen</a:t>
                      </a:r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60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smtClean="0"/>
                        <a:t>Six</a:t>
                      </a:r>
                      <a:r>
                        <a:rPr lang="cs-CZ" sz="2400" b="1" dirty="0" smtClean="0"/>
                        <a:t>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85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17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/>
                        <a:t>Seven</a:t>
                      </a:r>
                      <a:r>
                        <a:rPr lang="cs-CZ" sz="2400" b="1" u="sng" dirty="0" err="1" smtClean="0"/>
                        <a:t>teen</a:t>
                      </a:r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70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err="1" smtClean="0"/>
                        <a:t>Se</a:t>
                      </a:r>
                      <a:r>
                        <a:rPr lang="cs-CZ" sz="2400" b="1" dirty="0" err="1" smtClean="0"/>
                        <a:t>venty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85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18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/>
                        <a:t>Eigh</a:t>
                      </a:r>
                      <a:r>
                        <a:rPr lang="cs-CZ" sz="2400" b="1" u="sng" dirty="0" err="1" smtClean="0"/>
                        <a:t>teen</a:t>
                      </a:r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80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err="1" smtClean="0"/>
                        <a:t>Ei</a:t>
                      </a:r>
                      <a:r>
                        <a:rPr lang="cs-CZ" sz="2400" b="1" dirty="0" err="1" smtClean="0"/>
                        <a:t>ghty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85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19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err="1" smtClean="0"/>
                        <a:t>nine</a:t>
                      </a:r>
                      <a:r>
                        <a:rPr lang="cs-CZ" sz="2400" b="1" u="sng" dirty="0" err="1" smtClean="0"/>
                        <a:t>teen</a:t>
                      </a:r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u="sng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90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u="sng" dirty="0" err="1" smtClean="0"/>
                        <a:t>Ni</a:t>
                      </a:r>
                      <a:r>
                        <a:rPr lang="cs-CZ" sz="2400" b="1" dirty="0" err="1" smtClean="0"/>
                        <a:t>nety</a:t>
                      </a:r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4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16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6"/>
              </p:ext>
            </p:extLst>
          </p:nvPr>
        </p:nvPicPr>
        <p:blipFill>
          <a:blip r:embed="rId17" cstate="print"/>
          <a:stretch>
            <a:fillRect/>
          </a:stretch>
        </p:blipFill>
        <p:spPr>
          <a:xfrm>
            <a:off x="2827040" y="3861048"/>
            <a:ext cx="592832" cy="592832"/>
          </a:xfrm>
          <a:prstGeom prst="rect">
            <a:avLst/>
          </a:prstGeom>
        </p:spPr>
      </p:pic>
      <p:pic>
        <p:nvPicPr>
          <p:cNvPr id="9" name="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8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810272" y="4529902"/>
            <a:ext cx="609600" cy="609600"/>
          </a:xfrm>
          <a:prstGeom prst="rect">
            <a:avLst/>
          </a:prstGeom>
        </p:spPr>
      </p:pic>
      <p:pic>
        <p:nvPicPr>
          <p:cNvPr id="10" name="13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20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810272" y="1628800"/>
            <a:ext cx="609600" cy="609600"/>
          </a:xfrm>
          <a:prstGeom prst="rect">
            <a:avLst/>
          </a:prstGeom>
        </p:spPr>
      </p:pic>
      <p:pic>
        <p:nvPicPr>
          <p:cNvPr id="11" name="14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xmlns="" r:embed="rId2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796774" y="2315344"/>
            <a:ext cx="609600" cy="609600"/>
          </a:xfrm>
          <a:prstGeom prst="rect">
            <a:avLst/>
          </a:prstGeom>
        </p:spPr>
      </p:pic>
      <p:pic>
        <p:nvPicPr>
          <p:cNvPr id="12" name="15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xmlns="" r:embed="rId22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796774" y="3107432"/>
            <a:ext cx="609600" cy="609600"/>
          </a:xfrm>
          <a:prstGeom prst="rect">
            <a:avLst/>
          </a:prstGeom>
        </p:spPr>
      </p:pic>
      <p:pic>
        <p:nvPicPr>
          <p:cNvPr id="13" name="18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xmlns="" r:embed="rId23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796774" y="5195664"/>
            <a:ext cx="609600" cy="609600"/>
          </a:xfrm>
          <a:prstGeom prst="rect">
            <a:avLst/>
          </a:prstGeom>
        </p:spPr>
      </p:pic>
      <p:pic>
        <p:nvPicPr>
          <p:cNvPr id="14" name="19.mp3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xmlns="" r:embed="rId24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810272" y="5987752"/>
            <a:ext cx="609600" cy="609600"/>
          </a:xfrm>
          <a:prstGeom prst="rect">
            <a:avLst/>
          </a:prstGeom>
        </p:spPr>
      </p:pic>
      <p:pic>
        <p:nvPicPr>
          <p:cNvPr id="15" name="30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xmlns="" r:embed="rId25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6336" y="1635727"/>
            <a:ext cx="609600" cy="609600"/>
          </a:xfrm>
          <a:prstGeom prst="rect">
            <a:avLst/>
          </a:prstGeom>
        </p:spPr>
      </p:pic>
      <p:pic>
        <p:nvPicPr>
          <p:cNvPr id="18" name="60.mp3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xmlns="" r:embed="rId26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6336" y="3827512"/>
            <a:ext cx="609600" cy="609600"/>
          </a:xfrm>
          <a:prstGeom prst="rect">
            <a:avLst/>
          </a:prstGeom>
        </p:spPr>
      </p:pic>
      <p:pic>
        <p:nvPicPr>
          <p:cNvPr id="19" name="70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xmlns="" r:embed="rId27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0865" y="4499457"/>
            <a:ext cx="609600" cy="609600"/>
          </a:xfrm>
          <a:prstGeom prst="rect">
            <a:avLst/>
          </a:prstGeom>
        </p:spPr>
      </p:pic>
      <p:pic>
        <p:nvPicPr>
          <p:cNvPr id="20" name="80.mp3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xmlns="" r:embed="rId28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0865" y="5226643"/>
            <a:ext cx="609600" cy="609600"/>
          </a:xfrm>
          <a:prstGeom prst="rect">
            <a:avLst/>
          </a:prstGeom>
        </p:spPr>
      </p:pic>
      <p:pic>
        <p:nvPicPr>
          <p:cNvPr id="21" name="90.mp3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xmlns="" r:embed="rId29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0865" y="5987752"/>
            <a:ext cx="609600" cy="609600"/>
          </a:xfrm>
          <a:prstGeom prst="rect">
            <a:avLst/>
          </a:prstGeom>
        </p:spPr>
      </p:pic>
      <p:pic>
        <p:nvPicPr>
          <p:cNvPr id="22" name="50.mp3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xmlns="" r:embed="rId30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6336" y="3107432"/>
            <a:ext cx="609600" cy="609600"/>
          </a:xfrm>
          <a:prstGeom prst="rect">
            <a:avLst/>
          </a:prstGeom>
        </p:spPr>
      </p:pic>
      <p:pic>
        <p:nvPicPr>
          <p:cNvPr id="23" name="40.mp3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xmlns="" r:embed="rId3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590865" y="23873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80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0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86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4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8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88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9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62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67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7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67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75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128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200486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Číslovky složené z desítky a jednotky.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179512" y="764704"/>
            <a:ext cx="35437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Píšeme – spojujeme pomlčkou.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76056" y="764704"/>
            <a:ext cx="39251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Ve výslovnosti se čtou dohromady. 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9857219"/>
              </p:ext>
            </p:extLst>
          </p:nvPr>
        </p:nvGraphicFramePr>
        <p:xfrm>
          <a:off x="251522" y="1732793"/>
          <a:ext cx="8712967" cy="46085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6037"/>
                <a:gridCol w="1483959"/>
                <a:gridCol w="376266"/>
                <a:gridCol w="504056"/>
                <a:gridCol w="1368152"/>
                <a:gridCol w="360040"/>
                <a:gridCol w="504056"/>
                <a:gridCol w="1296144"/>
                <a:gridCol w="360040"/>
                <a:gridCol w="432048"/>
                <a:gridCol w="1512169"/>
              </a:tblGrid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Thirty-one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Forty-one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Fifty-one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Twenty-two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Thirty-two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Forty-two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Fifty-two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Twenty-three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Thirty-three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Forty-three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Fifty-three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Twenty-four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Thirty-four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Forty-four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Fifty-four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Twenty-five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Thirty-five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Forty-five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Fifty-five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Twenty-six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Thirty-six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Forty-six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Fifty-six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Twenty-seven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Thirty-seven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Forty-seven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Fifty-seven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Twenty-eight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Thirty-eight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Forty-eight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Fifty-eight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057">
                <a:tc>
                  <a:txBody>
                    <a:bodyPr/>
                    <a:lstStyle/>
                    <a:p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Twenty-nine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Thirty-nine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Forty-nine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Fifty-nine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707904" y="1044025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21 - 59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144974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64162577"/>
              </p:ext>
            </p:extLst>
          </p:nvPr>
        </p:nvGraphicFramePr>
        <p:xfrm>
          <a:off x="251522" y="1196754"/>
          <a:ext cx="8712967" cy="51445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6037"/>
                <a:gridCol w="1483959"/>
                <a:gridCol w="304258"/>
                <a:gridCol w="432048"/>
                <a:gridCol w="1584176"/>
                <a:gridCol w="288032"/>
                <a:gridCol w="504056"/>
                <a:gridCol w="1368152"/>
                <a:gridCol w="288032"/>
                <a:gridCol w="432048"/>
                <a:gridCol w="1512169"/>
              </a:tblGrid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Seventy-one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Eighty-one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91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Ninety-one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two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Seventy-two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Eighty-two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92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Ninety-two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three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Seventy-three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Eighty-three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93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Ninety-three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four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Seventy-four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Eighty-four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94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Ninety-four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five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Seventy-five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Eighty-five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95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Ninety-five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six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Seventy-six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Eighty-six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96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Ninety-six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seven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Seventy-seven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Eighty-seven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97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Ninety-seven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eight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Seventy-eight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Eighty-eight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Ninety-eight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617">
                <a:tc>
                  <a:txBody>
                    <a:bodyPr/>
                    <a:lstStyle/>
                    <a:p>
                      <a:r>
                        <a:rPr lang="cs-CZ" dirty="0" smtClean="0"/>
                        <a:t>69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Sixty-</a:t>
                      </a:r>
                      <a:r>
                        <a:rPr lang="cs-CZ" dirty="0" err="1" smtClean="0"/>
                        <a:t>nine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Seventy-nine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Eighty-nine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99</a:t>
                      </a:r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Ninety-nine</a:t>
                      </a:r>
                      <a:endParaRPr lang="cs-CZ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563888" y="26064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61 - 99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110782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GLIČTINA  Počítáme do stovky_a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214796" y="1143000"/>
            <a:ext cx="6408373" cy="48062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033718" y="493523"/>
            <a:ext cx="4770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Pojďme společně počítat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71842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8086" y="260648"/>
            <a:ext cx="57200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Vyrob si pomůcku: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Otevři v </a:t>
            </a:r>
            <a:r>
              <a:rPr lang="cs-CZ" dirty="0" err="1" smtClean="0"/>
              <a:t>pdf</a:t>
            </a:r>
            <a:r>
              <a:rPr lang="cs-CZ" dirty="0" smtClean="0"/>
              <a:t> – klikni na odkaz „</a:t>
            </a:r>
            <a:r>
              <a:rPr lang="cs-CZ" dirty="0" err="1" smtClean="0"/>
              <a:t>numbers</a:t>
            </a:r>
            <a:r>
              <a:rPr lang="cs-CZ" dirty="0" smtClean="0"/>
              <a:t> pomůcka.pdf“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Vytiskni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Vystřihni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Spoj lepidlem</a:t>
            </a: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84" t="5479" r="15914" b="8227"/>
          <a:stretch/>
        </p:blipFill>
        <p:spPr bwMode="auto">
          <a:xfrm>
            <a:off x="5689292" y="209569"/>
            <a:ext cx="3275196" cy="2643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Objekt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0568430"/>
              </p:ext>
            </p:extLst>
          </p:nvPr>
        </p:nvGraphicFramePr>
        <p:xfrm>
          <a:off x="3409180" y="1916832"/>
          <a:ext cx="2242940" cy="792088"/>
        </p:xfrm>
        <a:graphic>
          <a:graphicData uri="http://schemas.openxmlformats.org/presentationml/2006/ole">
            <p:oleObj spid="_x0000_s1055" name="Objekt prostředí balíčkovače" showAsIcon="1" r:id="rId4" imgW="1361880" imgH="480960" progId="Package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48086" y="3225552"/>
            <a:ext cx="49685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Pomůcka pro učitele – kartičky s čísly.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Otevřít </a:t>
            </a:r>
            <a:r>
              <a:rPr lang="cs-CZ" dirty="0" err="1" smtClean="0"/>
              <a:t>pdf</a:t>
            </a:r>
            <a:r>
              <a:rPr lang="cs-CZ" dirty="0"/>
              <a:t> </a:t>
            </a:r>
            <a:r>
              <a:rPr lang="cs-CZ" dirty="0" smtClean="0"/>
              <a:t>– „</a:t>
            </a:r>
            <a:r>
              <a:rPr lang="cs-CZ" dirty="0" err="1" smtClean="0"/>
              <a:t>numbers</a:t>
            </a:r>
            <a:r>
              <a:rPr lang="cs-CZ" dirty="0" smtClean="0"/>
              <a:t> 0-100“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Tisk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Vystřihnout, </a:t>
            </a:r>
            <a:r>
              <a:rPr lang="cs-CZ" dirty="0" err="1" smtClean="0"/>
              <a:t>zalaminátovat</a:t>
            </a:r>
            <a:endParaRPr lang="cs-CZ" dirty="0" smtClean="0"/>
          </a:p>
        </p:txBody>
      </p:sp>
      <p:graphicFrame>
        <p:nvGraphicFramePr>
          <p:cNvPr id="9" name="Objekt 8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83267231"/>
              </p:ext>
            </p:extLst>
          </p:nvPr>
        </p:nvGraphicFramePr>
        <p:xfrm>
          <a:off x="3471554" y="5013176"/>
          <a:ext cx="2217738" cy="895350"/>
        </p:xfrm>
        <a:graphic>
          <a:graphicData uri="http://schemas.openxmlformats.org/presentationml/2006/ole">
            <p:oleObj spid="_x0000_s1056" name="Objekt prostředí balíčkovače" showAsIcon="1" r:id="rId5" imgW="1191600" imgH="480960" progId="Package">
              <p:embed/>
            </p:oleObj>
          </a:graphicData>
        </a:graphic>
      </p:graphicFrame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25552"/>
            <a:ext cx="2139950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2705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889" y="548680"/>
            <a:ext cx="999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Zdroje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05889" y="1734024"/>
            <a:ext cx="7845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http://www.helpforenglish.cz/article/2010100202-numbers-pomucka</a:t>
            </a:r>
            <a:endParaRPr lang="cs-CZ" dirty="0" smtClean="0"/>
          </a:p>
        </p:txBody>
      </p:sp>
      <p:sp>
        <p:nvSpPr>
          <p:cNvPr id="7" name="Obdélník 6"/>
          <p:cNvSpPr/>
          <p:nvPr/>
        </p:nvSpPr>
        <p:spPr>
          <a:xfrm>
            <a:off x="605889" y="232669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NEUVEDEN. </a:t>
            </a:r>
            <a:r>
              <a:rPr lang="cs-CZ" i="1" dirty="0"/>
              <a:t>http://learningenglish-esl.blogspot.cz/</a:t>
            </a:r>
            <a:r>
              <a:rPr lang="cs-CZ" dirty="0"/>
              <a:t> [online]. [cit. 14.3.2013]. Dostupný na WWW: </a:t>
            </a:r>
            <a:r>
              <a:rPr lang="cs-CZ" u="sng" dirty="0">
                <a:hlinkClick r:id="rId3"/>
              </a:rPr>
              <a:t>http://learningenglish-esl.blogspot.cz/2010/08/euros.html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05889" y="3196367"/>
            <a:ext cx="77017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e-anglictina.blogspot.cz/2009/04/pocitame-do-stovky.html</a:t>
            </a:r>
            <a:endParaRPr lang="cs-CZ" dirty="0" smtClean="0"/>
          </a:p>
        </p:txBody>
      </p:sp>
      <p:sp>
        <p:nvSpPr>
          <p:cNvPr id="10" name="Obdélník 9"/>
          <p:cNvSpPr/>
          <p:nvPr/>
        </p:nvSpPr>
        <p:spPr>
          <a:xfrm>
            <a:off x="605889" y="3789040"/>
            <a:ext cx="75623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www.english-vocabulary-easy.com/english-vocabulary-numbers</a:t>
            </a:r>
            <a:endParaRPr lang="cs-CZ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605889" y="114135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2182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467</TotalTime>
  <Words>465</Words>
  <Application>Microsoft Office PowerPoint</Application>
  <PresentationFormat>Předvádění na obrazovce (4:3)</PresentationFormat>
  <Paragraphs>289</Paragraphs>
  <Slides>10</Slides>
  <Notes>1</Notes>
  <HiddenSlides>0</HiddenSlides>
  <MMClips>25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Objekt prostředí balíčkovače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romanar</dc:creator>
  <cp:lastModifiedBy>Základní škola praktická Rožnov p. R.</cp:lastModifiedBy>
  <cp:revision>41</cp:revision>
  <dcterms:created xsi:type="dcterms:W3CDTF">2013-03-14T12:09:47Z</dcterms:created>
  <dcterms:modified xsi:type="dcterms:W3CDTF">2013-05-15T10:44:45Z</dcterms:modified>
</cp:coreProperties>
</file>