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10DA2E9-99D7-4594-B740-596D3D1ABD4A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4B18176-9028-44DF-9846-EB884B8035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84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Kružnice a kruh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Autor: 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Mgr. Veronika Dočkalová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VY_32_INOVACE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dirty="0" smtClean="0">
                <a:latin typeface="Calibri"/>
              </a:rPr>
              <a:t>01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dirty="0" smtClean="0">
                <a:latin typeface="Calibri"/>
              </a:rPr>
              <a:t>Základní pojmy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 VK oblast podpory 1.4 s názvem Zlepšení podmínek pro vzdělávání na základních školách.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40479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7200800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sz="3600" dirty="0" smtClean="0"/>
              <a:t>Kde najdeš kružnici nebo kruh?</a:t>
            </a:r>
            <a:endParaRPr lang="cs-CZ" sz="3600" dirty="0"/>
          </a:p>
        </p:txBody>
      </p:sp>
      <p:pic>
        <p:nvPicPr>
          <p:cNvPr id="1027" name="Picture 3" descr="C:\Users\vlastnik\AppData\Local\Microsoft\Windows\Temporary Internet Files\Content.IE5\QZW61W2X\MP9003875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988840"/>
            <a:ext cx="2112859" cy="150761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1028" name="Picture 4" descr="C:\Users\vlastnik\AppData\Local\Microsoft\Windows\Temporary Internet Files\Content.IE5\XGJZ7P72\MC90044131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84846"/>
            <a:ext cx="1908250" cy="19082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1029" name="Picture 5" descr="C:\Users\vlastnik\AppData\Local\Microsoft\Windows\Temporary Internet Files\Content.IE5\QZW61W2X\MC9003556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005064"/>
            <a:ext cx="1868488" cy="13604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  <p:pic>
        <p:nvPicPr>
          <p:cNvPr id="1030" name="Picture 6" descr="C:\Users\vlastnik\AppData\Local\Microsoft\Windows\Temporary Internet Files\Content.IE5\QZW61W2X\MC90038424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38799" y="4293096"/>
            <a:ext cx="1801813" cy="18145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292659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41758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Kružnice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691680" y="2060848"/>
            <a:ext cx="1450504" cy="676672"/>
          </a:xfrm>
        </p:spPr>
        <p:txBody>
          <a:bodyPr/>
          <a:lstStyle/>
          <a:p>
            <a:pPr marL="0" indent="0">
              <a:buNone/>
            </a:pPr>
            <a:r>
              <a:rPr lang="cs-CZ" sz="3200" i="1" dirty="0"/>
              <a:t>k</a:t>
            </a:r>
            <a:r>
              <a:rPr lang="cs-CZ" sz="3200" i="1" dirty="0" smtClean="0"/>
              <a:t> (S; r)</a:t>
            </a:r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Ovál 3"/>
          <p:cNvSpPr/>
          <p:nvPr/>
        </p:nvSpPr>
        <p:spPr>
          <a:xfrm>
            <a:off x="3635896" y="2204864"/>
            <a:ext cx="2520280" cy="2448272"/>
          </a:xfrm>
          <a:prstGeom prst="ellipse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698014" y="2967335"/>
            <a:ext cx="3960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+</a:t>
            </a:r>
            <a:endParaRPr lang="cs-CZ" sz="3600" dirty="0"/>
          </a:p>
          <a:p>
            <a:r>
              <a:rPr lang="cs-CZ" b="1" i="1" dirty="0" smtClean="0"/>
              <a:t>S</a:t>
            </a:r>
            <a:endParaRPr lang="cs-CZ" b="1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67389" y="4252446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/>
              <a:t>k</a:t>
            </a:r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4896036" y="2563404"/>
            <a:ext cx="891054" cy="723077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5364088" y="2852936"/>
            <a:ext cx="431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r</a:t>
            </a:r>
            <a:endParaRPr lang="cs-CZ" b="1" i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43608" y="5517232"/>
            <a:ext cx="6378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Kružnice</a:t>
            </a:r>
            <a:r>
              <a:rPr lang="cs-CZ" sz="2400" dirty="0" smtClean="0"/>
              <a:t> je dána středem </a:t>
            </a:r>
            <a:r>
              <a:rPr lang="cs-CZ" sz="2400" b="1" i="1" dirty="0" smtClean="0"/>
              <a:t>S</a:t>
            </a:r>
            <a:r>
              <a:rPr lang="cs-CZ" sz="2400" dirty="0" smtClean="0"/>
              <a:t> a poloměrem </a:t>
            </a:r>
            <a:r>
              <a:rPr lang="cs-CZ" sz="2400" b="1" i="1" dirty="0" smtClean="0"/>
              <a:t>r </a:t>
            </a:r>
            <a:r>
              <a:rPr lang="cs-CZ" sz="2400" i="1" dirty="0" smtClean="0"/>
              <a:t>(r &gt; 0).</a:t>
            </a:r>
            <a:endParaRPr lang="cs-CZ" sz="2400" i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79512" y="6127585"/>
            <a:ext cx="81328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Kružnice je utvořena z bodů, které mají od daného bodu stejnou vzdálenost.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4313228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9" grpId="0"/>
      <p:bldP spid="10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Kruh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691680" y="2060848"/>
            <a:ext cx="1656184" cy="7920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i="1" dirty="0" smtClean="0"/>
              <a:t>K (S; r)</a:t>
            </a:r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Ovál 3"/>
          <p:cNvSpPr/>
          <p:nvPr/>
        </p:nvSpPr>
        <p:spPr>
          <a:xfrm>
            <a:off x="3635896" y="2204864"/>
            <a:ext cx="2520280" cy="2448272"/>
          </a:xfrm>
          <a:prstGeom prst="ellipse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698014" y="2967335"/>
            <a:ext cx="3960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+</a:t>
            </a:r>
            <a:endParaRPr lang="cs-CZ" sz="3600" dirty="0"/>
          </a:p>
          <a:p>
            <a:r>
              <a:rPr lang="cs-CZ" b="1" i="1" dirty="0" smtClean="0"/>
              <a:t>S</a:t>
            </a:r>
            <a:endParaRPr lang="cs-CZ" b="1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67389" y="4252446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K</a:t>
            </a:r>
            <a:endParaRPr lang="cs-CZ" b="1" i="1" dirty="0"/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4896036" y="2563404"/>
            <a:ext cx="891054" cy="723077"/>
          </a:xfrm>
          <a:prstGeom prst="line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5364088" y="2852936"/>
            <a:ext cx="4312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/>
              <a:t>r</a:t>
            </a:r>
            <a:endParaRPr lang="cs-CZ" b="1" i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547664" y="5517232"/>
            <a:ext cx="574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Kruh</a:t>
            </a:r>
            <a:r>
              <a:rPr lang="cs-CZ" sz="2400" dirty="0" smtClean="0"/>
              <a:t> je dán středem </a:t>
            </a:r>
            <a:r>
              <a:rPr lang="cs-CZ" sz="2400" b="1" i="1" dirty="0" smtClean="0"/>
              <a:t>S</a:t>
            </a:r>
            <a:r>
              <a:rPr lang="cs-CZ" sz="2400" dirty="0" smtClean="0"/>
              <a:t> a poloměrem </a:t>
            </a:r>
            <a:r>
              <a:rPr lang="cs-CZ" sz="2400" b="1" i="1" dirty="0" smtClean="0"/>
              <a:t>r </a:t>
            </a:r>
            <a:r>
              <a:rPr lang="cs-CZ" sz="2400" i="1" dirty="0" smtClean="0"/>
              <a:t>(r &gt; 0).</a:t>
            </a:r>
            <a:endParaRPr lang="cs-CZ" sz="2400" i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39552" y="6165304"/>
            <a:ext cx="72861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Kruh tvoří kružnice a body, které leží uvnitř této kružnice.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05563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9" grpId="0"/>
      <p:bldP spid="10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7200800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sz="3600" dirty="0" smtClean="0"/>
              <a:t>Body náležící kruhu, kružnici:</a:t>
            </a:r>
            <a:endParaRPr lang="cs-CZ" sz="3600" dirty="0"/>
          </a:p>
        </p:txBody>
      </p:sp>
      <p:sp>
        <p:nvSpPr>
          <p:cNvPr id="3" name="Ovál 2"/>
          <p:cNvSpPr/>
          <p:nvPr/>
        </p:nvSpPr>
        <p:spPr>
          <a:xfrm>
            <a:off x="3635896" y="2238973"/>
            <a:ext cx="3152301" cy="3062235"/>
          </a:xfrm>
          <a:prstGeom prst="ellipse">
            <a:avLst/>
          </a:prstGeom>
          <a:solidFill>
            <a:schemeClr val="bg1">
              <a:lumMod val="6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12742" y="3426251"/>
            <a:ext cx="495362" cy="1154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+</a:t>
            </a:r>
            <a:endParaRPr lang="cs-CZ" sz="3600" dirty="0"/>
          </a:p>
          <a:p>
            <a:r>
              <a:rPr lang="cs-CZ" b="1" i="1" dirty="0" smtClean="0"/>
              <a:t>S</a:t>
            </a:r>
            <a:endParaRPr lang="cs-CZ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80601" y="4350553"/>
            <a:ext cx="389371" cy="4619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 smtClean="0"/>
              <a:t>K</a:t>
            </a:r>
            <a:endParaRPr lang="cs-CZ" b="1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88891" y="4541171"/>
            <a:ext cx="387365" cy="4619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i="1" dirty="0"/>
              <a:t>k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827584" y="5120024"/>
            <a:ext cx="22846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/>
              <a:t>Zapiš body, které:</a:t>
            </a:r>
          </a:p>
          <a:p>
            <a:pPr marL="342900" indent="-342900">
              <a:buAutoNum type="alphaLcParenR"/>
            </a:pPr>
            <a:r>
              <a:rPr lang="cs-CZ" dirty="0"/>
              <a:t>n</a:t>
            </a:r>
            <a:r>
              <a:rPr lang="cs-CZ" dirty="0" smtClean="0"/>
              <a:t>áleží kružnici </a:t>
            </a:r>
          </a:p>
          <a:p>
            <a:pPr marL="342900" indent="-342900">
              <a:buAutoNum type="alphaLcParenR"/>
            </a:pPr>
            <a:r>
              <a:rPr lang="cs-CZ" dirty="0"/>
              <a:t>n</a:t>
            </a:r>
            <a:r>
              <a:rPr lang="cs-CZ" dirty="0" smtClean="0"/>
              <a:t>enáleží kružnici</a:t>
            </a:r>
          </a:p>
          <a:p>
            <a:pPr marL="342900" indent="-342900">
              <a:buAutoNum type="alphaLcParenR"/>
            </a:pPr>
            <a:r>
              <a:rPr lang="cs-CZ" dirty="0"/>
              <a:t>n</a:t>
            </a:r>
            <a:r>
              <a:rPr lang="cs-CZ" dirty="0" smtClean="0"/>
              <a:t>áleží kruhu</a:t>
            </a:r>
          </a:p>
          <a:p>
            <a:pPr marL="342900" indent="-342900">
              <a:buAutoNum type="alphaLcParenR"/>
            </a:pPr>
            <a:r>
              <a:rPr lang="cs-CZ" dirty="0"/>
              <a:t>n</a:t>
            </a:r>
            <a:r>
              <a:rPr lang="cs-CZ" dirty="0" smtClean="0"/>
              <a:t>enáleží kruhu</a:t>
            </a:r>
            <a:endParaRPr lang="cs-CZ" dirty="0"/>
          </a:p>
        </p:txBody>
      </p:sp>
      <p:cxnSp>
        <p:nvCxnSpPr>
          <p:cNvPr id="19" name="Přímá spojnice 18"/>
          <p:cNvCxnSpPr/>
          <p:nvPr/>
        </p:nvCxnSpPr>
        <p:spPr>
          <a:xfrm flipV="1">
            <a:off x="6444208" y="2924944"/>
            <a:ext cx="212601" cy="720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4211960" y="3351753"/>
            <a:ext cx="3129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</a:p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308304" y="1988840"/>
            <a:ext cx="325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</a:p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537459" y="5292796"/>
            <a:ext cx="3129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</a:p>
          <a:p>
            <a:r>
              <a:rPr lang="cs-CZ" dirty="0"/>
              <a:t>X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5351651" y="2601778"/>
            <a:ext cx="3193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</a:p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660232" y="282303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L</a:t>
            </a:r>
          </a:p>
        </p:txBody>
      </p:sp>
      <p:cxnSp>
        <p:nvCxnSpPr>
          <p:cNvPr id="25" name="Přímá spojnice 24"/>
          <p:cNvCxnSpPr/>
          <p:nvPr/>
        </p:nvCxnSpPr>
        <p:spPr>
          <a:xfrm>
            <a:off x="3563888" y="3414449"/>
            <a:ext cx="212601" cy="865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3275856" y="3347700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325561" y="5408056"/>
            <a:ext cx="17829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solidFill>
                  <a:srgbClr val="FF0000"/>
                </a:solidFill>
              </a:rPr>
              <a:t>Správné řešení:</a:t>
            </a:r>
          </a:p>
          <a:p>
            <a:pPr marL="342900" indent="-34290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F, L</a:t>
            </a:r>
          </a:p>
          <a:p>
            <a:pPr marL="342900" indent="-34290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P, T, D, X</a:t>
            </a:r>
          </a:p>
          <a:p>
            <a:pPr marL="342900" indent="-34290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S, P, T, F, L</a:t>
            </a:r>
          </a:p>
          <a:p>
            <a:pPr marL="342900" indent="-342900">
              <a:buAutoNum type="alphaLcParenR"/>
            </a:pPr>
            <a:r>
              <a:rPr lang="cs-CZ" dirty="0" smtClean="0">
                <a:solidFill>
                  <a:srgbClr val="FF0000"/>
                </a:solidFill>
              </a:rPr>
              <a:t>D, X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8311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  <p:bldP spid="8" grpId="0"/>
      <p:bldP spid="9" grpId="0" build="p"/>
      <p:bldP spid="20" grpId="0"/>
      <p:bldP spid="21" grpId="0"/>
      <p:bldP spid="22" grpId="0"/>
      <p:bldP spid="23" grpId="0"/>
      <p:bldP spid="24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Zdroj obrázků – galerie </a:t>
            </a: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Klipart  www.office.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microsoft.com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Vytvořeno jako DUM do předmětu matematika na Základní škole Mladá Boleslav, 17. listopadu 1325, příspěvková organizace pro osmý ročník základní školy.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slouží k doplnění úvodního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výkladu o kružnici a kruhu.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doporučuji prezentovat pomocí dataprojektoru.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byl vytvořen a pilotován v I. pololetí školního roku 2011/2012.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lang="cs-CZ" sz="2000" dirty="0"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174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130</TotalTime>
  <Words>234</Words>
  <Application>Microsoft Office PowerPoint</Application>
  <PresentationFormat>Předvádění na obrazovce (4:3)</PresentationFormat>
  <Paragraphs>64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Snímek 1</vt:lpstr>
      <vt:lpstr>Kde najdeš kružnici nebo kruh?</vt:lpstr>
      <vt:lpstr>Kružnice</vt:lpstr>
      <vt:lpstr>Kruh</vt:lpstr>
      <vt:lpstr>Body náležící kruhu, kružnici:</vt:lpstr>
      <vt:lpstr>Snímek 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a kruh</dc:title>
  <dc:creator>vlastnik</dc:creator>
  <cp:lastModifiedBy>Škola</cp:lastModifiedBy>
  <cp:revision>21</cp:revision>
  <dcterms:created xsi:type="dcterms:W3CDTF">2011-11-21T15:50:20Z</dcterms:created>
  <dcterms:modified xsi:type="dcterms:W3CDTF">2013-05-15T11:49:59Z</dcterms:modified>
</cp:coreProperties>
</file>