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9" r:id="rId2"/>
    <p:sldId id="257" r:id="rId3"/>
    <p:sldId id="262" r:id="rId4"/>
    <p:sldId id="267" r:id="rId5"/>
    <p:sldId id="268" r:id="rId6"/>
    <p:sldId id="27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5" autoAdjust="0"/>
    <p:restoredTop sz="94660"/>
  </p:normalViewPr>
  <p:slideViewPr>
    <p:cSldViewPr>
      <p:cViewPr>
        <p:scale>
          <a:sx n="71" d="100"/>
          <a:sy n="71" d="100"/>
        </p:scale>
        <p:origin x="-3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DA2E9-99D7-4594-B740-596D3D1ABD4A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B18176-9028-44DF-9846-EB884B80353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Kružnice a kruh</a:t>
            </a:r>
          </a:p>
          <a:p>
            <a:pPr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  <a:defRPr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Autor:  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Mgr. Veronika Dočkalová</a:t>
            </a:r>
          </a:p>
          <a:p>
            <a:pPr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  <a:defRPr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VY_32_INOVACE</a:t>
            </a:r>
            <a:r>
              <a:rPr lang="cs-CZ" dirty="0" smtClean="0">
                <a:solidFill>
                  <a:prstClr val="black"/>
                </a:solidFill>
                <a:latin typeface="Calibri"/>
              </a:rPr>
              <a:t>_03_Kružnice a přímka</a:t>
            </a:r>
            <a:endParaRPr lang="cs-CZ" dirty="0" smtClean="0">
              <a:solidFill>
                <a:srgbClr val="FF0000"/>
              </a:solidFill>
              <a:latin typeface="Calibri"/>
            </a:endParaRPr>
          </a:p>
          <a:p>
            <a:pPr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Vytvořeno v rámci projektu „EU peníze školám“.</a:t>
            </a:r>
          </a:p>
          <a:p>
            <a:pPr marL="0" indent="0" algn="ctr"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OP VK oblast podpory 1.4 s názvem Zlepšení podmínek pro vzdělávání na základních školách.</a:t>
            </a:r>
            <a:endParaRPr lang="cs-CZ" sz="1400" dirty="0">
              <a:solidFill>
                <a:sysClr val="windowText" lastClr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4774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5400" dirty="0" smtClean="0"/>
              <a:t>Kružnice a přímka …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2780928"/>
            <a:ext cx="59073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Jaké mohou nastat případy, </a:t>
            </a:r>
          </a:p>
          <a:p>
            <a:r>
              <a:rPr lang="cs-CZ" sz="2800" dirty="0" smtClean="0"/>
              <a:t>pokud jsou dány </a:t>
            </a:r>
            <a:r>
              <a:rPr lang="cs-CZ" sz="2800" dirty="0" smtClean="0">
                <a:solidFill>
                  <a:srgbClr val="00B0F0"/>
                </a:solidFill>
              </a:rPr>
              <a:t>kružnice a přímka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30" name="Ovál 29"/>
          <p:cNvSpPr/>
          <p:nvPr/>
        </p:nvSpPr>
        <p:spPr>
          <a:xfrm>
            <a:off x="2051720" y="4581128"/>
            <a:ext cx="1512168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2627784" y="4581128"/>
            <a:ext cx="1512168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3275856" y="4581128"/>
            <a:ext cx="1512168" cy="151216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 rot="19440000">
            <a:off x="7320288" y="4953152"/>
            <a:ext cx="1512168" cy="1512168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bevelB w="139700" prst="cross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 rot="19440000">
            <a:off x="7344481" y="4415287"/>
            <a:ext cx="1512168" cy="1512168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bevelB w="139700" prst="cross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 rot="19440000">
            <a:off x="7344481" y="3945040"/>
            <a:ext cx="1512168" cy="1512168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bevelB w="139700" prst="cross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59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4800" dirty="0" smtClean="0"/>
              <a:t>Vnější přímka</a:t>
            </a:r>
            <a:endParaRPr lang="cs-CZ" sz="4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423833" y="5949280"/>
            <a:ext cx="660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Vnější přímka nemá s kružnicí </a:t>
            </a:r>
            <a:r>
              <a:rPr lang="cs-CZ" u="sng" dirty="0" smtClean="0"/>
              <a:t>žádný společný bod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6" name="Ovál 45"/>
          <p:cNvSpPr/>
          <p:nvPr/>
        </p:nvSpPr>
        <p:spPr>
          <a:xfrm>
            <a:off x="4427984" y="2564904"/>
            <a:ext cx="2520280" cy="2448272"/>
          </a:xfrm>
          <a:prstGeom prst="ellips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5490102" y="3327375"/>
            <a:ext cx="3960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  <a:p>
            <a:r>
              <a:rPr lang="cs-CZ" b="1" i="1" dirty="0" smtClean="0"/>
              <a:t>S</a:t>
            </a:r>
            <a:endParaRPr lang="cs-CZ" b="1" i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659477" y="461248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/>
              <a:t>k</a:t>
            </a:r>
          </a:p>
        </p:txBody>
      </p:sp>
      <p:cxnSp>
        <p:nvCxnSpPr>
          <p:cNvPr id="52" name="Přímá spojnice 51"/>
          <p:cNvCxnSpPr/>
          <p:nvPr/>
        </p:nvCxnSpPr>
        <p:spPr>
          <a:xfrm flipV="1">
            <a:off x="2195736" y="1844824"/>
            <a:ext cx="3096344" cy="309634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2627784" y="4548862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p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43660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 animBg="1"/>
      <p:bldP spid="47" grpId="0"/>
      <p:bldP spid="48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4800" dirty="0" smtClean="0"/>
              <a:t>Tečna</a:t>
            </a:r>
            <a:endParaRPr lang="cs-CZ" sz="4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423833" y="5949280"/>
            <a:ext cx="660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Tečna má s kružnicí</a:t>
            </a:r>
            <a:r>
              <a:rPr lang="cs-CZ" u="sng" dirty="0" smtClean="0"/>
              <a:t> jeden společný bod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6" name="Ovál 45"/>
          <p:cNvSpPr/>
          <p:nvPr/>
        </p:nvSpPr>
        <p:spPr>
          <a:xfrm>
            <a:off x="4427984" y="2564904"/>
            <a:ext cx="2520280" cy="2448272"/>
          </a:xfrm>
          <a:prstGeom prst="ellips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5490102" y="3327375"/>
            <a:ext cx="3960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  <a:p>
            <a:r>
              <a:rPr lang="cs-CZ" b="1" i="1" dirty="0" smtClean="0"/>
              <a:t>S</a:t>
            </a:r>
            <a:endParaRPr lang="cs-CZ" b="1" i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659477" y="461248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/>
              <a:t>k</a:t>
            </a:r>
          </a:p>
        </p:txBody>
      </p:sp>
      <p:cxnSp>
        <p:nvCxnSpPr>
          <p:cNvPr id="52" name="Přímá spojnice 51"/>
          <p:cNvCxnSpPr/>
          <p:nvPr/>
        </p:nvCxnSpPr>
        <p:spPr>
          <a:xfrm flipV="1">
            <a:off x="3203848" y="1412776"/>
            <a:ext cx="3096344" cy="309634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3635896" y="4116814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p</a:t>
            </a:r>
            <a:endParaRPr lang="cs-CZ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99992" y="2636912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430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 animBg="1"/>
      <p:bldP spid="47" grpId="0"/>
      <p:bldP spid="48" grpId="0"/>
      <p:bldP spid="54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2008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4800" dirty="0"/>
              <a:t>S</a:t>
            </a:r>
            <a:r>
              <a:rPr lang="cs-CZ" sz="4800" dirty="0" smtClean="0"/>
              <a:t>ečna</a:t>
            </a:r>
            <a:endParaRPr lang="cs-CZ" sz="4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423833" y="5949280"/>
            <a:ext cx="6604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ečna má s kružnicí</a:t>
            </a:r>
            <a:r>
              <a:rPr lang="cs-CZ" u="sng" dirty="0" smtClean="0"/>
              <a:t> dva společné body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6" name="Ovál 45"/>
          <p:cNvSpPr/>
          <p:nvPr/>
        </p:nvSpPr>
        <p:spPr>
          <a:xfrm>
            <a:off x="4427984" y="2564904"/>
            <a:ext cx="2520280" cy="2448272"/>
          </a:xfrm>
          <a:prstGeom prst="ellips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5490102" y="3327375"/>
            <a:ext cx="3960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  <a:p>
            <a:r>
              <a:rPr lang="cs-CZ" b="1" i="1" dirty="0" smtClean="0"/>
              <a:t>S</a:t>
            </a:r>
            <a:endParaRPr lang="cs-CZ" b="1" i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659477" y="461248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/>
              <a:t>k</a:t>
            </a:r>
          </a:p>
        </p:txBody>
      </p:sp>
      <p:cxnSp>
        <p:nvCxnSpPr>
          <p:cNvPr id="52" name="Přímá spojnice 51"/>
          <p:cNvCxnSpPr/>
          <p:nvPr/>
        </p:nvCxnSpPr>
        <p:spPr>
          <a:xfrm flipV="1">
            <a:off x="3710770" y="1779203"/>
            <a:ext cx="3096344" cy="309634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4105460" y="4506215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p</a:t>
            </a:r>
            <a:endParaRPr lang="cs-CZ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08666" y="3881373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63246" y="2195572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79819" y="6340678"/>
            <a:ext cx="3092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Úsečku AB nazýváme </a:t>
            </a:r>
            <a:r>
              <a:rPr lang="cs-CZ" u="sng" dirty="0" smtClean="0">
                <a:solidFill>
                  <a:srgbClr val="FF0000"/>
                </a:solidFill>
              </a:rPr>
              <a:t>tětiva.</a:t>
            </a:r>
            <a:endParaRPr lang="cs-CZ" u="sng" dirty="0">
              <a:solidFill>
                <a:srgbClr val="FF0000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V="1">
            <a:off x="4462104" y="2564905"/>
            <a:ext cx="1546289" cy="150113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77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 animBg="1"/>
      <p:bldP spid="47" grpId="0"/>
      <p:bldP spid="48" grpId="0"/>
      <p:bldP spid="54" grpId="0"/>
      <p:bldP spid="3" grpId="0"/>
      <p:bldP spid="10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BD0D9"/>
              </a:buClr>
              <a:defRPr/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  <a:defRPr/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  <a:defRPr/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  <a:defRPr/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Vytvořeno jako DUM do předmětu matematika na Základní škole Mladá Boleslav, 17. listopadu 1325, příspěvková organizace pro osmý ročník základní školy.</a:t>
            </a:r>
          </a:p>
          <a:p>
            <a:pPr>
              <a:buClr>
                <a:srgbClr val="0BD0D9"/>
              </a:buClr>
              <a:defRPr/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  <a:defRPr/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slouží k doplnění výkladu o vzájemné poloze </a:t>
            </a:r>
            <a:r>
              <a:rPr lang="cs-CZ" sz="2000" smtClean="0">
                <a:solidFill>
                  <a:prstClr val="black"/>
                </a:solidFill>
                <a:latin typeface="Constantia"/>
              </a:rPr>
              <a:t>kružnice </a:t>
            </a:r>
            <a:r>
              <a:rPr lang="cs-CZ" sz="2000" smtClean="0">
                <a:solidFill>
                  <a:prstClr val="black"/>
                </a:solidFill>
                <a:latin typeface="Constantia"/>
              </a:rPr>
              <a:t/>
            </a:r>
            <a:br>
              <a:rPr lang="cs-CZ" sz="2000" smtClean="0">
                <a:solidFill>
                  <a:prstClr val="black"/>
                </a:solidFill>
                <a:latin typeface="Constantia"/>
              </a:rPr>
            </a:br>
            <a:r>
              <a:rPr lang="cs-CZ" sz="2000" smtClean="0">
                <a:solidFill>
                  <a:prstClr val="black"/>
                </a:solidFill>
                <a:latin typeface="Constantia"/>
              </a:rPr>
              <a:t>a </a:t>
            </a: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přímky.</a:t>
            </a:r>
          </a:p>
          <a:p>
            <a:pPr>
              <a:buClr>
                <a:srgbClr val="0BD0D9"/>
              </a:buClr>
              <a:defRPr/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  <a:defRPr/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doporučuji prezentovat pomocí dataprojektoru.</a:t>
            </a:r>
          </a:p>
          <a:p>
            <a:pPr>
              <a:buClr>
                <a:srgbClr val="0BD0D9"/>
              </a:buClr>
              <a:defRPr/>
            </a:pPr>
            <a:endParaRPr lang="cs-CZ" sz="2000" dirty="0" smtClean="0">
              <a:solidFill>
                <a:prstClr val="black"/>
              </a:solidFill>
              <a:latin typeface="Constantia"/>
            </a:endParaRPr>
          </a:p>
          <a:p>
            <a:pPr>
              <a:buClr>
                <a:srgbClr val="0BD0D9"/>
              </a:buClr>
              <a:defRPr/>
            </a:pPr>
            <a:r>
              <a:rPr lang="cs-CZ" sz="2000" dirty="0" smtClean="0">
                <a:solidFill>
                  <a:prstClr val="black"/>
                </a:solidFill>
                <a:latin typeface="Constantia"/>
              </a:rPr>
              <a:t>Materiál byl vytvořen a pilotován v I. pololetí školního roku 2011/2012.</a:t>
            </a:r>
          </a:p>
          <a:p>
            <a:pPr>
              <a:buClr>
                <a:srgbClr val="0BD0D9"/>
              </a:buClr>
              <a:defRPr/>
            </a:pPr>
            <a:endParaRPr lang="cs-CZ" sz="2000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15024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365</TotalTime>
  <Words>135</Words>
  <Application>Microsoft Office PowerPoint</Application>
  <PresentationFormat>Předvádění na obrazovce (4:3)</PresentationFormat>
  <Paragraphs>46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Kružnice a přímka …</vt:lpstr>
      <vt:lpstr>Vnější přímka</vt:lpstr>
      <vt:lpstr>Tečna</vt:lpstr>
      <vt:lpstr>Sečna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vlastnik</dc:creator>
  <cp:lastModifiedBy>Jan Duchek</cp:lastModifiedBy>
  <cp:revision>59</cp:revision>
  <dcterms:created xsi:type="dcterms:W3CDTF">2011-11-21T15:50:20Z</dcterms:created>
  <dcterms:modified xsi:type="dcterms:W3CDTF">2011-11-30T06:55:34Z</dcterms:modified>
</cp:coreProperties>
</file>