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65" r:id="rId2"/>
    <p:sldId id="257" r:id="rId3"/>
    <p:sldId id="267" r:id="rId4"/>
    <p:sldId id="263" r:id="rId5"/>
    <p:sldId id="26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5" autoAdjust="0"/>
    <p:restoredTop sz="94660"/>
  </p:normalViewPr>
  <p:slideViewPr>
    <p:cSldViewPr>
      <p:cViewPr>
        <p:scale>
          <a:sx n="75" d="100"/>
          <a:sy n="75" d="100"/>
        </p:scale>
        <p:origin x="-109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E6F2A9-8CCD-4EEE-BB28-57A1A84CF6FD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054CB-F196-4BED-AAFF-589AFC0BC39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054CB-F196-4BED-AAFF-589AFC0BC395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054CB-F196-4BED-AAFF-589AFC0BC395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054CB-F196-4BED-AAFF-589AFC0BC395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054CB-F196-4BED-AAFF-589AFC0BC395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Shodnost</a:t>
            </a: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Autor:  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Mgr. Veronika Dočkalová</a:t>
            </a: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VY_32_INOVACE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_05_Shodné útvary</a:t>
            </a:r>
            <a:endParaRPr lang="cs-CZ" dirty="0" smtClean="0">
              <a:solidFill>
                <a:srgbClr val="FF0000"/>
              </a:solidFill>
              <a:latin typeface="Calibri"/>
            </a:endParaRP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Vytvořeno v rámci projektu „EU peníze školám“.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OP VK oblast podpory 1.4 s názvem Zlepšení podmínek pro vzdělávání na základních školách.</a:t>
            </a:r>
            <a:endParaRPr lang="cs-CZ" sz="1400" dirty="0">
              <a:solidFill>
                <a:sysClr val="windowText" lastClr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01978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043608" y="2492896"/>
            <a:ext cx="7200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Načrtni jakékoliv shodné obrazce.</a:t>
            </a:r>
          </a:p>
          <a:p>
            <a:r>
              <a:rPr lang="cs-CZ" sz="3200" dirty="0" smtClean="0"/>
              <a:t>Načrtni shodné geometrické útvary.</a:t>
            </a:r>
          </a:p>
          <a:p>
            <a:r>
              <a:rPr lang="cs-CZ" sz="3200" dirty="0" smtClean="0"/>
              <a:t>Co o nich můžeme říct?</a:t>
            </a:r>
          </a:p>
          <a:p>
            <a:r>
              <a:rPr lang="cs-CZ" sz="3200" dirty="0" smtClean="0"/>
              <a:t>Co platí pro shodné úsečky, úhly, kružnice, čtverce, …... ?</a:t>
            </a:r>
            <a:endParaRPr lang="cs-CZ" sz="3200" dirty="0"/>
          </a:p>
        </p:txBody>
      </p:sp>
      <p:sp>
        <p:nvSpPr>
          <p:cNvPr id="8" name="Pěticípá hvězda 7"/>
          <p:cNvSpPr/>
          <p:nvPr/>
        </p:nvSpPr>
        <p:spPr>
          <a:xfrm rot="20173552">
            <a:off x="323528" y="706617"/>
            <a:ext cx="1368152" cy="108012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ěticípá hvězda 17"/>
          <p:cNvSpPr/>
          <p:nvPr/>
        </p:nvSpPr>
        <p:spPr>
          <a:xfrm rot="442075">
            <a:off x="1676029" y="559939"/>
            <a:ext cx="1368152" cy="1080120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estiúhelník 8"/>
          <p:cNvSpPr/>
          <p:nvPr/>
        </p:nvSpPr>
        <p:spPr>
          <a:xfrm>
            <a:off x="5688124" y="5445224"/>
            <a:ext cx="1152128" cy="936104"/>
          </a:xfrm>
          <a:prstGeom prst="hexag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estiúhelník 22"/>
          <p:cNvSpPr/>
          <p:nvPr/>
        </p:nvSpPr>
        <p:spPr>
          <a:xfrm rot="5400000">
            <a:off x="7200292" y="5445224"/>
            <a:ext cx="1152128" cy="936104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999" y="867281"/>
            <a:ext cx="1830629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766205" y="867281"/>
            <a:ext cx="1830629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265949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601522" y="2415875"/>
                <a:ext cx="2674334" cy="861774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Cambria Math" pitchFamily="18" charset="0"/>
                      </a:rPr>
                      <m:t>𝐴𝐵𝐶𝐷</m:t>
                    </m:r>
                    <m:r>
                      <a:rPr lang="cs-CZ" sz="2800" i="1">
                        <a:latin typeface="Cambria Math"/>
                        <a:ea typeface="Cambria Math" pitchFamily="18" charset="0"/>
                      </a:rPr>
                      <m:t>≅</m:t>
                    </m:r>
                  </m:oMath>
                </a14:m>
                <a:r>
                  <a:rPr lang="cs-CZ" sz="3200" dirty="0" smtClean="0">
                    <a:ea typeface="Cambria Math" pitchFamily="18" charset="0"/>
                  </a:rPr>
                  <a:t> </a:t>
                </a:r>
                <a:r>
                  <a:rPr lang="cs-CZ" sz="2800" i="1" dirty="0" smtClean="0">
                    <a:ea typeface="Cambria Math" pitchFamily="18" charset="0"/>
                  </a:rPr>
                  <a:t>OPQR</a:t>
                </a:r>
                <a:endParaRPr lang="cs-CZ" sz="2800" i="1" dirty="0">
                  <a:ea typeface="Cambria Math" pitchFamily="18" charset="0"/>
                </a:endParaRP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522" y="2415875"/>
                <a:ext cx="2674334" cy="861774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8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5400" dirty="0" smtClean="0"/>
              <a:t>Shodnost</a:t>
            </a:r>
            <a:endParaRPr lang="cs-CZ" sz="5400" dirty="0"/>
          </a:p>
        </p:txBody>
      </p:sp>
      <p:sp>
        <p:nvSpPr>
          <p:cNvPr id="4" name="Lichoběžník 3"/>
          <p:cNvSpPr/>
          <p:nvPr/>
        </p:nvSpPr>
        <p:spPr>
          <a:xfrm>
            <a:off x="3635896" y="2638352"/>
            <a:ext cx="2198876" cy="1440160"/>
          </a:xfrm>
          <a:custGeom>
            <a:avLst/>
            <a:gdLst>
              <a:gd name="connsiteX0" fmla="*/ 0 w 2160240"/>
              <a:gd name="connsiteY0" fmla="*/ 1440160 h 1440160"/>
              <a:gd name="connsiteX1" fmla="*/ 591863 w 2160240"/>
              <a:gd name="connsiteY1" fmla="*/ 0 h 1440160"/>
              <a:gd name="connsiteX2" fmla="*/ 1568377 w 2160240"/>
              <a:gd name="connsiteY2" fmla="*/ 0 h 1440160"/>
              <a:gd name="connsiteX3" fmla="*/ 2160240 w 2160240"/>
              <a:gd name="connsiteY3" fmla="*/ 1440160 h 1440160"/>
              <a:gd name="connsiteX4" fmla="*/ 0 w 2160240"/>
              <a:gd name="connsiteY4" fmla="*/ 1440160 h 1440160"/>
              <a:gd name="connsiteX0" fmla="*/ 0 w 2160240"/>
              <a:gd name="connsiteY0" fmla="*/ 1440160 h 1440160"/>
              <a:gd name="connsiteX1" fmla="*/ 591863 w 2160240"/>
              <a:gd name="connsiteY1" fmla="*/ 0 h 1440160"/>
              <a:gd name="connsiteX2" fmla="*/ 1761560 w 2160240"/>
              <a:gd name="connsiteY2" fmla="*/ 38637 h 1440160"/>
              <a:gd name="connsiteX3" fmla="*/ 2160240 w 2160240"/>
              <a:gd name="connsiteY3" fmla="*/ 1440160 h 1440160"/>
              <a:gd name="connsiteX4" fmla="*/ 0 w 2160240"/>
              <a:gd name="connsiteY4" fmla="*/ 1440160 h 1440160"/>
              <a:gd name="connsiteX0" fmla="*/ 0 w 2198876"/>
              <a:gd name="connsiteY0" fmla="*/ 963642 h 1440160"/>
              <a:gd name="connsiteX1" fmla="*/ 630499 w 2198876"/>
              <a:gd name="connsiteY1" fmla="*/ 0 h 1440160"/>
              <a:gd name="connsiteX2" fmla="*/ 1800196 w 2198876"/>
              <a:gd name="connsiteY2" fmla="*/ 38637 h 1440160"/>
              <a:gd name="connsiteX3" fmla="*/ 2198876 w 2198876"/>
              <a:gd name="connsiteY3" fmla="*/ 1440160 h 1440160"/>
              <a:gd name="connsiteX4" fmla="*/ 0 w 2198876"/>
              <a:gd name="connsiteY4" fmla="*/ 963642 h 1440160"/>
              <a:gd name="connsiteX0" fmla="*/ 0 w 2198876"/>
              <a:gd name="connsiteY0" fmla="*/ 963642 h 1440160"/>
              <a:gd name="connsiteX1" fmla="*/ 630499 w 2198876"/>
              <a:gd name="connsiteY1" fmla="*/ 0 h 1440160"/>
              <a:gd name="connsiteX2" fmla="*/ 1825954 w 2198876"/>
              <a:gd name="connsiteY2" fmla="*/ 347730 h 1440160"/>
              <a:gd name="connsiteX3" fmla="*/ 2198876 w 2198876"/>
              <a:gd name="connsiteY3" fmla="*/ 1440160 h 1440160"/>
              <a:gd name="connsiteX4" fmla="*/ 0 w 2198876"/>
              <a:gd name="connsiteY4" fmla="*/ 963642 h 144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98876" h="1440160">
                <a:moveTo>
                  <a:pt x="0" y="963642"/>
                </a:moveTo>
                <a:lnTo>
                  <a:pt x="630499" y="0"/>
                </a:lnTo>
                <a:lnTo>
                  <a:pt x="1825954" y="347730"/>
                </a:lnTo>
                <a:lnTo>
                  <a:pt x="2198876" y="1440160"/>
                </a:lnTo>
                <a:lnTo>
                  <a:pt x="0" y="963642"/>
                </a:lnTo>
                <a:close/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75856" y="3501008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13891" y="2348880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36703" y="2780928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796136" y="4077072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4" name="Lichoběžník 3"/>
          <p:cNvSpPr/>
          <p:nvPr/>
        </p:nvSpPr>
        <p:spPr>
          <a:xfrm rot="16977455">
            <a:off x="6290155" y="2790752"/>
            <a:ext cx="2198876" cy="1440160"/>
          </a:xfrm>
          <a:custGeom>
            <a:avLst/>
            <a:gdLst>
              <a:gd name="connsiteX0" fmla="*/ 0 w 2160240"/>
              <a:gd name="connsiteY0" fmla="*/ 1440160 h 1440160"/>
              <a:gd name="connsiteX1" fmla="*/ 591863 w 2160240"/>
              <a:gd name="connsiteY1" fmla="*/ 0 h 1440160"/>
              <a:gd name="connsiteX2" fmla="*/ 1568377 w 2160240"/>
              <a:gd name="connsiteY2" fmla="*/ 0 h 1440160"/>
              <a:gd name="connsiteX3" fmla="*/ 2160240 w 2160240"/>
              <a:gd name="connsiteY3" fmla="*/ 1440160 h 1440160"/>
              <a:gd name="connsiteX4" fmla="*/ 0 w 2160240"/>
              <a:gd name="connsiteY4" fmla="*/ 1440160 h 1440160"/>
              <a:gd name="connsiteX0" fmla="*/ 0 w 2160240"/>
              <a:gd name="connsiteY0" fmla="*/ 1440160 h 1440160"/>
              <a:gd name="connsiteX1" fmla="*/ 591863 w 2160240"/>
              <a:gd name="connsiteY1" fmla="*/ 0 h 1440160"/>
              <a:gd name="connsiteX2" fmla="*/ 1761560 w 2160240"/>
              <a:gd name="connsiteY2" fmla="*/ 38637 h 1440160"/>
              <a:gd name="connsiteX3" fmla="*/ 2160240 w 2160240"/>
              <a:gd name="connsiteY3" fmla="*/ 1440160 h 1440160"/>
              <a:gd name="connsiteX4" fmla="*/ 0 w 2160240"/>
              <a:gd name="connsiteY4" fmla="*/ 1440160 h 1440160"/>
              <a:gd name="connsiteX0" fmla="*/ 0 w 2198876"/>
              <a:gd name="connsiteY0" fmla="*/ 963642 h 1440160"/>
              <a:gd name="connsiteX1" fmla="*/ 630499 w 2198876"/>
              <a:gd name="connsiteY1" fmla="*/ 0 h 1440160"/>
              <a:gd name="connsiteX2" fmla="*/ 1800196 w 2198876"/>
              <a:gd name="connsiteY2" fmla="*/ 38637 h 1440160"/>
              <a:gd name="connsiteX3" fmla="*/ 2198876 w 2198876"/>
              <a:gd name="connsiteY3" fmla="*/ 1440160 h 1440160"/>
              <a:gd name="connsiteX4" fmla="*/ 0 w 2198876"/>
              <a:gd name="connsiteY4" fmla="*/ 963642 h 1440160"/>
              <a:gd name="connsiteX0" fmla="*/ 0 w 2198876"/>
              <a:gd name="connsiteY0" fmla="*/ 963642 h 1440160"/>
              <a:gd name="connsiteX1" fmla="*/ 630499 w 2198876"/>
              <a:gd name="connsiteY1" fmla="*/ 0 h 1440160"/>
              <a:gd name="connsiteX2" fmla="*/ 1825954 w 2198876"/>
              <a:gd name="connsiteY2" fmla="*/ 347730 h 1440160"/>
              <a:gd name="connsiteX3" fmla="*/ 2198876 w 2198876"/>
              <a:gd name="connsiteY3" fmla="*/ 1440160 h 1440160"/>
              <a:gd name="connsiteX4" fmla="*/ 0 w 2198876"/>
              <a:gd name="connsiteY4" fmla="*/ 963642 h 144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98876" h="1440160">
                <a:moveTo>
                  <a:pt x="0" y="963642"/>
                </a:moveTo>
                <a:lnTo>
                  <a:pt x="630499" y="0"/>
                </a:lnTo>
                <a:lnTo>
                  <a:pt x="1825954" y="347730"/>
                </a:lnTo>
                <a:lnTo>
                  <a:pt x="2198876" y="1440160"/>
                </a:lnTo>
                <a:lnTo>
                  <a:pt x="0" y="963642"/>
                </a:lnTo>
                <a:close/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337864" y="2499676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76256" y="2348880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Q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292287" y="3714710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40558" y="4696442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5373216"/>
            <a:ext cx="80762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Geometrické útvary jsou shodné, pokud se po přemístění překrývají;</a:t>
            </a:r>
          </a:p>
          <a:p>
            <a:r>
              <a:rPr lang="cs-CZ" sz="2000" dirty="0"/>
              <a:t>v</a:t>
            </a:r>
            <a:r>
              <a:rPr lang="cs-CZ" sz="2000" dirty="0" smtClean="0"/>
              <a:t>šechny jejich rozměry jsou shodné.</a:t>
            </a:r>
            <a:endParaRPr lang="cs-CZ" sz="2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1115616" y="3714710"/>
                <a:ext cx="1456231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𝐴𝐵</m:t>
                          </m:r>
                        </m:e>
                      </m:d>
                      <m:r>
                        <a:rPr lang="cs-CZ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𝑂𝑃</m:t>
                          </m:r>
                        </m:e>
                      </m:d>
                    </m:oMath>
                  </m:oMathPara>
                </a14:m>
                <a:endParaRPr lang="cs-CZ" dirty="0" smtClean="0"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𝐵𝐶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𝑃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𝑄</m:t>
                          </m:r>
                        </m:e>
                      </m:d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𝐶𝐷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𝑄𝑅</m:t>
                          </m:r>
                        </m:e>
                      </m:d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𝐴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𝐷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𝑂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3714710"/>
                <a:ext cx="1456231" cy="1200329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23645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11" grpId="0"/>
      <p:bldP spid="12" grpId="0"/>
      <p:bldP spid="13" grpId="0"/>
      <p:bldP spid="14" grpId="0" animBg="1"/>
      <p:bldP spid="19" grpId="0"/>
      <p:bldP spid="20" grpId="0"/>
      <p:bldP spid="21" grpId="0"/>
      <p:bldP spid="22" grpId="0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8835" y="476672"/>
            <a:ext cx="7175351" cy="115212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Záleží na pořadí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28476" y="3020759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66511" y="1868631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12160" y="2204864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248848" y="3626614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TextovéPole 17"/>
              <p:cNvSpPr txBox="1"/>
              <p:nvPr/>
            </p:nvSpPr>
            <p:spPr>
              <a:xfrm>
                <a:off x="1114807" y="2099171"/>
                <a:ext cx="1939441" cy="15696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𝑨𝑩</m:t>
                          </m:r>
                        </m:e>
                      </m:d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𝑸𝑹</m:t>
                          </m:r>
                        </m:e>
                      </m:d>
                    </m:oMath>
                  </m:oMathPara>
                </a14:m>
                <a:endParaRPr lang="cs-CZ" sz="2400" b="1" dirty="0" smtClean="0"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FFCC00"/>
                              </a:solidFill>
                              <a:latin typeface="Cambria Math"/>
                            </a:rPr>
                            <m:t>𝑩𝑪</m:t>
                          </m:r>
                        </m:e>
                      </m:d>
                      <m:r>
                        <a:rPr lang="cs-CZ" sz="2400" b="1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FFCC00"/>
                              </a:solidFill>
                              <a:latin typeface="Cambria Math"/>
                              <a:ea typeface="Cambria Math"/>
                            </a:rPr>
                            <m:t>𝑶𝑹</m:t>
                          </m:r>
                        </m:e>
                      </m:d>
                    </m:oMath>
                  </m:oMathPara>
                </a14:m>
                <a:endParaRPr lang="cs-CZ" sz="24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𝑪𝑫</m:t>
                          </m:r>
                        </m:e>
                      </m:d>
                      <m:r>
                        <a:rPr lang="cs-CZ" sz="2400" b="1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92D050"/>
                              </a:solidFill>
                              <a:latin typeface="Cambria Math"/>
                              <a:ea typeface="Cambria Math"/>
                            </a:rPr>
                            <m:t>𝑶𝑷</m:t>
                          </m:r>
                        </m:e>
                      </m:d>
                    </m:oMath>
                  </m:oMathPara>
                </a14:m>
                <a:endParaRPr lang="cs-CZ" sz="24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𝑨𝑫</m:t>
                          </m:r>
                        </m:e>
                      </m:d>
                      <m:r>
                        <a:rPr lang="cs-CZ" sz="2400" b="1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𝑷𝑸</m:t>
                          </m:r>
                        </m:e>
                      </m:d>
                    </m:oMath>
                  </m:oMathPara>
                </a14:m>
                <a:endParaRPr lang="cs-CZ" sz="2400" b="1" dirty="0"/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4807" y="2099171"/>
                <a:ext cx="1939441" cy="156966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34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760124" y="4172887"/>
                <a:ext cx="2659748" cy="12311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800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správně</a:t>
                </a:r>
                <a:endParaRPr lang="cs-CZ" sz="2800" b="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Cambria Math" pitchFamily="18" charset="0"/>
                      </a:rPr>
                      <m:t>𝐴𝐵𝐶𝐷</m:t>
                    </m:r>
                    <m:r>
                      <a:rPr lang="cs-CZ" sz="2800" i="1">
                        <a:latin typeface="Cambria Math"/>
                        <a:ea typeface="Cambria Math" pitchFamily="18" charset="0"/>
                      </a:rPr>
                      <m:t>≅</m:t>
                    </m:r>
                  </m:oMath>
                </a14:m>
                <a:r>
                  <a:rPr lang="cs-CZ" sz="2800" i="1" dirty="0" smtClean="0">
                    <a:ea typeface="Cambria Math" pitchFamily="18" charset="0"/>
                  </a:rPr>
                  <a:t> </a:t>
                </a:r>
                <a:r>
                  <a:rPr lang="cs-CZ" sz="2800" i="1" dirty="0" smtClean="0">
                    <a:ea typeface="Cambria Math" pitchFamily="18" charset="0"/>
                  </a:rPr>
                  <a:t>QROP</a:t>
                </a:r>
                <a:endParaRPr lang="cs-CZ" sz="2800" i="1" dirty="0">
                  <a:ea typeface="Cambria Math" pitchFamily="18" charset="0"/>
                </a:endParaRPr>
              </a:p>
              <a:p>
                <a:endParaRPr lang="cs-CZ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124" y="4172887"/>
                <a:ext cx="2659748" cy="123110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t="-497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3990447" y="4172887"/>
                <a:ext cx="2731756" cy="12311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800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špatně</a:t>
                </a:r>
                <a:endParaRPr lang="cs-CZ" sz="2800" b="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Cambria Math" pitchFamily="18" charset="0"/>
                      </a:rPr>
                      <m:t>𝐴𝐵𝐶𝐷</m:t>
                    </m:r>
                    <m:r>
                      <a:rPr lang="cs-CZ" sz="2800" i="1">
                        <a:latin typeface="Cambria Math"/>
                        <a:ea typeface="Cambria Math" pitchFamily="18" charset="0"/>
                      </a:rPr>
                      <m:t>≅</m:t>
                    </m:r>
                  </m:oMath>
                </a14:m>
                <a:r>
                  <a:rPr lang="cs-CZ" sz="2800" i="1" dirty="0" smtClean="0">
                    <a:ea typeface="Cambria Math" pitchFamily="18" charset="0"/>
                  </a:rPr>
                  <a:t> </a:t>
                </a:r>
                <a:r>
                  <a:rPr lang="cs-CZ" sz="2800" i="1" dirty="0" smtClean="0">
                    <a:ea typeface="Cambria Math" pitchFamily="18" charset="0"/>
                  </a:rPr>
                  <a:t>OPQR</a:t>
                </a:r>
                <a:endParaRPr lang="cs-CZ" sz="2800" i="1" dirty="0">
                  <a:ea typeface="Cambria Math" pitchFamily="18" charset="0"/>
                </a:endParaRPr>
              </a:p>
              <a:p>
                <a:endParaRPr lang="cs-CZ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447" y="4172887"/>
                <a:ext cx="2731756" cy="1231106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t="-497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/>
          <p:cNvCxnSpPr/>
          <p:nvPr/>
        </p:nvCxnSpPr>
        <p:spPr>
          <a:xfrm flipV="1">
            <a:off x="4077510" y="4244895"/>
            <a:ext cx="2171338" cy="1152128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144500" y="4244895"/>
            <a:ext cx="2171338" cy="1152128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Skupina 35"/>
          <p:cNvGrpSpPr/>
          <p:nvPr/>
        </p:nvGrpSpPr>
        <p:grpSpPr>
          <a:xfrm>
            <a:off x="4211960" y="2144039"/>
            <a:ext cx="2198876" cy="1465407"/>
            <a:chOff x="4288516" y="2132856"/>
            <a:chExt cx="2198876" cy="1465407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4288516" y="3121745"/>
              <a:ext cx="2198876" cy="476518"/>
            </a:xfrm>
            <a:prstGeom prst="line">
              <a:avLst/>
            </a:prstGeom>
            <a:ln w="571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>
              <a:off x="6114470" y="2505833"/>
              <a:ext cx="372922" cy="1092430"/>
            </a:xfrm>
            <a:prstGeom prst="line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 flipH="1" flipV="1">
              <a:off x="4919015" y="2158103"/>
              <a:ext cx="1195455" cy="347730"/>
            </a:xfrm>
            <a:prstGeom prst="line">
              <a:avLst/>
            </a:prstGeom>
            <a:ln w="5715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 flipH="1">
              <a:off x="4288516" y="2132856"/>
              <a:ext cx="630499" cy="963642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ovéPole 41"/>
          <p:cNvSpPr txBox="1"/>
          <p:nvPr/>
        </p:nvSpPr>
        <p:spPr>
          <a:xfrm>
            <a:off x="827584" y="6063679"/>
            <a:ext cx="7611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 zápisu záleží na pořadí vrcholů, které sobě náleží.</a:t>
            </a:r>
            <a:endParaRPr lang="cs-CZ" sz="2400" dirty="0"/>
          </a:p>
        </p:txBody>
      </p:sp>
      <p:grpSp>
        <p:nvGrpSpPr>
          <p:cNvPr id="28" name="Skupina 27"/>
          <p:cNvGrpSpPr/>
          <p:nvPr/>
        </p:nvGrpSpPr>
        <p:grpSpPr>
          <a:xfrm rot="11564954">
            <a:off x="6703030" y="2501437"/>
            <a:ext cx="2198876" cy="1465407"/>
            <a:chOff x="4288516" y="2132856"/>
            <a:chExt cx="2198876" cy="1465407"/>
          </a:xfrm>
        </p:grpSpPr>
        <p:cxnSp>
          <p:nvCxnSpPr>
            <p:cNvPr id="30" name="Přímá spojnice 29"/>
            <p:cNvCxnSpPr/>
            <p:nvPr/>
          </p:nvCxnSpPr>
          <p:spPr>
            <a:xfrm>
              <a:off x="4288516" y="3121745"/>
              <a:ext cx="2198876" cy="476518"/>
            </a:xfrm>
            <a:prstGeom prst="line">
              <a:avLst/>
            </a:prstGeom>
            <a:ln w="571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6114470" y="2505833"/>
              <a:ext cx="372922" cy="1092430"/>
            </a:xfrm>
            <a:prstGeom prst="line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 flipH="1" flipV="1">
              <a:off x="4919015" y="2158103"/>
              <a:ext cx="1195455" cy="347730"/>
            </a:xfrm>
            <a:prstGeom prst="line">
              <a:avLst/>
            </a:prstGeom>
            <a:ln w="5715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 flipH="1">
              <a:off x="4288516" y="2132856"/>
              <a:ext cx="630499" cy="963642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ovéPole 42"/>
          <p:cNvSpPr txBox="1"/>
          <p:nvPr/>
        </p:nvSpPr>
        <p:spPr>
          <a:xfrm>
            <a:off x="6722203" y="3284984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018347" y="4067780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8776729" y="2843644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Q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6588224" y="1922780"/>
            <a:ext cx="2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xmlns="" val="2241559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8" grpId="0" animBg="1"/>
      <p:bldP spid="19" grpId="0" animBg="1"/>
      <p:bldP spid="20" grpId="0" animBg="1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Vytvořeno jako DUM do předmětu matematika na Základní škole Mladá Boleslav, 17. listopadu 1325, příspěvková organizace pro sedmý ročník základní školy. </a:t>
            </a:r>
          </a:p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slouží k doplnění úvodního výkladu o shodnosti.</a:t>
            </a:r>
          </a:p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doporučuji prezentovat pomocí dataprojektoru.</a:t>
            </a:r>
          </a:p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byl vytvořen a pilotován v I. pololetí školního roku 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2011/2012</a:t>
            </a:r>
          </a:p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Zdroje: www.office.</a:t>
            </a:r>
            <a:r>
              <a:rPr lang="cs-CZ" sz="2000" smtClean="0">
                <a:solidFill>
                  <a:prstClr val="black"/>
                </a:solidFill>
                <a:latin typeface="Constantia"/>
              </a:rPr>
              <a:t>microsoft.com</a:t>
            </a: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endParaRPr lang="cs-CZ" sz="2000" dirty="0">
              <a:solidFill>
                <a:prstClr val="black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289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317</TotalTime>
  <Words>170</Words>
  <Application>Microsoft Office PowerPoint</Application>
  <PresentationFormat>Předvádění na obrazovce (4:3)</PresentationFormat>
  <Paragraphs>55</Paragraphs>
  <Slides>5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Snímek 1</vt:lpstr>
      <vt:lpstr>Snímek 2</vt:lpstr>
      <vt:lpstr>Shodnost</vt:lpstr>
      <vt:lpstr>Záleží na pořadí</vt:lpstr>
      <vt:lpstr>Snímek 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a kruh</dc:title>
  <dc:creator>vlastnik</dc:creator>
  <cp:lastModifiedBy>šárka</cp:lastModifiedBy>
  <cp:revision>50</cp:revision>
  <dcterms:created xsi:type="dcterms:W3CDTF">2011-11-21T15:50:20Z</dcterms:created>
  <dcterms:modified xsi:type="dcterms:W3CDTF">2013-05-15T12:42:48Z</dcterms:modified>
</cp:coreProperties>
</file>