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57" r:id="rId3"/>
    <p:sldId id="262" r:id="rId4"/>
    <p:sldId id="263" r:id="rId5"/>
    <p:sldId id="268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5" autoAdjust="0"/>
    <p:restoredTop sz="94660"/>
  </p:normalViewPr>
  <p:slideViewPr>
    <p:cSldViewPr>
      <p:cViewPr>
        <p:scale>
          <a:sx n="71" d="100"/>
          <a:sy n="71" d="100"/>
        </p:scale>
        <p:origin x="-121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0DA2E9-99D7-4594-B740-596D3D1ABD4A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Podobnost</a:t>
            </a: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Autor:  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Mgr. Veronika Dočkalová</a:t>
            </a: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VY_32_INOVACE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_08_Podobnost trojúhelníku2</a:t>
            </a:r>
            <a:endParaRPr lang="cs-CZ" dirty="0" smtClean="0">
              <a:solidFill>
                <a:srgbClr val="FF0000"/>
              </a:solidFill>
              <a:latin typeface="Calibri"/>
            </a:endParaRP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Vytvořeno v rámci projektu „EU peníze školám“.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OP VK oblast podpory 1.4 s názvem Zlepšení podmínek pro vzdělávání na základních školách.</a:t>
            </a:r>
            <a:endParaRPr lang="cs-CZ" sz="1400" dirty="0">
              <a:solidFill>
                <a:sysClr val="windowText" lastClr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26137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8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5400" dirty="0" smtClean="0"/>
              <a:t>Co už známe …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83007" y="2695354"/>
            <a:ext cx="5605317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 může být trojúhelník zadán?</a:t>
            </a:r>
          </a:p>
          <a:p>
            <a:endParaRPr lang="cs-CZ" sz="2400" dirty="0"/>
          </a:p>
          <a:p>
            <a:r>
              <a:rPr lang="cs-CZ" sz="2400" dirty="0" smtClean="0"/>
              <a:t>Co platí pro dva podobné trojúhelníky, </a:t>
            </a:r>
            <a:br>
              <a:rPr lang="cs-CZ" sz="2400" dirty="0" smtClean="0"/>
            </a:br>
            <a:r>
              <a:rPr lang="cs-CZ" sz="2400" dirty="0" smtClean="0"/>
              <a:t>které jsou dány všemi svými stranami?</a:t>
            </a:r>
          </a:p>
          <a:p>
            <a:endParaRPr lang="cs-CZ" dirty="0"/>
          </a:p>
        </p:txBody>
      </p:sp>
      <p:sp>
        <p:nvSpPr>
          <p:cNvPr id="15" name="Rovnoramenný trojúhelník 14"/>
          <p:cNvSpPr/>
          <p:nvPr/>
        </p:nvSpPr>
        <p:spPr>
          <a:xfrm rot="15469263">
            <a:off x="442120" y="2001801"/>
            <a:ext cx="1224136" cy="936104"/>
          </a:xfrm>
          <a:prstGeom prst="triangl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7" name="Skupina 26"/>
          <p:cNvGrpSpPr/>
          <p:nvPr/>
        </p:nvGrpSpPr>
        <p:grpSpPr>
          <a:xfrm>
            <a:off x="6984268" y="2469853"/>
            <a:ext cx="1512168" cy="879197"/>
            <a:chOff x="6732240" y="3933056"/>
            <a:chExt cx="1512168" cy="879197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6732240" y="3933056"/>
              <a:ext cx="504056" cy="879197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7236296" y="4149080"/>
              <a:ext cx="1008112" cy="663173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 flipV="1">
              <a:off x="6732240" y="3933056"/>
              <a:ext cx="1512168" cy="216024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Pravoúhlý trojúhelník 25"/>
          <p:cNvSpPr/>
          <p:nvPr/>
        </p:nvSpPr>
        <p:spPr>
          <a:xfrm>
            <a:off x="4283968" y="5038546"/>
            <a:ext cx="1668463" cy="1224136"/>
          </a:xfrm>
          <a:prstGeom prst="rtTriangle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59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8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4800" dirty="0" smtClean="0"/>
              <a:t>Podobnost trojúhelníků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2060848"/>
            <a:ext cx="2016224" cy="52322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Věta </a:t>
            </a:r>
            <a:r>
              <a:rPr lang="cs-CZ" sz="2800" dirty="0" err="1" smtClean="0"/>
              <a:t>sus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988192" y="3726324"/>
                <a:ext cx="1639592" cy="15944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𝑜</m:t>
                          </m:r>
                        </m:den>
                      </m:f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den>
                      </m:f>
                    </m:oMath>
                  </m:oMathPara>
                </a14:m>
                <a:endParaRPr/>
              </a:p>
              <a:p>
                <a:endParaRPr lang="cs-CZ" sz="2400" dirty="0" smtClean="0"/>
              </a:p>
              <a:p>
                <a:pPr algn="ctr"/>
                <a:r>
                  <a:rPr lang="el-GR" sz="2400" dirty="0" smtClean="0"/>
                  <a:t>α</a:t>
                </a:r>
                <a:r>
                  <a:rPr lang="cs-CZ" sz="2400" dirty="0" smtClean="0"/>
                  <a:t> = </a:t>
                </a:r>
                <a:r>
                  <a:rPr lang="el-GR" sz="2400" dirty="0" smtClean="0"/>
                  <a:t>α</a:t>
                </a:r>
                <a:r>
                  <a:rPr lang="cs-CZ" sz="2400" dirty="0" smtClean="0"/>
                  <a:t>´</a:t>
                </a:r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192" y="3726324"/>
                <a:ext cx="1639592" cy="1594475"/>
              </a:xfrm>
              <a:prstGeom prst="rect">
                <a:avLst/>
              </a:prstGeom>
              <a:blipFill rotWithShape="1">
                <a:blip r:embed="rId2"/>
                <a:stretch>
                  <a:fillRect b="-76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ovéPole 43"/>
          <p:cNvSpPr txBox="1"/>
          <p:nvPr/>
        </p:nvSpPr>
        <p:spPr>
          <a:xfrm>
            <a:off x="1567393" y="5733256"/>
            <a:ext cx="66045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Dva trojúhelníky jsou podobné, </a:t>
            </a:r>
          </a:p>
          <a:p>
            <a:pPr algn="ctr"/>
            <a:r>
              <a:rPr lang="cs-CZ" dirty="0" smtClean="0"/>
              <a:t>pokud se rovnají poměry dvou délek sobě odpovídajících stran a úhly jimi sevřené jsou shodné.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3563887" y="2322458"/>
            <a:ext cx="2721397" cy="3060050"/>
            <a:chOff x="3563888" y="2564904"/>
            <a:chExt cx="2410756" cy="2817604"/>
          </a:xfrm>
        </p:grpSpPr>
        <p:grpSp>
          <p:nvGrpSpPr>
            <p:cNvPr id="26" name="Skupina 25"/>
            <p:cNvGrpSpPr/>
            <p:nvPr/>
          </p:nvGrpSpPr>
          <p:grpSpPr>
            <a:xfrm>
              <a:off x="3923928" y="2708920"/>
              <a:ext cx="1656184" cy="2232248"/>
              <a:chOff x="3923928" y="2708920"/>
              <a:chExt cx="1656184" cy="2232248"/>
            </a:xfrm>
          </p:grpSpPr>
          <p:cxnSp>
            <p:nvCxnSpPr>
              <p:cNvPr id="15" name="Přímá spojnice 14"/>
              <p:cNvCxnSpPr/>
              <p:nvPr/>
            </p:nvCxnSpPr>
            <p:spPr>
              <a:xfrm>
                <a:off x="3923928" y="2708920"/>
                <a:ext cx="792088" cy="223224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 flipV="1">
                <a:off x="4716016" y="4221088"/>
                <a:ext cx="864096" cy="72008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24"/>
              <p:cNvCxnSpPr/>
              <p:nvPr/>
            </p:nvCxnSpPr>
            <p:spPr>
              <a:xfrm flipH="1" flipV="1">
                <a:off x="3923928" y="2708920"/>
                <a:ext cx="1656184" cy="1512168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TextovéPole 26"/>
            <p:cNvSpPr txBox="1"/>
            <p:nvPr/>
          </p:nvSpPr>
          <p:spPr>
            <a:xfrm>
              <a:off x="3563888" y="2564904"/>
              <a:ext cx="3209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5652120" y="4149080"/>
              <a:ext cx="3225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C</a:t>
              </a:r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4427984" y="5013176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5148064" y="4581128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4835158" y="328033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3923928" y="3825044"/>
              <a:ext cx="298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c</a:t>
              </a:r>
              <a:endParaRPr lang="cs-CZ" dirty="0"/>
            </a:p>
          </p:txBody>
        </p:sp>
        <p:sp>
          <p:nvSpPr>
            <p:cNvPr id="3" name="Oblouk 2"/>
            <p:cNvSpPr/>
            <p:nvPr/>
          </p:nvSpPr>
          <p:spPr>
            <a:xfrm rot="6039629">
              <a:off x="3891752" y="2828766"/>
              <a:ext cx="661311" cy="603066"/>
            </a:xfrm>
            <a:prstGeom prst="arc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4073168" y="2954399"/>
              <a:ext cx="319318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l-GR" dirty="0" smtClean="0"/>
                <a:t>α</a:t>
              </a:r>
              <a:endParaRPr lang="cs-CZ" dirty="0"/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6070270" y="2394466"/>
            <a:ext cx="2030122" cy="2187670"/>
            <a:chOff x="6342516" y="2322458"/>
            <a:chExt cx="1605846" cy="1826622"/>
          </a:xfrm>
        </p:grpSpPr>
        <p:grpSp>
          <p:nvGrpSpPr>
            <p:cNvPr id="33" name="Skupina 32"/>
            <p:cNvGrpSpPr/>
            <p:nvPr/>
          </p:nvGrpSpPr>
          <p:grpSpPr>
            <a:xfrm rot="4369501">
              <a:off x="6794810" y="2640650"/>
              <a:ext cx="936104" cy="1279376"/>
              <a:chOff x="3923928" y="2708920"/>
              <a:chExt cx="1656184" cy="2232248"/>
            </a:xfrm>
          </p:grpSpPr>
          <p:cxnSp>
            <p:nvCxnSpPr>
              <p:cNvPr id="34" name="Přímá spojnice 33"/>
              <p:cNvCxnSpPr/>
              <p:nvPr/>
            </p:nvCxnSpPr>
            <p:spPr>
              <a:xfrm>
                <a:off x="3923928" y="2708920"/>
                <a:ext cx="792088" cy="223224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nice 34"/>
              <p:cNvCxnSpPr/>
              <p:nvPr/>
            </p:nvCxnSpPr>
            <p:spPr>
              <a:xfrm flipV="1">
                <a:off x="4716016" y="4221088"/>
                <a:ext cx="864096" cy="72008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 flipH="1" flipV="1">
                <a:off x="3923928" y="2708920"/>
                <a:ext cx="1656184" cy="1512168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TextovéPole 36"/>
            <p:cNvSpPr txBox="1"/>
            <p:nvPr/>
          </p:nvSpPr>
          <p:spPr>
            <a:xfrm>
              <a:off x="6342516" y="3356992"/>
              <a:ext cx="3401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</a:t>
              </a:r>
              <a:endParaRPr lang="cs-CZ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6948264" y="377974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P</a:t>
              </a: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7608204" y="2322458"/>
              <a:ext cx="3401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Q</a:t>
              </a:r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6876256" y="2771636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/>
                <a:t>p</a:t>
              </a:r>
              <a:endParaRPr lang="cs-CZ" sz="1400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7452320" y="3140968"/>
              <a:ext cx="2808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/>
                <a:t>o</a:t>
              </a:r>
              <a:endParaRPr lang="cs-CZ" sz="14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6588224" y="3573016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q</a:t>
              </a:r>
            </a:p>
          </p:txBody>
        </p:sp>
        <p:sp>
          <p:nvSpPr>
            <p:cNvPr id="45" name="Oblouk 44"/>
            <p:cNvSpPr/>
            <p:nvPr/>
          </p:nvSpPr>
          <p:spPr>
            <a:xfrm rot="10091602">
              <a:off x="7294813" y="2721645"/>
              <a:ext cx="449825" cy="375371"/>
            </a:xfrm>
            <a:prstGeom prst="arc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7336339" y="2772164"/>
              <a:ext cx="441146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l-GR" dirty="0"/>
                <a:t>α</a:t>
              </a:r>
              <a:r>
                <a:rPr lang="cs-CZ" dirty="0" smtClean="0"/>
                <a:t>´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4366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476673"/>
            <a:ext cx="7175351" cy="1152127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4000" dirty="0" smtClean="0"/>
              <a:t>Jsou trojúhelníky podobné?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83768" y="2276872"/>
            <a:ext cx="4824536" cy="954107"/>
          </a:xfrm>
          <a:prstGeom prst="rect">
            <a:avLst/>
          </a:prstGeom>
          <a:ln w="28575"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a = 15  , b = 12  , </a:t>
            </a:r>
            <a:r>
              <a:rPr lang="el-GR" sz="2800" dirty="0" smtClean="0"/>
              <a:t>γ</a:t>
            </a:r>
            <a:r>
              <a:rPr lang="cs-CZ" sz="2800" dirty="0" smtClean="0"/>
              <a:t> = 30°  </a:t>
            </a:r>
            <a:br>
              <a:rPr lang="cs-CZ" sz="2800" dirty="0" smtClean="0"/>
            </a:br>
            <a:r>
              <a:rPr lang="cs-CZ" sz="2800" dirty="0" smtClean="0"/>
              <a:t>a´ = 10 , b´ = 8  , </a:t>
            </a:r>
            <a:r>
              <a:rPr lang="el-GR" sz="2800" dirty="0" smtClean="0"/>
              <a:t>γ</a:t>
            </a:r>
            <a:r>
              <a:rPr lang="cs-CZ" sz="2800" dirty="0" smtClean="0"/>
              <a:t>´ = 30° </a:t>
            </a:r>
            <a:endParaRPr lang="cs-CZ" sz="2800" dirty="0"/>
          </a:p>
        </p:txBody>
      </p:sp>
      <p:sp>
        <p:nvSpPr>
          <p:cNvPr id="11" name="TextovéPole 10">
            <a:hlinkClick r:id="rId2" action="ppaction://hlinksldjump"/>
          </p:cNvPr>
          <p:cNvSpPr txBox="1"/>
          <p:nvPr/>
        </p:nvSpPr>
        <p:spPr>
          <a:xfrm>
            <a:off x="7884368" y="6381328"/>
            <a:ext cx="857927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Řešení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414908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Správný náčrtek pomůže.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1559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476673"/>
            <a:ext cx="7175351" cy="1152127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4000" dirty="0" smtClean="0"/>
              <a:t>Jsou trojúhelníky podobné?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1617059"/>
            <a:ext cx="7776864" cy="461665"/>
          </a:xfrm>
          <a:prstGeom prst="rect">
            <a:avLst/>
          </a:prstGeom>
          <a:ln w="28575"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 = 15  , b = 12  , </a:t>
            </a:r>
            <a:r>
              <a:rPr lang="el-GR" sz="2400" dirty="0" smtClean="0"/>
              <a:t>γ</a:t>
            </a:r>
            <a:r>
              <a:rPr lang="cs-CZ" sz="2400" dirty="0" smtClean="0"/>
              <a:t> = 30°; a´ = 10 , b´ = 8  , </a:t>
            </a:r>
            <a:r>
              <a:rPr lang="el-GR" sz="2400" dirty="0" smtClean="0"/>
              <a:t>γ</a:t>
            </a:r>
            <a:r>
              <a:rPr lang="cs-CZ" sz="2400" dirty="0" smtClean="0"/>
              <a:t>´ = 30° 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45212" y="2636912"/>
                <a:ext cx="4536505" cy="19779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den>
                      </m:f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𝟏𝟎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𝟏𝟓</m:t>
                          </m:r>
                        </m:den>
                      </m:f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b="1" i="1" dirty="0" smtClean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endParaRPr lang="cs-CZ" b="1" i="1" dirty="0" smtClean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  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den>
                      </m:f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𝟖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𝟏𝟐</m:t>
                          </m:r>
                        </m:den>
                      </m:f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b="1" i="1" dirty="0" smtClean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endParaRPr lang="cs-CZ" b="1" i="1" dirty="0" smtClean="0">
                  <a:solidFill>
                    <a:srgbClr val="C00000"/>
                  </a:solidFill>
                  <a:latin typeface="Cambria Math"/>
                  <a:ea typeface="Cambria Math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b="0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nor/>
                      </m:rPr>
                      <a:rPr lang="el-GR" dirty="0" smtClean="0">
                        <a:solidFill>
                          <a:srgbClr val="FF0000"/>
                        </a:solidFill>
                      </a:rPr>
                      <m:t>γ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m:rPr>
                        <m:nor/>
                      </m:rPr>
                      <a:rPr lang="el-GR" dirty="0">
                        <a:solidFill>
                          <a:srgbClr val="FF0000"/>
                        </a:solidFill>
                      </a:rPr>
                      <m:t>γ</m:t>
                    </m:r>
                    <m:r>
                      <a:rPr lang="cs-CZ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´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𝟑𝟎</m:t>
                    </m:r>
                  </m:oMath>
                </a14:m>
                <a:r>
                  <a:rPr lang="cs-CZ" b="1" dirty="0" smtClean="0">
                    <a:solidFill>
                      <a:srgbClr val="C00000"/>
                    </a:solidFill>
                  </a:rPr>
                  <a:t>°</a:t>
                </a:r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12" y="2636912"/>
                <a:ext cx="4536505" cy="1977914"/>
              </a:xfrm>
              <a:prstGeom prst="rect">
                <a:avLst/>
              </a:prstGeom>
              <a:blipFill rotWithShape="1">
                <a:blip r:embed="rId2"/>
                <a:stretch>
                  <a:fillRect b="-40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6084168" y="4427820"/>
                <a:ext cx="1600630" cy="369332"/>
              </a:xfrm>
              <a:prstGeom prst="rect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𝐴𝐵𝐶</m:t>
                      </m:r>
                      <m:r>
                        <a:rPr lang="cs-CZ" b="0" i="1" smtClean="0">
                          <a:latin typeface="Cambria Math"/>
                        </a:rPr>
                        <m:t> ~ </m:t>
                      </m:r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  <m:r>
                        <a:rPr lang="cs-CZ" b="0" i="1" smtClean="0">
                          <a:latin typeface="Cambria Math"/>
                        </a:rPr>
                        <m:t>´</m:t>
                      </m:r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  <m:r>
                        <a:rPr lang="cs-CZ" b="0" i="1" smtClean="0">
                          <a:latin typeface="Cambria Math"/>
                        </a:rPr>
                        <m:t>´</m:t>
                      </m:r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  <m:r>
                        <a:rPr lang="cs-CZ" b="0" i="1" smtClean="0"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4427820"/>
                <a:ext cx="1600630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428162" y="3441203"/>
                <a:ext cx="826188" cy="612732"/>
              </a:xfrm>
              <a:prstGeom prst="rect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𝑘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8162" y="3441203"/>
                <a:ext cx="826188" cy="6127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35979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Vytvořeno jako DUM do předmětu matematika 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/>
            </a:r>
            <a:br>
              <a:rPr lang="cs-CZ" sz="2000" dirty="0" smtClean="0">
                <a:solidFill>
                  <a:prstClr val="black"/>
                </a:solidFill>
                <a:latin typeface="Constantia"/>
              </a:rPr>
            </a:b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na 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Základní škole 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a Mateřské škole Mladá 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Boleslav, 17. listopadu 1325, příspěvková organizace 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pro 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devátý ročník základní školy.</a:t>
            </a:r>
          </a:p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slouží k doplnění výkladu o podobnosti trojúhelníku </a:t>
            </a:r>
            <a:br>
              <a:rPr lang="cs-CZ" sz="2000" dirty="0" smtClean="0">
                <a:solidFill>
                  <a:prstClr val="black"/>
                </a:solidFill>
                <a:latin typeface="Constantia"/>
              </a:rPr>
            </a:b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s využitím věty </a:t>
            </a:r>
            <a:r>
              <a:rPr lang="cs-CZ" sz="2000" dirty="0" err="1" smtClean="0">
                <a:solidFill>
                  <a:prstClr val="black"/>
                </a:solidFill>
                <a:latin typeface="Constantia"/>
              </a:rPr>
              <a:t>sus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 (strana, uhel, strana).</a:t>
            </a:r>
          </a:p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doporučuji prezentovat pomocí dataprojektoru.</a:t>
            </a:r>
          </a:p>
          <a:p>
            <a:pPr>
              <a:buClr>
                <a:srgbClr val="0BD0D9"/>
              </a:buClr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byl vytvořen a pilotován v I. pololetí školního roku 2012/2013.</a:t>
            </a:r>
          </a:p>
          <a:p>
            <a:pPr>
              <a:buClr>
                <a:srgbClr val="0BD0D9"/>
              </a:buClr>
            </a:pPr>
            <a:endParaRPr lang="cs-CZ" sz="2000" dirty="0">
              <a:solidFill>
                <a:prstClr val="black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371230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433</TotalTime>
  <Words>209</Words>
  <Application>Microsoft Office PowerPoint</Application>
  <PresentationFormat>Předvádění na obrazovce (4:3)</PresentationFormat>
  <Paragraphs>57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Co už známe …</vt:lpstr>
      <vt:lpstr>Podobnost trojúhelníků</vt:lpstr>
      <vt:lpstr>Jsou trojúhelníky podobné?</vt:lpstr>
      <vt:lpstr>Jsou trojúhelníky podobné?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a kruh</dc:title>
  <dc:creator>vlastnik</dc:creator>
  <cp:lastModifiedBy>vlastnik</cp:lastModifiedBy>
  <cp:revision>62</cp:revision>
  <dcterms:created xsi:type="dcterms:W3CDTF">2011-11-21T15:50:20Z</dcterms:created>
  <dcterms:modified xsi:type="dcterms:W3CDTF">2012-11-22T17:15:10Z</dcterms:modified>
</cp:coreProperties>
</file>