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8" r:id="rId3"/>
    <p:sldId id="262" r:id="rId4"/>
    <p:sldId id="263" r:id="rId5"/>
    <p:sldId id="269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995" autoAdjust="0"/>
    <p:restoredTop sz="94660"/>
  </p:normalViewPr>
  <p:slideViewPr>
    <p:cSldViewPr>
      <p:cViewPr>
        <p:scale>
          <a:sx n="71" d="100"/>
          <a:sy n="71" d="100"/>
        </p:scale>
        <p:origin x="-121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10DA2E9-99D7-4594-B740-596D3D1ABD4A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4B18176-9028-44DF-9846-EB884B80353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06084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prstClr val="black"/>
                </a:solidFill>
                <a:latin typeface="Calibri"/>
              </a:rPr>
              <a:t>Podobnost</a:t>
            </a: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Autor:  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Mgr. Veronika Dočkalová</a:t>
            </a: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ysClr val="windowText" lastClr="000000"/>
                </a:solidFill>
                <a:latin typeface="Calibri"/>
              </a:rPr>
              <a:t>VY_32_INOVACE</a:t>
            </a:r>
            <a:r>
              <a:rPr lang="cs-CZ" dirty="0" smtClean="0">
                <a:solidFill>
                  <a:prstClr val="black"/>
                </a:solidFill>
                <a:latin typeface="Calibri"/>
              </a:rPr>
              <a:t>_09_Podobnost trojúhelníku3</a:t>
            </a:r>
            <a:endParaRPr lang="cs-CZ" dirty="0" smtClean="0">
              <a:solidFill>
                <a:srgbClr val="FF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endParaRPr lang="cs-CZ" dirty="0" smtClean="0">
              <a:solidFill>
                <a:sysClr val="windowText" lastClr="000000"/>
              </a:solidFill>
              <a:latin typeface="Calibri"/>
            </a:endParaRP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Vytvořeno v rámci projektu „EU peníze školám“.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>
                <a:solidFill>
                  <a:sysClr val="windowText" lastClr="000000"/>
                </a:solidFill>
                <a:latin typeface="Calibri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ysClr val="windowText" lastClr="000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2613773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008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dirty="0" smtClean="0"/>
              <a:t>Co už známe …</a:t>
            </a:r>
            <a:endParaRPr lang="cs-CZ" sz="5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780928"/>
            <a:ext cx="5655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Které obrazce jsou vždy podobné?</a:t>
            </a:r>
            <a:endParaRPr lang="cs-CZ" sz="2800" dirty="0"/>
          </a:p>
        </p:txBody>
      </p:sp>
      <p:sp>
        <p:nvSpPr>
          <p:cNvPr id="15" name="Rovnoramenný trojúhelník 14"/>
          <p:cNvSpPr/>
          <p:nvPr/>
        </p:nvSpPr>
        <p:spPr>
          <a:xfrm rot="20561549">
            <a:off x="565523" y="801743"/>
            <a:ext cx="1388217" cy="1123841"/>
          </a:xfrm>
          <a:prstGeom prst="triangle">
            <a:avLst/>
          </a:prstGeo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20561549">
            <a:off x="1903568" y="1825678"/>
            <a:ext cx="694108" cy="561921"/>
          </a:xfrm>
          <a:prstGeom prst="triangle">
            <a:avLst/>
          </a:prstGeom>
          <a:noFill/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406333" y="4147374"/>
            <a:ext cx="1584176" cy="1584176"/>
          </a:xfrm>
          <a:prstGeom prst="ellipse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accent2"/>
                </a:solidFill>
              </a:ln>
              <a:noFill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089484" y="4442084"/>
            <a:ext cx="1276963" cy="1289466"/>
          </a:xfrm>
          <a:prstGeom prst="ellipse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accent2"/>
                </a:solidFill>
              </a:ln>
              <a:noFill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31947" y="4396063"/>
            <a:ext cx="1132947" cy="1086798"/>
          </a:xfrm>
          <a:prstGeom prst="ellipse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accent2"/>
                </a:solidFill>
              </a:ln>
              <a:noFill/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594465" y="5731550"/>
            <a:ext cx="792088" cy="787043"/>
          </a:xfrm>
          <a:prstGeom prst="ellipse">
            <a:avLst/>
          </a:prstGeom>
          <a:noFill/>
          <a:ln w="381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ln w="38100">
                <a:solidFill>
                  <a:schemeClr val="accent2"/>
                </a:solidFill>
              </a:ln>
              <a:noFill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64079" y="4587116"/>
            <a:ext cx="1584176" cy="1584176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100410" y="5548372"/>
            <a:ext cx="927720" cy="927720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831362" y="5130964"/>
            <a:ext cx="864096" cy="834816"/>
          </a:xfrm>
          <a:prstGeom prst="rect">
            <a:avLst/>
          </a:prstGeom>
          <a:noFill/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 rot="16467879">
            <a:off x="7471034" y="2862551"/>
            <a:ext cx="1113038" cy="959516"/>
          </a:xfrm>
          <a:prstGeom prst="hexagon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iúhelník 19"/>
          <p:cNvSpPr/>
          <p:nvPr/>
        </p:nvSpPr>
        <p:spPr>
          <a:xfrm>
            <a:off x="7499795" y="1421160"/>
            <a:ext cx="1402865" cy="1209367"/>
          </a:xfrm>
          <a:prstGeom prst="hexagon">
            <a:avLst/>
          </a:prstGeom>
          <a:noFill/>
          <a:ln w="3810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9778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5" grpId="0" animBg="1"/>
      <p:bldP spid="11" grpId="0" animBg="1"/>
      <p:bldP spid="3" grpId="0" animBg="1"/>
      <p:bldP spid="12" grpId="0" animBg="1"/>
      <p:bldP spid="13" grpId="0" animBg="1"/>
      <p:bldP spid="14" grpId="0" animBg="1"/>
      <p:bldP spid="4" grpId="0" animBg="1"/>
      <p:bldP spid="16" grpId="0" animBg="1"/>
      <p:bldP spid="18" grpId="0" animBg="1"/>
      <p:bldP spid="6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2008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4800" dirty="0" smtClean="0"/>
              <a:t>Podobnost trojúhelníků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2060848"/>
            <a:ext cx="1584176" cy="523220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Věta </a:t>
            </a:r>
            <a:r>
              <a:rPr lang="cs-CZ" sz="2800" dirty="0" err="1" smtClean="0"/>
              <a:t>uu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955385" y="3235749"/>
            <a:ext cx="16395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l-GR" sz="3600" dirty="0" smtClean="0"/>
              <a:t>α</a:t>
            </a:r>
            <a:r>
              <a:rPr lang="cs-CZ" sz="3600" dirty="0" smtClean="0"/>
              <a:t> = </a:t>
            </a:r>
            <a:r>
              <a:rPr lang="el-GR" sz="3600" dirty="0" smtClean="0"/>
              <a:t>α</a:t>
            </a:r>
            <a:r>
              <a:rPr lang="cs-CZ" sz="3600" dirty="0" smtClean="0"/>
              <a:t>´</a:t>
            </a:r>
          </a:p>
          <a:p>
            <a:pPr algn="ctr"/>
            <a:r>
              <a:rPr lang="el-GR" sz="3600" dirty="0" smtClean="0"/>
              <a:t>β</a:t>
            </a:r>
            <a:r>
              <a:rPr lang="cs-CZ" sz="3600" dirty="0" smtClean="0"/>
              <a:t> </a:t>
            </a:r>
            <a:r>
              <a:rPr lang="cs-CZ" sz="3600" dirty="0"/>
              <a:t>= </a:t>
            </a:r>
            <a:r>
              <a:rPr lang="el-GR" sz="3600" dirty="0" smtClean="0"/>
              <a:t>β</a:t>
            </a:r>
            <a:r>
              <a:rPr lang="cs-CZ" sz="3600" dirty="0" smtClean="0"/>
              <a:t>´</a:t>
            </a:r>
            <a:endParaRPr lang="cs-CZ" sz="3600" dirty="0"/>
          </a:p>
          <a:p>
            <a:pPr algn="ctr"/>
            <a:endParaRPr lang="cs-CZ" sz="2400" dirty="0" smtClean="0"/>
          </a:p>
        </p:txBody>
      </p:sp>
      <p:sp>
        <p:nvSpPr>
          <p:cNvPr id="44" name="TextovéPole 43"/>
          <p:cNvSpPr txBox="1"/>
          <p:nvPr/>
        </p:nvSpPr>
        <p:spPr>
          <a:xfrm>
            <a:off x="1567393" y="5733256"/>
            <a:ext cx="66045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Dva trojúhelníky jsou podobné, </a:t>
            </a:r>
          </a:p>
          <a:p>
            <a:pPr algn="ctr"/>
            <a:r>
              <a:rPr lang="cs-CZ" dirty="0" smtClean="0"/>
              <a:t>pokud jsou velikosti jejich úhlů shodné.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3563887" y="2322458"/>
            <a:ext cx="2721397" cy="3060050"/>
            <a:chOff x="3563887" y="2322458"/>
            <a:chExt cx="2721397" cy="3060050"/>
          </a:xfrm>
        </p:grpSpPr>
        <p:grpSp>
          <p:nvGrpSpPr>
            <p:cNvPr id="5" name="Skupina 4"/>
            <p:cNvGrpSpPr/>
            <p:nvPr/>
          </p:nvGrpSpPr>
          <p:grpSpPr>
            <a:xfrm>
              <a:off x="3563887" y="2322458"/>
              <a:ext cx="2721397" cy="3060050"/>
              <a:chOff x="3563888" y="2564904"/>
              <a:chExt cx="2410756" cy="2817604"/>
            </a:xfrm>
          </p:grpSpPr>
          <p:grpSp>
            <p:nvGrpSpPr>
              <p:cNvPr id="26" name="Skupina 25"/>
              <p:cNvGrpSpPr/>
              <p:nvPr/>
            </p:nvGrpSpPr>
            <p:grpSpPr>
              <a:xfrm>
                <a:off x="3923928" y="2708920"/>
                <a:ext cx="1656184" cy="2232248"/>
                <a:chOff x="3923928" y="2708920"/>
                <a:chExt cx="1656184" cy="2232248"/>
              </a:xfrm>
            </p:grpSpPr>
            <p:cxnSp>
              <p:nvCxnSpPr>
                <p:cNvPr id="15" name="Přímá spojnice 14"/>
                <p:cNvCxnSpPr/>
                <p:nvPr/>
              </p:nvCxnSpPr>
              <p:spPr>
                <a:xfrm>
                  <a:off x="3923928" y="2708920"/>
                  <a:ext cx="792088" cy="223224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8" name="Přímá spojnice 17"/>
                <p:cNvCxnSpPr/>
                <p:nvPr/>
              </p:nvCxnSpPr>
              <p:spPr>
                <a:xfrm flipV="1">
                  <a:off x="4716016" y="4221088"/>
                  <a:ext cx="864096" cy="72008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nice 24"/>
                <p:cNvCxnSpPr/>
                <p:nvPr/>
              </p:nvCxnSpPr>
              <p:spPr>
                <a:xfrm flipH="1" flipV="1">
                  <a:off x="3923928" y="2708920"/>
                  <a:ext cx="1656184" cy="151216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27" name="TextovéPole 26"/>
              <p:cNvSpPr txBox="1"/>
              <p:nvPr/>
            </p:nvSpPr>
            <p:spPr>
              <a:xfrm>
                <a:off x="3563888" y="2564904"/>
                <a:ext cx="32092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5652120" y="4149080"/>
                <a:ext cx="32252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C</a:t>
                </a:r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4427984" y="5013176"/>
                <a:ext cx="31451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5148064" y="4581128"/>
                <a:ext cx="30649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a</a:t>
                </a:r>
                <a:endParaRPr lang="cs-CZ" dirty="0"/>
              </a:p>
            </p:txBody>
          </p:sp>
          <p:sp>
            <p:nvSpPr>
              <p:cNvPr id="31" name="TextovéPole 30"/>
              <p:cNvSpPr txBox="1"/>
              <p:nvPr/>
            </p:nvSpPr>
            <p:spPr>
              <a:xfrm>
                <a:off x="4835158" y="3280338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b</a:t>
                </a:r>
                <a:endParaRPr lang="cs-CZ" dirty="0"/>
              </a:p>
            </p:txBody>
          </p:sp>
          <p:sp>
            <p:nvSpPr>
              <p:cNvPr id="32" name="TextovéPole 31"/>
              <p:cNvSpPr txBox="1"/>
              <p:nvPr/>
            </p:nvSpPr>
            <p:spPr>
              <a:xfrm>
                <a:off x="3923928" y="3825044"/>
                <a:ext cx="2984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c</a:t>
                </a:r>
                <a:endParaRPr lang="cs-CZ" dirty="0"/>
              </a:p>
            </p:txBody>
          </p:sp>
          <p:sp>
            <p:nvSpPr>
              <p:cNvPr id="3" name="Oblouk 2"/>
              <p:cNvSpPr/>
              <p:nvPr/>
            </p:nvSpPr>
            <p:spPr>
              <a:xfrm rot="6039629">
                <a:off x="3891752" y="2828766"/>
                <a:ext cx="661311" cy="603066"/>
              </a:xfrm>
              <a:prstGeom prst="arc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TextovéPole 45"/>
              <p:cNvSpPr txBox="1"/>
              <p:nvPr/>
            </p:nvSpPr>
            <p:spPr>
              <a:xfrm>
                <a:off x="4073168" y="2954399"/>
                <a:ext cx="319318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l-GR" dirty="0" smtClean="0"/>
                  <a:t>α</a:t>
                </a:r>
                <a:endParaRPr lang="cs-CZ" dirty="0"/>
              </a:p>
            </p:txBody>
          </p:sp>
        </p:grpSp>
        <p:sp>
          <p:nvSpPr>
            <p:cNvPr id="49" name="Oblouk 48"/>
            <p:cNvSpPr/>
            <p:nvPr/>
          </p:nvSpPr>
          <p:spPr>
            <a:xfrm rot="19493665">
              <a:off x="4559399" y="4482223"/>
              <a:ext cx="712756" cy="688541"/>
            </a:xfrm>
            <a:prstGeom prst="arc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4787600" y="4468048"/>
              <a:ext cx="314510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l-GR" dirty="0"/>
                <a:t>β</a:t>
              </a:r>
              <a:endParaRPr lang="cs-CZ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070270" y="2394466"/>
            <a:ext cx="2030122" cy="2187670"/>
            <a:chOff x="6070270" y="2394466"/>
            <a:chExt cx="2030122" cy="2187670"/>
          </a:xfrm>
        </p:grpSpPr>
        <p:grpSp>
          <p:nvGrpSpPr>
            <p:cNvPr id="4" name="Skupina 3"/>
            <p:cNvGrpSpPr/>
            <p:nvPr/>
          </p:nvGrpSpPr>
          <p:grpSpPr>
            <a:xfrm>
              <a:off x="6070270" y="2394466"/>
              <a:ext cx="2030122" cy="2187670"/>
              <a:chOff x="6342516" y="2322458"/>
              <a:chExt cx="1605846" cy="1826622"/>
            </a:xfrm>
          </p:grpSpPr>
          <p:grpSp>
            <p:nvGrpSpPr>
              <p:cNvPr id="33" name="Skupina 32"/>
              <p:cNvGrpSpPr/>
              <p:nvPr/>
            </p:nvGrpSpPr>
            <p:grpSpPr>
              <a:xfrm rot="4369501">
                <a:off x="6794582" y="2640824"/>
                <a:ext cx="936567" cy="1279512"/>
                <a:chOff x="3923928" y="2708920"/>
                <a:chExt cx="1657003" cy="2232484"/>
              </a:xfrm>
            </p:grpSpPr>
            <p:cxnSp>
              <p:nvCxnSpPr>
                <p:cNvPr id="34" name="Přímá spojnice 33"/>
                <p:cNvCxnSpPr/>
                <p:nvPr/>
              </p:nvCxnSpPr>
              <p:spPr>
                <a:xfrm>
                  <a:off x="3923928" y="2708920"/>
                  <a:ext cx="792088" cy="223224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5" name="Přímá spojnice 34"/>
                <p:cNvCxnSpPr/>
                <p:nvPr/>
              </p:nvCxnSpPr>
              <p:spPr>
                <a:xfrm flipV="1">
                  <a:off x="4716016" y="4221088"/>
                  <a:ext cx="864096" cy="72008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Přímá spojnice 35"/>
                <p:cNvCxnSpPr/>
                <p:nvPr/>
              </p:nvCxnSpPr>
              <p:spPr>
                <a:xfrm flipH="1" flipV="1">
                  <a:off x="3923928" y="2708920"/>
                  <a:ext cx="1656184" cy="1512168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7" name="TextovéPole 36"/>
              <p:cNvSpPr txBox="1"/>
              <p:nvPr/>
            </p:nvSpPr>
            <p:spPr>
              <a:xfrm>
                <a:off x="6342516" y="3356992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O</a:t>
                </a:r>
                <a:endParaRPr lang="cs-CZ" dirty="0"/>
              </a:p>
            </p:txBody>
          </p:sp>
          <p:sp>
            <p:nvSpPr>
              <p:cNvPr id="38" name="TextovéPole 37"/>
              <p:cNvSpPr txBox="1"/>
              <p:nvPr/>
            </p:nvSpPr>
            <p:spPr>
              <a:xfrm>
                <a:off x="6948264" y="3779748"/>
                <a:ext cx="3129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P</a:t>
                </a:r>
              </a:p>
            </p:txBody>
          </p:sp>
          <p:sp>
            <p:nvSpPr>
              <p:cNvPr id="39" name="TextovéPole 38"/>
              <p:cNvSpPr txBox="1"/>
              <p:nvPr/>
            </p:nvSpPr>
            <p:spPr>
              <a:xfrm>
                <a:off x="7608204" y="2322458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/>
                  <a:t>Q</a:t>
                </a:r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6876256" y="2771636"/>
                <a:ext cx="28405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 smtClean="0"/>
                  <a:t>p</a:t>
                </a:r>
                <a:endParaRPr lang="cs-CZ" sz="1400" dirty="0"/>
              </a:p>
            </p:txBody>
          </p:sp>
          <p:sp>
            <p:nvSpPr>
              <p:cNvPr id="41" name="TextovéPole 40"/>
              <p:cNvSpPr txBox="1"/>
              <p:nvPr/>
            </p:nvSpPr>
            <p:spPr>
              <a:xfrm>
                <a:off x="7452320" y="3140968"/>
                <a:ext cx="28084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 smtClean="0"/>
                  <a:t>o</a:t>
                </a:r>
                <a:endParaRPr lang="cs-CZ" sz="1400" dirty="0"/>
              </a:p>
            </p:txBody>
          </p:sp>
          <p:sp>
            <p:nvSpPr>
              <p:cNvPr id="42" name="TextovéPole 41"/>
              <p:cNvSpPr txBox="1"/>
              <p:nvPr/>
            </p:nvSpPr>
            <p:spPr>
              <a:xfrm>
                <a:off x="6588224" y="3573016"/>
                <a:ext cx="28405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dirty="0"/>
                  <a:t>q</a:t>
                </a:r>
              </a:p>
            </p:txBody>
          </p:sp>
          <p:sp>
            <p:nvSpPr>
              <p:cNvPr id="45" name="Oblouk 44"/>
              <p:cNvSpPr/>
              <p:nvPr/>
            </p:nvSpPr>
            <p:spPr>
              <a:xfrm rot="10091602">
                <a:off x="7294813" y="2721645"/>
                <a:ext cx="449825" cy="375371"/>
              </a:xfrm>
              <a:prstGeom prst="arc">
                <a:avLst/>
              </a:prstGeom>
              <a:ln w="57150">
                <a:solidFill>
                  <a:srgbClr val="FFFF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TextovéPole 46"/>
              <p:cNvSpPr txBox="1"/>
              <p:nvPr/>
            </p:nvSpPr>
            <p:spPr>
              <a:xfrm>
                <a:off x="7336339" y="2772164"/>
                <a:ext cx="441146" cy="36933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l-GR" dirty="0"/>
                  <a:t>α</a:t>
                </a:r>
                <a:r>
                  <a:rPr lang="cs-CZ" dirty="0" smtClean="0"/>
                  <a:t>´</a:t>
                </a:r>
                <a:endParaRPr lang="cs-CZ" dirty="0"/>
              </a:p>
            </p:txBody>
          </p:sp>
        </p:grpSp>
        <p:sp>
          <p:nvSpPr>
            <p:cNvPr id="51" name="Oblouk 50"/>
            <p:cNvSpPr/>
            <p:nvPr/>
          </p:nvSpPr>
          <p:spPr>
            <a:xfrm rot="2503728">
              <a:off x="6288139" y="3407716"/>
              <a:ext cx="712756" cy="688541"/>
            </a:xfrm>
            <a:prstGeom prst="arc">
              <a:avLst/>
            </a:prstGeom>
            <a:ln w="57150">
              <a:solidFill>
                <a:schemeClr val="accent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6606588" y="3536029"/>
              <a:ext cx="436338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l-GR" dirty="0" smtClean="0"/>
                <a:t>β</a:t>
              </a:r>
              <a:r>
                <a:rPr lang="cs-CZ" dirty="0" smtClean="0"/>
                <a:t>´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36606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43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76673"/>
            <a:ext cx="7175351" cy="115212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/>
              <a:t>Jsou trojúhelníky podobné?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564904"/>
            <a:ext cx="6479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1.) </a:t>
            </a:r>
            <a:r>
              <a:rPr lang="el-GR" dirty="0" smtClean="0"/>
              <a:t>α</a:t>
            </a:r>
            <a:r>
              <a:rPr lang="cs-CZ" dirty="0" smtClean="0"/>
              <a:t> = 40° , ß = 90° , </a:t>
            </a:r>
            <a:r>
              <a:rPr lang="el-GR" dirty="0" smtClean="0"/>
              <a:t>γ</a:t>
            </a:r>
            <a:r>
              <a:rPr lang="cs-CZ" dirty="0" smtClean="0"/>
              <a:t> = 50° ; </a:t>
            </a:r>
            <a:r>
              <a:rPr lang="el-GR" dirty="0" smtClean="0"/>
              <a:t>α</a:t>
            </a:r>
            <a:r>
              <a:rPr lang="cs-CZ" dirty="0"/>
              <a:t>´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90° </a:t>
            </a:r>
            <a:r>
              <a:rPr lang="cs-CZ" dirty="0"/>
              <a:t>, </a:t>
            </a:r>
            <a:r>
              <a:rPr lang="cs-CZ" dirty="0" smtClean="0"/>
              <a:t>ß´ = 50°, </a:t>
            </a:r>
            <a:r>
              <a:rPr lang="el-GR" dirty="0" smtClean="0"/>
              <a:t>γ</a:t>
            </a:r>
            <a:r>
              <a:rPr lang="cs-CZ" dirty="0" smtClean="0"/>
              <a:t>´ </a:t>
            </a:r>
            <a:r>
              <a:rPr lang="cs-CZ" dirty="0"/>
              <a:t>= </a:t>
            </a:r>
            <a:r>
              <a:rPr lang="cs-CZ" dirty="0" smtClean="0"/>
              <a:t>40°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35696" y="4355812"/>
            <a:ext cx="4520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.) </a:t>
            </a:r>
            <a:r>
              <a:rPr lang="el-GR" dirty="0" smtClean="0"/>
              <a:t>ε</a:t>
            </a:r>
            <a:r>
              <a:rPr lang="cs-CZ" dirty="0" smtClean="0"/>
              <a:t> = 60°, </a:t>
            </a:r>
            <a:r>
              <a:rPr lang="el-GR" dirty="0" smtClean="0"/>
              <a:t>φ</a:t>
            </a:r>
            <a:r>
              <a:rPr lang="cs-CZ" dirty="0" smtClean="0"/>
              <a:t> = 80° ; </a:t>
            </a:r>
            <a:r>
              <a:rPr lang="el-GR" dirty="0" smtClean="0"/>
              <a:t>δ</a:t>
            </a:r>
            <a:r>
              <a:rPr lang="cs-CZ" dirty="0" smtClean="0"/>
              <a:t>´ = 40°, </a:t>
            </a:r>
            <a:r>
              <a:rPr lang="el-GR" dirty="0" smtClean="0"/>
              <a:t>φ </a:t>
            </a:r>
            <a:r>
              <a:rPr lang="cs-CZ" dirty="0" smtClean="0"/>
              <a:t>´= 60°  </a:t>
            </a:r>
            <a:endParaRPr lang="cs-CZ" dirty="0"/>
          </a:p>
        </p:txBody>
      </p:sp>
      <p:sp>
        <p:nvSpPr>
          <p:cNvPr id="11" name="TextovéPole 10">
            <a:hlinkClick r:id="rId2" action="ppaction://hlinksldjump"/>
          </p:cNvPr>
          <p:cNvSpPr txBox="1"/>
          <p:nvPr/>
        </p:nvSpPr>
        <p:spPr>
          <a:xfrm>
            <a:off x="7884368" y="6381328"/>
            <a:ext cx="857927" cy="369332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559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476673"/>
            <a:ext cx="7175351" cy="1152127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4000" dirty="0" smtClean="0"/>
              <a:t>Jsou trojúhelníky podobné?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2564904"/>
            <a:ext cx="64796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1.) </a:t>
            </a:r>
            <a:r>
              <a:rPr lang="el-GR" dirty="0" smtClean="0"/>
              <a:t>α</a:t>
            </a:r>
            <a:r>
              <a:rPr lang="cs-CZ" dirty="0" smtClean="0"/>
              <a:t> = 40° , ß = 90° , </a:t>
            </a:r>
            <a:r>
              <a:rPr lang="el-GR" dirty="0" smtClean="0"/>
              <a:t>γ</a:t>
            </a:r>
            <a:r>
              <a:rPr lang="cs-CZ" dirty="0" smtClean="0"/>
              <a:t> = 50° ; </a:t>
            </a:r>
            <a:r>
              <a:rPr lang="el-GR" dirty="0" smtClean="0"/>
              <a:t>α</a:t>
            </a:r>
            <a:r>
              <a:rPr lang="cs-CZ" dirty="0"/>
              <a:t>´</a:t>
            </a:r>
            <a:r>
              <a:rPr lang="cs-CZ" dirty="0" smtClean="0"/>
              <a:t> </a:t>
            </a:r>
            <a:r>
              <a:rPr lang="cs-CZ" dirty="0"/>
              <a:t>= </a:t>
            </a:r>
            <a:r>
              <a:rPr lang="cs-CZ" dirty="0" smtClean="0"/>
              <a:t>90° </a:t>
            </a:r>
            <a:r>
              <a:rPr lang="cs-CZ" dirty="0"/>
              <a:t>, </a:t>
            </a:r>
            <a:r>
              <a:rPr lang="cs-CZ" dirty="0" smtClean="0"/>
              <a:t>ß´ = 50°, </a:t>
            </a:r>
            <a:r>
              <a:rPr lang="el-GR" dirty="0" smtClean="0"/>
              <a:t>γ</a:t>
            </a:r>
            <a:r>
              <a:rPr lang="cs-CZ" dirty="0" smtClean="0"/>
              <a:t>´ </a:t>
            </a:r>
            <a:r>
              <a:rPr lang="cs-CZ" dirty="0"/>
              <a:t>= </a:t>
            </a:r>
            <a:r>
              <a:rPr lang="cs-CZ" dirty="0" smtClean="0"/>
              <a:t>40°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866909" y="4737556"/>
            <a:ext cx="45207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.) </a:t>
            </a:r>
            <a:r>
              <a:rPr lang="el-GR" dirty="0" smtClean="0"/>
              <a:t>ε</a:t>
            </a:r>
            <a:r>
              <a:rPr lang="cs-CZ" dirty="0" smtClean="0"/>
              <a:t> = 60°, </a:t>
            </a:r>
            <a:r>
              <a:rPr lang="el-GR" dirty="0" smtClean="0"/>
              <a:t>φ</a:t>
            </a:r>
            <a:r>
              <a:rPr lang="cs-CZ" dirty="0" smtClean="0"/>
              <a:t> = 80° ; </a:t>
            </a:r>
            <a:r>
              <a:rPr lang="el-GR" dirty="0" smtClean="0"/>
              <a:t>δ</a:t>
            </a:r>
            <a:r>
              <a:rPr lang="cs-CZ" dirty="0" smtClean="0"/>
              <a:t>´ = 40°, </a:t>
            </a:r>
            <a:r>
              <a:rPr lang="el-GR" dirty="0" smtClean="0"/>
              <a:t>φ </a:t>
            </a:r>
            <a:r>
              <a:rPr lang="cs-CZ" dirty="0" smtClean="0"/>
              <a:t>´= 60°  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185426" y="3848056"/>
                <a:ext cx="1600630" cy="369332"/>
              </a:xfrm>
              <a:prstGeom prst="rect">
                <a:avLst/>
              </a:prstGeom>
              <a:noFill/>
              <a:ln>
                <a:solidFill>
                  <a:schemeClr val="bg2">
                    <a:lumMod val="5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𝐴𝐵𝐶</m:t>
                      </m:r>
                      <m:r>
                        <a:rPr lang="cs-CZ" b="0" i="1" smtClean="0">
                          <a:latin typeface="Cambria Math"/>
                        </a:rPr>
                        <m:t> ~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𝐶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𝐵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5426" y="3848056"/>
                <a:ext cx="1600630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  <a:ln>
                <a:solidFill>
                  <a:schemeClr val="bg2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7331872" y="5517232"/>
                <a:ext cx="1607556" cy="369332"/>
              </a:xfrm>
              <a:prstGeom prst="rect">
                <a:avLst/>
              </a:prstGeom>
              <a:noFill/>
              <a:ln>
                <a:solidFill>
                  <a:schemeClr val="bg2">
                    <a:lumMod val="50000"/>
                  </a:schemeClr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𝐷𝐸𝐹</m:t>
                      </m:r>
                      <m:r>
                        <a:rPr lang="cs-CZ" b="0" i="1" smtClean="0">
                          <a:latin typeface="Cambria Math"/>
                        </a:rPr>
                        <m:t> ~ 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𝐹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´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𝐸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31872" y="5517232"/>
                <a:ext cx="1607556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chemeClr val="bg2">
                    <a:lumMod val="50000"/>
                  </a:schemeClr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1740674" y="3261374"/>
                <a:ext cx="1523174" cy="120032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dirty="0" smtClean="0">
                        <a:solidFill>
                          <a:srgbClr val="C00000"/>
                        </a:solidFill>
                      </a:rPr>
                      <m:t>α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m:rPr>
                        <m:nor/>
                      </m:rPr>
                      <a:rPr lang="el-GR" dirty="0">
                        <a:solidFill>
                          <a:srgbClr val="C00000"/>
                        </a:solidFill>
                      </a:rPr>
                      <m:t>γ</m:t>
                    </m:r>
                    <m:r>
                      <a:rPr lang="cs-CZ" b="1" i="1" dirty="0">
                        <a:solidFill>
                          <a:srgbClr val="C00000"/>
                        </a:solidFill>
                        <a:latin typeface="Cambria Math"/>
                      </a:rPr>
                      <m:t>´</m:t>
                    </m:r>
                    <m:r>
                      <a:rPr lang="cs-CZ" b="1" i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𝟒</m:t>
                    </m:r>
                    <m:r>
                      <a:rPr lang="cs-CZ" b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b="1" dirty="0" smtClean="0">
                    <a:solidFill>
                      <a:srgbClr val="C00000"/>
                    </a:solidFill>
                  </a:rPr>
                  <a:t>°</a:t>
                </a:r>
              </a:p>
              <a:p>
                <a:r>
                  <a:rPr lang="cs-CZ" dirty="0" smtClean="0">
                    <a:solidFill>
                      <a:srgbClr val="C00000"/>
                    </a:solidFill>
                  </a:rPr>
                  <a:t>ß = </a:t>
                </a:r>
                <a:r>
                  <a:rPr lang="el-GR" dirty="0">
                    <a:solidFill>
                      <a:srgbClr val="C00000"/>
                    </a:solidFill>
                  </a:rPr>
                  <a:t>α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´= </a:t>
                </a:r>
                <a:r>
                  <a:rPr lang="cs-CZ" dirty="0">
                    <a:solidFill>
                      <a:srgbClr val="C00000"/>
                    </a:solidFill>
                  </a:rPr>
                  <a:t>90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°</a:t>
                </a:r>
              </a:p>
              <a:p>
                <a:r>
                  <a:rPr lang="el-GR" dirty="0">
                    <a:solidFill>
                      <a:srgbClr val="C00000"/>
                    </a:solidFill>
                  </a:rPr>
                  <a:t>γ</a:t>
                </a:r>
                <a:r>
                  <a:rPr lang="cs-CZ" dirty="0">
                    <a:solidFill>
                      <a:srgbClr val="C00000"/>
                    </a:solidFill>
                  </a:rPr>
                  <a:t> =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ß´=50</a:t>
                </a:r>
                <a:r>
                  <a:rPr lang="cs-CZ" dirty="0">
                    <a:solidFill>
                      <a:srgbClr val="C00000"/>
                    </a:solidFill>
                  </a:rPr>
                  <a:t>°</a:t>
                </a:r>
                <a:endParaRPr lang="cs-CZ" b="1" dirty="0">
                  <a:solidFill>
                    <a:srgbClr val="C00000"/>
                  </a:solidFill>
                </a:endParaRPr>
              </a:p>
              <a:p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40674" y="3261374"/>
                <a:ext cx="1523174" cy="1200329"/>
              </a:xfrm>
              <a:prstGeom prst="rect">
                <a:avLst/>
              </a:prstGeom>
              <a:blipFill rotWithShape="1">
                <a:blip r:embed="rId4"/>
                <a:stretch>
                  <a:fillRect l="-3614" t="-3046" r="-28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1734577" y="5424899"/>
                <a:ext cx="4572000" cy="923330"/>
              </a:xfrm>
              <a:prstGeom prst="rect">
                <a:avLst/>
              </a:prstGeom>
            </p:spPr>
            <p:txBody>
              <a:bodyPr>
                <a:spAutoFit/>
              </a:bodyPr>
              <a:lstStyle/>
              <a:p>
                <a14:m>
                  <m:oMath xmlns:m="http://schemas.openxmlformats.org/officeDocument/2006/math">
                    <m:r>
                      <m:rPr>
                        <m:nor/>
                      </m:rPr>
                      <a:rPr lang="el-GR" dirty="0" smtClean="0">
                        <a:solidFill>
                          <a:srgbClr val="C00000"/>
                        </a:solidFill>
                      </a:rPr>
                      <m:t>δ</m:t>
                    </m:r>
                    <m:r>
                      <a:rPr lang="cs-CZ" b="1" i="1" smtClean="0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=</m:t>
                    </m:r>
                    <m:r>
                      <m:rPr>
                        <m:nor/>
                      </m:rPr>
                      <a:rPr lang="el-GR" dirty="0">
                        <a:solidFill>
                          <a:srgbClr val="C00000"/>
                        </a:solidFill>
                      </a:rPr>
                      <m:t>δ</m:t>
                    </m:r>
                    <m:r>
                      <a:rPr lang="cs-CZ" b="1" i="1" dirty="0">
                        <a:solidFill>
                          <a:srgbClr val="C00000"/>
                        </a:solidFill>
                        <a:latin typeface="Cambria Math"/>
                      </a:rPr>
                      <m:t>´</m:t>
                    </m:r>
                    <m:r>
                      <a:rPr lang="cs-CZ" b="1" i="0" dirty="0" smtClean="0">
                        <a:solidFill>
                          <a:srgbClr val="C00000"/>
                        </a:solidFill>
                        <a:latin typeface="Cambria Math"/>
                      </a:rPr>
                      <m:t>=</m:t>
                    </m:r>
                    <m:r>
                      <a:rPr lang="cs-CZ" b="1">
                        <a:solidFill>
                          <a:srgbClr val="C00000"/>
                        </a:solidFill>
                        <a:latin typeface="Cambria Math"/>
                        <a:ea typeface="Cambria Math"/>
                      </a:rPr>
                      <m:t>𝟒𝟎</m:t>
                    </m:r>
                  </m:oMath>
                </a14:m>
                <a:r>
                  <a:rPr lang="cs-CZ" b="1" dirty="0">
                    <a:solidFill>
                      <a:srgbClr val="C00000"/>
                    </a:solidFill>
                  </a:rPr>
                  <a:t>°</a:t>
                </a:r>
              </a:p>
              <a:p>
                <a:r>
                  <a:rPr lang="el-GR" dirty="0">
                    <a:solidFill>
                      <a:srgbClr val="C00000"/>
                    </a:solidFill>
                  </a:rPr>
                  <a:t>φ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dirty="0">
                    <a:solidFill>
                      <a:srgbClr val="C00000"/>
                    </a:solidFill>
                  </a:rPr>
                  <a:t>= </a:t>
                </a:r>
                <a:r>
                  <a:rPr lang="el-GR" dirty="0">
                    <a:solidFill>
                      <a:srgbClr val="C00000"/>
                    </a:solidFill>
                  </a:rPr>
                  <a:t>ε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´= 80</a:t>
                </a:r>
                <a:r>
                  <a:rPr lang="cs-CZ" dirty="0">
                    <a:solidFill>
                      <a:srgbClr val="C00000"/>
                    </a:solidFill>
                  </a:rPr>
                  <a:t>°</a:t>
                </a:r>
              </a:p>
              <a:p>
                <a:r>
                  <a:rPr lang="el-GR" dirty="0">
                    <a:solidFill>
                      <a:srgbClr val="C00000"/>
                    </a:solidFill>
                  </a:rPr>
                  <a:t>ε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 </a:t>
                </a:r>
                <a:r>
                  <a:rPr lang="cs-CZ" dirty="0">
                    <a:solidFill>
                      <a:srgbClr val="C00000"/>
                    </a:solidFill>
                  </a:rPr>
                  <a:t>= </a:t>
                </a:r>
                <a:r>
                  <a:rPr lang="el-GR" dirty="0">
                    <a:solidFill>
                      <a:srgbClr val="C00000"/>
                    </a:solidFill>
                  </a:rPr>
                  <a:t>φ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´= 60</a:t>
                </a:r>
                <a:r>
                  <a:rPr lang="cs-CZ" dirty="0">
                    <a:solidFill>
                      <a:srgbClr val="C00000"/>
                    </a:solidFill>
                  </a:rPr>
                  <a:t>°</a:t>
                </a:r>
                <a:endParaRPr lang="cs-CZ" b="1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34577" y="5424899"/>
                <a:ext cx="4572000" cy="923330"/>
              </a:xfrm>
              <a:prstGeom prst="rect">
                <a:avLst/>
              </a:prstGeom>
              <a:blipFill rotWithShape="1">
                <a:blip r:embed="rId5"/>
                <a:stretch>
                  <a:fillRect l="-1200" t="-3974" b="-92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141202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Vytvořeno jako DUM do předmětu matematika </a:t>
            </a: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/>
            </a:r>
            <a:br>
              <a:rPr lang="cs-CZ" sz="2000" dirty="0" smtClean="0">
                <a:solidFill>
                  <a:prstClr val="black"/>
                </a:solidFill>
                <a:latin typeface="Constantia"/>
              </a:rPr>
            </a:b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na </a:t>
            </a: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Základní </a:t>
            </a:r>
            <a:r>
              <a:rPr lang="cs-CZ" sz="2000" dirty="0">
                <a:solidFill>
                  <a:prstClr val="black"/>
                </a:solidFill>
                <a:latin typeface="Constantia"/>
              </a:rPr>
              <a:t>škole </a:t>
            </a: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a Mateřské </a:t>
            </a:r>
            <a:r>
              <a:rPr lang="cs-CZ" sz="2000" dirty="0">
                <a:solidFill>
                  <a:prstClr val="black"/>
                </a:solidFill>
                <a:latin typeface="Constantia"/>
              </a:rPr>
              <a:t>škole </a:t>
            </a: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Mladá Boleslav, 17. listopadu 1325, příspěvková organizace pro devátý ročník základní školy.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slouží k doplnění výkladu o podobnosti trojúhelníku </a:t>
            </a:r>
            <a:br>
              <a:rPr lang="cs-CZ" sz="2000" dirty="0" smtClean="0">
                <a:solidFill>
                  <a:prstClr val="black"/>
                </a:solidFill>
                <a:latin typeface="Constantia"/>
              </a:rPr>
            </a:b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s využitím věty </a:t>
            </a:r>
            <a:r>
              <a:rPr lang="cs-CZ" sz="2000" dirty="0" err="1" smtClean="0">
                <a:solidFill>
                  <a:prstClr val="black"/>
                </a:solidFill>
                <a:latin typeface="Constantia"/>
              </a:rPr>
              <a:t>uu</a:t>
            </a: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 (uhel, uhel).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doporučuji prezentovat pomocí dataprojektoru.</a:t>
            </a:r>
          </a:p>
          <a:p>
            <a:pPr>
              <a:buClr>
                <a:srgbClr val="0BD0D9"/>
              </a:buClr>
            </a:pPr>
            <a:endParaRPr lang="cs-CZ" sz="2000" dirty="0" smtClean="0">
              <a:solidFill>
                <a:prstClr val="black"/>
              </a:solidFill>
              <a:latin typeface="Constantia"/>
            </a:endParaRPr>
          </a:p>
          <a:p>
            <a:pPr>
              <a:buClr>
                <a:srgbClr val="0BD0D9"/>
              </a:buClr>
            </a:pPr>
            <a:r>
              <a:rPr lang="cs-CZ" sz="2000" dirty="0" smtClean="0">
                <a:solidFill>
                  <a:prstClr val="black"/>
                </a:solidFill>
                <a:latin typeface="Constantia"/>
              </a:rPr>
              <a:t>Materiál byl vytvořen a pilotován v I. pololetí školního roku 2012/2013.</a:t>
            </a:r>
          </a:p>
          <a:p>
            <a:pPr>
              <a:buClr>
                <a:srgbClr val="0BD0D9"/>
              </a:buClr>
            </a:pPr>
            <a:endParaRPr lang="cs-CZ" sz="2000" dirty="0">
              <a:solidFill>
                <a:prstClr val="black"/>
              </a:solidFill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371230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461</TotalTime>
  <Words>258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Co už známe …</vt:lpstr>
      <vt:lpstr>Podobnost trojúhelníků</vt:lpstr>
      <vt:lpstr>Jsou trojúhelníky podobné?</vt:lpstr>
      <vt:lpstr>Jsou trojúhelníky podobné?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a kruh</dc:title>
  <dc:creator>vlastnik</dc:creator>
  <cp:lastModifiedBy>vlastnik</cp:lastModifiedBy>
  <cp:revision>73</cp:revision>
  <dcterms:created xsi:type="dcterms:W3CDTF">2011-11-21T15:50:20Z</dcterms:created>
  <dcterms:modified xsi:type="dcterms:W3CDTF">2012-11-22T17:19:54Z</dcterms:modified>
</cp:coreProperties>
</file>