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79712" y="2636912"/>
            <a:ext cx="7772400" cy="1470025"/>
          </a:xfrm>
        </p:spPr>
        <p:txBody>
          <a:bodyPr/>
          <a:lstStyle/>
          <a:p>
            <a:r>
              <a:rPr lang="cs-CZ" dirty="0" smtClean="0"/>
              <a:t>Kružnice opsaná</a:t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7164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40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Zástupný symbol pro obsah 4"/>
          <p:cNvSpPr txBox="1">
            <a:spLocks/>
          </p:cNvSpPr>
          <p:nvPr/>
        </p:nvSpPr>
        <p:spPr>
          <a:xfrm>
            <a:off x="457200" y="2060848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Kružnice a kruh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Autor:  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Mgr. Ludmila</a:t>
            </a:r>
            <a:r>
              <a:rPr kumimoji="0" lang="cs-CZ" sz="32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Pecháčková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VY_32_INOVACE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_</a:t>
            </a:r>
            <a:r>
              <a:rPr lang="cs-CZ" dirty="0" smtClean="0">
                <a:latin typeface="Calibri"/>
              </a:rPr>
              <a:t>14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_</a:t>
            </a:r>
            <a:r>
              <a:rPr lang="cs-CZ" dirty="0" smtClean="0">
                <a:latin typeface="Calibri"/>
              </a:rPr>
              <a:t>KRUZNICE_OPSANA</a:t>
            </a: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Vytvořeno v rámci projektu „EU peníze školám“.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 VK oblast podpory 1.4 s názvem Zlepšení podmínek pro vzdělávání na základních školách.</a:t>
            </a:r>
            <a:endParaRPr kumimoji="0" lang="cs-CZ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404799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508104" y="620688"/>
            <a:ext cx="28818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Osa úsečky</a:t>
            </a:r>
            <a:endParaRPr lang="cs-CZ" sz="3200" dirty="0"/>
          </a:p>
        </p:txBody>
      </p:sp>
      <p:grpSp>
        <p:nvGrpSpPr>
          <p:cNvPr id="2" name="Skupina 17"/>
          <p:cNvGrpSpPr/>
          <p:nvPr/>
        </p:nvGrpSpPr>
        <p:grpSpPr>
          <a:xfrm>
            <a:off x="1728988" y="3692186"/>
            <a:ext cx="5904656" cy="595261"/>
            <a:chOff x="1726130" y="3719335"/>
            <a:chExt cx="5904656" cy="595261"/>
          </a:xfrm>
        </p:grpSpPr>
        <p:cxnSp>
          <p:nvCxnSpPr>
            <p:cNvPr id="11" name="Přímá spojnice 10"/>
            <p:cNvCxnSpPr/>
            <p:nvPr/>
          </p:nvCxnSpPr>
          <p:spPr>
            <a:xfrm>
              <a:off x="1726130" y="3784002"/>
              <a:ext cx="590465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nice 12"/>
            <p:cNvCxnSpPr/>
            <p:nvPr/>
          </p:nvCxnSpPr>
          <p:spPr>
            <a:xfrm>
              <a:off x="2132053" y="3719335"/>
              <a:ext cx="0" cy="14905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13"/>
            <p:cNvCxnSpPr/>
            <p:nvPr/>
          </p:nvCxnSpPr>
          <p:spPr>
            <a:xfrm>
              <a:off x="7020272" y="3722681"/>
              <a:ext cx="0" cy="14905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ovéPole 15"/>
            <p:cNvSpPr txBox="1"/>
            <p:nvPr/>
          </p:nvSpPr>
          <p:spPr>
            <a:xfrm>
              <a:off x="1992016" y="3945264"/>
              <a:ext cx="306811" cy="36933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6866866" y="3945264"/>
              <a:ext cx="306811" cy="369332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B</a:t>
              </a:r>
              <a:endParaRPr lang="cs-CZ" dirty="0"/>
            </a:p>
          </p:txBody>
        </p:sp>
      </p:grpSp>
      <p:sp>
        <p:nvSpPr>
          <p:cNvPr id="19" name="Oblouk 18"/>
          <p:cNvSpPr/>
          <p:nvPr/>
        </p:nvSpPr>
        <p:spPr>
          <a:xfrm>
            <a:off x="1728988" y="1196752"/>
            <a:ext cx="3600000" cy="3600000"/>
          </a:xfrm>
          <a:prstGeom prst="arc">
            <a:avLst>
              <a:gd name="adj1" fmla="val 16622293"/>
              <a:gd name="adj2" fmla="val 21490329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louk 19"/>
          <p:cNvSpPr/>
          <p:nvPr/>
        </p:nvSpPr>
        <p:spPr>
          <a:xfrm rot="16200000">
            <a:off x="3833266" y="1196752"/>
            <a:ext cx="3600000" cy="3600000"/>
          </a:xfrm>
          <a:prstGeom prst="arc">
            <a:avLst>
              <a:gd name="adj1" fmla="val 16622293"/>
              <a:gd name="adj2" fmla="val 21355419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louk 22"/>
          <p:cNvSpPr/>
          <p:nvPr/>
        </p:nvSpPr>
        <p:spPr>
          <a:xfrm rot="5400000">
            <a:off x="1728988" y="2487447"/>
            <a:ext cx="3600000" cy="3600000"/>
          </a:xfrm>
          <a:prstGeom prst="arc">
            <a:avLst>
              <a:gd name="adj1" fmla="val 16622293"/>
              <a:gd name="adj2" fmla="val 21490329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louk 23"/>
          <p:cNvSpPr/>
          <p:nvPr/>
        </p:nvSpPr>
        <p:spPr>
          <a:xfrm rot="10800000">
            <a:off x="3830965" y="2487447"/>
            <a:ext cx="3600000" cy="3600000"/>
          </a:xfrm>
          <a:prstGeom prst="arc">
            <a:avLst>
              <a:gd name="adj1" fmla="val 16622293"/>
              <a:gd name="adj2" fmla="val 21490329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6" name="Přímá spojnice 25"/>
          <p:cNvCxnSpPr/>
          <p:nvPr/>
        </p:nvCxnSpPr>
        <p:spPr>
          <a:xfrm>
            <a:off x="4572000" y="908720"/>
            <a:ext cx="0" cy="5472608"/>
          </a:xfrm>
          <a:prstGeom prst="line">
            <a:avLst/>
          </a:prstGeom>
          <a:ln w="28575">
            <a:solidFill>
              <a:srgbClr val="00B0F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4644008" y="2132856"/>
            <a:ext cx="4667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o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115616" y="620688"/>
            <a:ext cx="2952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Připomeň si:</a:t>
            </a:r>
            <a:endParaRPr lang="cs-CZ" sz="3200" dirty="0"/>
          </a:p>
        </p:txBody>
      </p:sp>
      <p:pic>
        <p:nvPicPr>
          <p:cNvPr id="18" name="Picture 4" descr="C:\Users\Ludmila\AppData\Local\Microsoft\Windows\Temporary Internet Files\Content.IE5\LF92RAC7\MC90044188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828000" cy="11546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10351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19" grpId="0" animBg="1"/>
      <p:bldP spid="20" grpId="0" animBg="1"/>
      <p:bldP spid="23" grpId="0" animBg="1"/>
      <p:bldP spid="24" grpId="0" animBg="1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53791" y="443047"/>
            <a:ext cx="6552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Kružnice opsaná</a:t>
            </a:r>
            <a:endParaRPr lang="cs-CZ" sz="4000" dirty="0"/>
          </a:p>
        </p:txBody>
      </p:sp>
      <p:grpSp>
        <p:nvGrpSpPr>
          <p:cNvPr id="2" name="Skupina 18"/>
          <p:cNvGrpSpPr/>
          <p:nvPr/>
        </p:nvGrpSpPr>
        <p:grpSpPr>
          <a:xfrm>
            <a:off x="899592" y="1412776"/>
            <a:ext cx="8748464" cy="461665"/>
            <a:chOff x="449918" y="1484784"/>
            <a:chExt cx="7326842" cy="461665"/>
          </a:xfrm>
        </p:grpSpPr>
        <p:sp>
          <p:nvSpPr>
            <p:cNvPr id="5" name="TextovéPole 4"/>
            <p:cNvSpPr txBox="1"/>
            <p:nvPr/>
          </p:nvSpPr>
          <p:spPr>
            <a:xfrm>
              <a:off x="449918" y="1484784"/>
              <a:ext cx="73268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Sestroj          ABC: c = 9 cm; b = 7,5 cm; a = 8 cm</a:t>
              </a:r>
              <a:endParaRPr lang="cs-CZ" sz="2400" dirty="0"/>
            </a:p>
          </p:txBody>
        </p:sp>
        <p:sp>
          <p:nvSpPr>
            <p:cNvPr id="6" name="Rovnoramenný trojúhelník 5"/>
            <p:cNvSpPr/>
            <p:nvPr/>
          </p:nvSpPr>
          <p:spPr>
            <a:xfrm>
              <a:off x="1475132" y="1484784"/>
              <a:ext cx="432048" cy="369332"/>
            </a:xfrm>
            <a:prstGeom prst="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   </a:t>
              </a:r>
              <a:endParaRPr lang="cs-CZ" dirty="0"/>
            </a:p>
          </p:txBody>
        </p:sp>
      </p:grpSp>
      <p:sp>
        <p:nvSpPr>
          <p:cNvPr id="7" name="Rovnoramenný trojúhelník 6"/>
          <p:cNvSpPr/>
          <p:nvPr/>
        </p:nvSpPr>
        <p:spPr>
          <a:xfrm>
            <a:off x="3419872" y="2492896"/>
            <a:ext cx="3600400" cy="2736304"/>
          </a:xfrm>
          <a:prstGeom prst="triangl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611560" y="2420888"/>
            <a:ext cx="21660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Náčrt: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87824" y="5215092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006906" y="1893432"/>
            <a:ext cx="3960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984671" y="5215091"/>
            <a:ext cx="7920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B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4330017" y="5535262"/>
            <a:ext cx="2084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77817" y="3046613"/>
            <a:ext cx="2084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130217" y="3199013"/>
            <a:ext cx="2084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572000" y="5373216"/>
            <a:ext cx="2084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F0"/>
                </a:solidFill>
              </a:rPr>
              <a:t>c = 9 cm</a:t>
            </a:r>
            <a:endParaRPr lang="cs-CZ" sz="2400" dirty="0">
              <a:solidFill>
                <a:srgbClr val="00B0F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555776" y="3356992"/>
            <a:ext cx="2084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b = 7,5 cm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372200" y="3284984"/>
            <a:ext cx="20849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a = 8 cm</a:t>
            </a:r>
            <a:endParaRPr lang="cs-CZ" sz="2400" dirty="0">
              <a:solidFill>
                <a:srgbClr val="FF0000"/>
              </a:solidFill>
            </a:endParaRPr>
          </a:p>
        </p:txBody>
      </p:sp>
      <p:cxnSp>
        <p:nvCxnSpPr>
          <p:cNvPr id="21" name="Přímá spojnice 20"/>
          <p:cNvCxnSpPr>
            <a:stCxn id="9" idx="0"/>
          </p:cNvCxnSpPr>
          <p:nvPr/>
        </p:nvCxnSpPr>
        <p:spPr>
          <a:xfrm flipV="1">
            <a:off x="3383868" y="5215091"/>
            <a:ext cx="3672408" cy="1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>
            <a:endCxn id="10" idx="2"/>
          </p:cNvCxnSpPr>
          <p:nvPr/>
        </p:nvCxnSpPr>
        <p:spPr>
          <a:xfrm flipH="1" flipV="1">
            <a:off x="5204928" y="2478207"/>
            <a:ext cx="1779743" cy="273688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>
            <a:stCxn id="7" idx="0"/>
            <a:endCxn id="7" idx="2"/>
          </p:cNvCxnSpPr>
          <p:nvPr/>
        </p:nvCxnSpPr>
        <p:spPr>
          <a:xfrm flipH="1">
            <a:off x="3419872" y="2492896"/>
            <a:ext cx="1800200" cy="273630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8172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/>
      <p:bldP spid="10" grpId="0"/>
      <p:bldP spid="11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2843808" y="5013176"/>
            <a:ext cx="396044" cy="46166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56176" y="5013176"/>
            <a:ext cx="396044" cy="46166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3059832" y="4797152"/>
            <a:ext cx="3240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3059832" y="4653136"/>
            <a:ext cx="0" cy="288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6300192" y="4653136"/>
            <a:ext cx="0" cy="288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4499992" y="2492896"/>
            <a:ext cx="1800200" cy="23042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 flipH="1">
            <a:off x="3059832" y="2492896"/>
            <a:ext cx="1440160" cy="2304256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blouk 20"/>
          <p:cNvSpPr/>
          <p:nvPr/>
        </p:nvSpPr>
        <p:spPr>
          <a:xfrm>
            <a:off x="2915816" y="3356992"/>
            <a:ext cx="2160000" cy="2160000"/>
          </a:xfrm>
          <a:prstGeom prst="arc">
            <a:avLst>
              <a:gd name="adj1" fmla="val 17868870"/>
              <a:gd name="adj2" fmla="val 19496657"/>
            </a:avLst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louk 21"/>
          <p:cNvSpPr/>
          <p:nvPr/>
        </p:nvSpPr>
        <p:spPr>
          <a:xfrm rot="5400000">
            <a:off x="2915816" y="4005064"/>
            <a:ext cx="2160000" cy="2160000"/>
          </a:xfrm>
          <a:prstGeom prst="arc">
            <a:avLst>
              <a:gd name="adj1" fmla="val 18104341"/>
              <a:gd name="adj2" fmla="val 20263697"/>
            </a:avLst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louk 22"/>
          <p:cNvSpPr/>
          <p:nvPr/>
        </p:nvSpPr>
        <p:spPr>
          <a:xfrm rot="10800000">
            <a:off x="4211960" y="4005064"/>
            <a:ext cx="2160000" cy="2160000"/>
          </a:xfrm>
          <a:prstGeom prst="arc">
            <a:avLst>
              <a:gd name="adj1" fmla="val 17460280"/>
              <a:gd name="adj2" fmla="val 19496671"/>
            </a:avLst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louk 23"/>
          <p:cNvSpPr/>
          <p:nvPr/>
        </p:nvSpPr>
        <p:spPr>
          <a:xfrm rot="16200000">
            <a:off x="4211960" y="3356992"/>
            <a:ext cx="2160000" cy="2160000"/>
          </a:xfrm>
          <a:prstGeom prst="arc">
            <a:avLst>
              <a:gd name="adj1" fmla="val 18646570"/>
              <a:gd name="adj2" fmla="val 19872254"/>
            </a:avLst>
          </a:prstGeom>
          <a:ln w="190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6" name="Přímá spojovací čára 25"/>
          <p:cNvCxnSpPr/>
          <p:nvPr/>
        </p:nvCxnSpPr>
        <p:spPr>
          <a:xfrm>
            <a:off x="4644008" y="3356992"/>
            <a:ext cx="0" cy="3024336"/>
          </a:xfrm>
          <a:prstGeom prst="line">
            <a:avLst/>
          </a:prstGeom>
          <a:ln w="19050">
            <a:solidFill>
              <a:srgbClr val="00B0F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blouk 26"/>
          <p:cNvSpPr/>
          <p:nvPr/>
        </p:nvSpPr>
        <p:spPr>
          <a:xfrm rot="8952256">
            <a:off x="3532495" y="2173471"/>
            <a:ext cx="2160000" cy="2160000"/>
          </a:xfrm>
          <a:prstGeom prst="arc">
            <a:avLst>
              <a:gd name="adj1" fmla="val 17529702"/>
              <a:gd name="adj2" fmla="val 19584652"/>
            </a:avLst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louk 27"/>
          <p:cNvSpPr/>
          <p:nvPr/>
        </p:nvSpPr>
        <p:spPr>
          <a:xfrm rot="19436880">
            <a:off x="5216786" y="2633627"/>
            <a:ext cx="2160000" cy="2160000"/>
          </a:xfrm>
          <a:prstGeom prst="arc">
            <a:avLst>
              <a:gd name="adj1" fmla="val 18560663"/>
              <a:gd name="adj2" fmla="val 0"/>
            </a:avLst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louk 28"/>
          <p:cNvSpPr/>
          <p:nvPr/>
        </p:nvSpPr>
        <p:spPr>
          <a:xfrm rot="3643380">
            <a:off x="4637715" y="1766524"/>
            <a:ext cx="2160000" cy="2160000"/>
          </a:xfrm>
          <a:prstGeom prst="arc">
            <a:avLst>
              <a:gd name="adj1" fmla="val 16917816"/>
              <a:gd name="adj2" fmla="val 19370851"/>
            </a:avLst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louk 32"/>
          <p:cNvSpPr/>
          <p:nvPr/>
        </p:nvSpPr>
        <p:spPr>
          <a:xfrm rot="15001777">
            <a:off x="4246480" y="3535527"/>
            <a:ext cx="2160000" cy="2160000"/>
          </a:xfrm>
          <a:prstGeom prst="arc">
            <a:avLst>
              <a:gd name="adj1" fmla="val 17116299"/>
              <a:gd name="adj2" fmla="val 18926370"/>
            </a:avLst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5" name="Přímá spojovací čára 34"/>
          <p:cNvCxnSpPr/>
          <p:nvPr/>
        </p:nvCxnSpPr>
        <p:spPr>
          <a:xfrm flipV="1">
            <a:off x="3707904" y="2636912"/>
            <a:ext cx="3312368" cy="2016224"/>
          </a:xfrm>
          <a:prstGeom prst="line">
            <a:avLst/>
          </a:prstGeom>
          <a:ln w="19050">
            <a:solidFill>
              <a:srgbClr val="00B05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blouk 37"/>
          <p:cNvSpPr/>
          <p:nvPr/>
        </p:nvSpPr>
        <p:spPr>
          <a:xfrm rot="12327921">
            <a:off x="2483164" y="1556188"/>
            <a:ext cx="2160000" cy="2160000"/>
          </a:xfrm>
          <a:prstGeom prst="arc">
            <a:avLst>
              <a:gd name="adj1" fmla="val 17529702"/>
              <a:gd name="adj2" fmla="val 19584652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blouk 38"/>
          <p:cNvSpPr/>
          <p:nvPr/>
        </p:nvSpPr>
        <p:spPr>
          <a:xfrm rot="18719724">
            <a:off x="1704884" y="3010155"/>
            <a:ext cx="2160000" cy="2160000"/>
          </a:xfrm>
          <a:prstGeom prst="arc">
            <a:avLst>
              <a:gd name="adj1" fmla="val 17529702"/>
              <a:gd name="adj2" fmla="val 19584652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louk 39"/>
          <p:cNvSpPr/>
          <p:nvPr/>
        </p:nvSpPr>
        <p:spPr>
          <a:xfrm rot="8281985">
            <a:off x="3000988" y="1713972"/>
            <a:ext cx="2160000" cy="2160000"/>
          </a:xfrm>
          <a:prstGeom prst="arc">
            <a:avLst>
              <a:gd name="adj1" fmla="val 17529702"/>
              <a:gd name="adj2" fmla="val 19584652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Oblouk 40"/>
          <p:cNvSpPr/>
          <p:nvPr/>
        </p:nvSpPr>
        <p:spPr>
          <a:xfrm rot="2040178">
            <a:off x="2110984" y="3056217"/>
            <a:ext cx="2160000" cy="2160000"/>
          </a:xfrm>
          <a:prstGeom prst="arc">
            <a:avLst>
              <a:gd name="adj1" fmla="val 17529702"/>
              <a:gd name="adj2" fmla="val 19584652"/>
            </a:avLst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3" name="Přímá spojovací čára 42"/>
          <p:cNvCxnSpPr/>
          <p:nvPr/>
        </p:nvCxnSpPr>
        <p:spPr>
          <a:xfrm>
            <a:off x="2195736" y="2852936"/>
            <a:ext cx="3024336" cy="1512168"/>
          </a:xfrm>
          <a:prstGeom prst="line">
            <a:avLst/>
          </a:prstGeom>
          <a:ln w="19050">
            <a:solidFill>
              <a:srgbClr val="FF0000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 flipH="1">
            <a:off x="4572000" y="3933056"/>
            <a:ext cx="144016" cy="288032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ovéPole 47"/>
          <p:cNvSpPr txBox="1"/>
          <p:nvPr/>
        </p:nvSpPr>
        <p:spPr>
          <a:xfrm>
            <a:off x="4644008" y="4005064"/>
            <a:ext cx="504056" cy="46166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S</a:t>
            </a:r>
            <a:endParaRPr lang="cs-CZ" sz="2400" dirty="0">
              <a:solidFill>
                <a:srgbClr val="7030A0"/>
              </a:solidFill>
            </a:endParaRPr>
          </a:p>
        </p:txBody>
      </p:sp>
      <p:cxnSp>
        <p:nvCxnSpPr>
          <p:cNvPr id="50" name="Přímá spojovací čára 49"/>
          <p:cNvCxnSpPr/>
          <p:nvPr/>
        </p:nvCxnSpPr>
        <p:spPr>
          <a:xfrm flipH="1">
            <a:off x="3059832" y="4077072"/>
            <a:ext cx="1584176" cy="72008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ovéPole 50"/>
          <p:cNvSpPr txBox="1"/>
          <p:nvPr/>
        </p:nvSpPr>
        <p:spPr>
          <a:xfrm>
            <a:off x="3491880" y="4149080"/>
            <a:ext cx="648072" cy="461665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7030A0"/>
                </a:solidFill>
              </a:rPr>
              <a:t>r</a:t>
            </a:r>
            <a:endParaRPr lang="cs-CZ" sz="2400" dirty="0">
              <a:solidFill>
                <a:srgbClr val="7030A0"/>
              </a:solidFill>
            </a:endParaRPr>
          </a:p>
        </p:txBody>
      </p:sp>
      <p:sp>
        <p:nvSpPr>
          <p:cNvPr id="52" name="Elipsa 51"/>
          <p:cNvSpPr/>
          <p:nvPr/>
        </p:nvSpPr>
        <p:spPr>
          <a:xfrm>
            <a:off x="2915816" y="2492896"/>
            <a:ext cx="3528392" cy="3312368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Oblouk 52"/>
          <p:cNvSpPr/>
          <p:nvPr/>
        </p:nvSpPr>
        <p:spPr>
          <a:xfrm rot="16381497">
            <a:off x="4267448" y="2116336"/>
            <a:ext cx="2160000" cy="2160000"/>
          </a:xfrm>
          <a:prstGeom prst="arc">
            <a:avLst>
              <a:gd name="adj1" fmla="val 16305607"/>
              <a:gd name="adj2" fmla="val 19584652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Oblouk 53"/>
          <p:cNvSpPr/>
          <p:nvPr/>
        </p:nvSpPr>
        <p:spPr>
          <a:xfrm>
            <a:off x="2627784" y="2132856"/>
            <a:ext cx="2160000" cy="2160000"/>
          </a:xfrm>
          <a:prstGeom prst="arc">
            <a:avLst>
              <a:gd name="adj1" fmla="val 16647273"/>
              <a:gd name="adj2" fmla="val 21066638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TextovéPole 30"/>
          <p:cNvSpPr txBox="1"/>
          <p:nvPr/>
        </p:nvSpPr>
        <p:spPr>
          <a:xfrm>
            <a:off x="4355976" y="1772816"/>
            <a:ext cx="3960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0" grpId="0" build="p"/>
      <p:bldP spid="21" grpId="0" animBg="1"/>
      <p:bldP spid="22" grpId="0" animBg="1"/>
      <p:bldP spid="23" grpId="0" animBg="1"/>
      <p:bldP spid="24" grpId="0" animBg="1"/>
      <p:bldP spid="27" grpId="0" animBg="1"/>
      <p:bldP spid="28" grpId="0" animBg="1"/>
      <p:bldP spid="29" grpId="0" animBg="1"/>
      <p:bldP spid="33" grpId="0" animBg="1"/>
      <p:bldP spid="38" grpId="0" animBg="1"/>
      <p:bldP spid="39" grpId="0" animBg="1"/>
      <p:bldP spid="40" grpId="0" animBg="1"/>
      <p:bldP spid="41" grpId="0" animBg="1"/>
      <p:bldP spid="48" grpId="0" build="p"/>
      <p:bldP spid="51" grpId="0" build="p"/>
      <p:bldP spid="52" grpId="0" animBg="1"/>
      <p:bldP spid="53" grpId="0" animBg="1"/>
      <p:bldP spid="54" grpId="0" animBg="1"/>
      <p:bldP spid="31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4"/>
          <p:cNvSpPr>
            <a:spLocks noGrp="1"/>
          </p:cNvSpPr>
          <p:nvPr/>
        </p:nvSpPr>
        <p:spPr>
          <a:xfrm>
            <a:off x="685800" y="728700"/>
            <a:ext cx="7772400" cy="5400600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>
            <a:lvl1pPr marL="0" indent="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None/>
              <a:defRPr kumimoji="0"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None/>
              <a:defRPr kumimoji="0"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None/>
              <a:defRPr kumimoji="0"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Zdroj obrázků – galerie Klipart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lvl="0">
              <a:buClr>
                <a:srgbClr val="0BD0D9"/>
              </a:buClr>
              <a:defRPr/>
            </a:pPr>
            <a:r>
              <a:rPr lang="cs-CZ" sz="2000" dirty="0">
                <a:latin typeface="Constantia"/>
              </a:rPr>
              <a:t>Vytvořeno jako DUM do předmětu matematika na Základní škole a Mateřské škole Mladá Boleslav, 17. listopadu 1325, příspěvková </a:t>
            </a:r>
            <a:r>
              <a:rPr lang="cs-CZ" sz="2000" dirty="0" smtClean="0">
                <a:latin typeface="Constantia"/>
              </a:rPr>
              <a:t>organizace, pro </a:t>
            </a:r>
            <a:r>
              <a:rPr lang="cs-CZ" sz="2000" dirty="0">
                <a:latin typeface="Constantia"/>
              </a:rPr>
              <a:t>sedmý ročník základní školy.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slouží k výkladu „Sestrojení kružnice opsané“.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doporučuji prezentovat pomocí dataprojektoru.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Constantia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onstantia"/>
                <a:ea typeface="+mn-ea"/>
                <a:cs typeface="+mn-cs"/>
              </a:rPr>
              <a:t>Materiál byl vytvořen a pilotován v I. pololetí školního roku 2012/2013.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0BD0D9"/>
              </a:buClr>
              <a:buSzPct val="95000"/>
              <a:buFont typeface="Wingdings 2"/>
              <a:buNone/>
              <a:tabLst/>
              <a:defRPr/>
            </a:pPr>
            <a:endParaRPr lang="cs-CZ" sz="2000" dirty="0">
              <a:latin typeface="Constantia"/>
            </a:endParaRPr>
          </a:p>
        </p:txBody>
      </p:sp>
    </p:spTree>
    <p:extLst>
      <p:ext uri="{BB962C8B-B14F-4D97-AF65-F5344CB8AC3E}">
        <p14:creationId xmlns:p14="http://schemas.microsoft.com/office/powerpoint/2010/main" val="26217400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</TotalTime>
  <Words>148</Words>
  <Application>Microsoft Office PowerPoint</Application>
  <PresentationFormat>Předvádění na obrazovce (4:3)</PresentationFormat>
  <Paragraphs>43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Kružnice opsaná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Kružnice opsaná </dc:title>
  <dc:creator>Ludmilka</dc:creator>
  <cp:lastModifiedBy>Ludmila Pecháčková</cp:lastModifiedBy>
  <cp:revision>6</cp:revision>
  <dcterms:created xsi:type="dcterms:W3CDTF">2012-11-18T11:11:07Z</dcterms:created>
  <dcterms:modified xsi:type="dcterms:W3CDTF">2012-11-20T13:48:27Z</dcterms:modified>
</cp:coreProperties>
</file>