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5" r:id="rId3"/>
    <p:sldId id="258" r:id="rId4"/>
    <p:sldId id="267" r:id="rId5"/>
    <p:sldId id="268" r:id="rId6"/>
    <p:sldId id="269" r:id="rId7"/>
    <p:sldId id="27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25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3573016"/>
            <a:ext cx="6048672" cy="147002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Osová souměrnost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9144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575"/>
            <a:ext cx="8435975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None/>
              <a:defRPr/>
            </a:pPr>
            <a:endParaRPr lang="cs-CZ" dirty="0">
              <a:solidFill>
                <a:sysClr val="windowText" lastClr="000000"/>
              </a:solidFill>
              <a:latin typeface="Calibri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latin typeface="Calibri"/>
              </a:rPr>
              <a:t>Osová souměrnost</a:t>
            </a: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latin typeface="Calibri"/>
              </a:rPr>
              <a:t>Mgr. Ludmila Pecháčková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latin typeface="Calibri"/>
              </a:rPr>
              <a:t>_17_OSOVA_SOUMERNOST_1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ree"/>
          <p:cNvSpPr>
            <a:spLocks noEditPoints="1" noChangeArrowheads="1"/>
          </p:cNvSpPr>
          <p:nvPr/>
        </p:nvSpPr>
        <p:spPr bwMode="auto">
          <a:xfrm>
            <a:off x="5591061" y="1436372"/>
            <a:ext cx="3537097" cy="475809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19872" y="6021005"/>
            <a:ext cx="2539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např. strom</a:t>
            </a:r>
            <a:endParaRPr lang="cs-CZ" sz="2400" b="1" dirty="0"/>
          </a:p>
        </p:txBody>
      </p:sp>
      <p:cxnSp>
        <p:nvCxnSpPr>
          <p:cNvPr id="41" name="Přímá spojovací čára 40"/>
          <p:cNvCxnSpPr/>
          <p:nvPr/>
        </p:nvCxnSpPr>
        <p:spPr>
          <a:xfrm flipV="1">
            <a:off x="7359609" y="928823"/>
            <a:ext cx="0" cy="5865965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26146" y="1340767"/>
            <a:ext cx="6016374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Osově souměrný útvar, se dá rozdělit přímkou </a:t>
            </a:r>
            <a:r>
              <a:rPr lang="cs-CZ" sz="2400" b="1" i="1" dirty="0" smtClean="0">
                <a:solidFill>
                  <a:srgbClr val="FF0000"/>
                </a:solidFill>
              </a:rPr>
              <a:t>o</a:t>
            </a:r>
            <a:r>
              <a:rPr lang="cs-CZ" sz="2400" b="1" dirty="0" smtClean="0"/>
              <a:t> (</a:t>
            </a:r>
            <a:r>
              <a:rPr lang="cs-CZ" sz="2400" b="1" dirty="0" smtClean="0">
                <a:solidFill>
                  <a:srgbClr val="FF0000"/>
                </a:solidFill>
              </a:rPr>
              <a:t>osou</a:t>
            </a:r>
            <a:r>
              <a:rPr lang="cs-CZ" sz="2400" b="1" dirty="0" smtClean="0"/>
              <a:t>) na dvě shodné části, pro které platí: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2334" y="3261640"/>
            <a:ext cx="54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Když překlopíme jednu část podle této přímky, kryje s druhou částí.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6146" y="4869160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Přímka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o je osa souměrnosti</a:t>
            </a:r>
            <a:r>
              <a:rPr lang="cs-CZ" sz="2400" dirty="0" smtClean="0"/>
              <a:t> osově souměrného útvaru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6271567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</a:t>
            </a:r>
            <a:endParaRPr lang="cs-CZ" sz="2800" i="1" dirty="0"/>
          </a:p>
        </p:txBody>
      </p:sp>
      <p:pic>
        <p:nvPicPr>
          <p:cNvPr id="15" name="Picture 3" descr="C:\Users\Ludmila\AppData\Local\Microsoft\Windows\Temporary Internet Files\Content.IE5\LF92RAC7\MC900441880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714" y="2204864"/>
            <a:ext cx="877806" cy="122413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610614" y="284812"/>
            <a:ext cx="6828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Osová souměrnost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Ludmila\AppData\Local\Microsoft\Windows\Temporary Internet Files\Content.IE5\6DHMR4N8\MP900448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510931"/>
            <a:ext cx="3211830" cy="50864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2137367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čtyřlístek</a:t>
            </a:r>
            <a:endParaRPr lang="cs-CZ" sz="2000" b="1" dirty="0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275856" y="1510931"/>
            <a:ext cx="2376264" cy="4366341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47564" y="553036"/>
            <a:ext cx="7956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osově souměrné útvary např.: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672477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47656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udmila\AppData\Local\Microsoft\Windows\Temporary Internet Files\Content.IE5\QOGVHEQD\MC9004380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4052" y="764704"/>
            <a:ext cx="4961656" cy="49616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03094"/>
            <a:ext cx="2865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motýl</a:t>
            </a:r>
            <a:endParaRPr lang="cs-CZ" sz="2000" b="1" dirty="0"/>
          </a:p>
        </p:txBody>
      </p:sp>
      <p:cxnSp>
        <p:nvCxnSpPr>
          <p:cNvPr id="6" name="Přímá spojovací čára 21"/>
          <p:cNvCxnSpPr/>
          <p:nvPr/>
        </p:nvCxnSpPr>
        <p:spPr>
          <a:xfrm>
            <a:off x="4359424" y="332656"/>
            <a:ext cx="75456" cy="5463435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572000" y="5615667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69430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Ludmila\AppData\Local\Microsoft\Windows\Temporary Internet Files\Content.IE5\LF92RAC7\MP9004331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9548" y="1528461"/>
            <a:ext cx="5180764" cy="44357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9756" y="62068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srdce</a:t>
            </a:r>
            <a:endParaRPr lang="cs-CZ" sz="2000" b="1" dirty="0"/>
          </a:p>
        </p:txBody>
      </p:sp>
      <p:cxnSp>
        <p:nvCxnSpPr>
          <p:cNvPr id="6" name="Přímá spojovací čára 19"/>
          <p:cNvCxnSpPr/>
          <p:nvPr/>
        </p:nvCxnSpPr>
        <p:spPr>
          <a:xfrm flipV="1">
            <a:off x="4716016" y="404665"/>
            <a:ext cx="0" cy="6120679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817132" y="600212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4299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Ludmila\AppData\Local\Microsoft\Windows\Temporary Internet Files\Content.IE5\QOGVHEQD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8530"/>
            <a:ext cx="5112568" cy="684947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54328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list</a:t>
            </a:r>
            <a:endParaRPr lang="cs-CZ" sz="2000" b="1" dirty="0"/>
          </a:p>
        </p:txBody>
      </p:sp>
      <p:cxnSp>
        <p:nvCxnSpPr>
          <p:cNvPr id="6" name="Přímá spojovací čára 20"/>
          <p:cNvCxnSpPr/>
          <p:nvPr/>
        </p:nvCxnSpPr>
        <p:spPr>
          <a:xfrm flipV="1">
            <a:off x="4427984" y="476672"/>
            <a:ext cx="2448272" cy="6120681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328084" y="414908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11169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text 4"/>
          <p:cNvSpPr>
            <a:spLocks noGrp="1"/>
          </p:cNvSpPr>
          <p:nvPr/>
        </p:nvSpPr>
        <p:spPr bwMode="auto">
          <a:xfrm>
            <a:off x="685800" y="728663"/>
            <a:ext cx="77724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 dirty="0">
                <a:latin typeface="Constantia" pitchFamily="18" charset="0"/>
              </a:rPr>
              <a:t>Zdroj obrázků – galerie Klipart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 dirty="0">
                <a:latin typeface="Constantia"/>
              </a:rPr>
              <a:t>Vytvořeno jako DUM do předmětu matematika na Základní škole a Mateřské škole Mladá Boleslav, 17. listopadu 1325, příspěvková organizace</a:t>
            </a:r>
            <a:r>
              <a:rPr lang="cs-CZ" sz="2000">
                <a:latin typeface="Constantia"/>
              </a:rPr>
              <a:t>, </a:t>
            </a:r>
            <a:r>
              <a:rPr lang="cs-CZ" sz="2000" smtClean="0">
                <a:latin typeface="Constantia"/>
              </a:rPr>
              <a:t>pro </a:t>
            </a:r>
            <a:r>
              <a:rPr lang="cs-CZ" sz="2000" smtClean="0">
                <a:latin typeface="Constantia" pitchFamily="18" charset="0"/>
              </a:rPr>
              <a:t>sedmý </a:t>
            </a:r>
            <a:r>
              <a:rPr lang="cs-CZ" sz="2000" dirty="0">
                <a:latin typeface="Constantia" pitchFamily="18" charset="0"/>
              </a:rPr>
              <a:t>ročník základní školy.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 dirty="0">
                <a:latin typeface="Constantia" pitchFamily="18" charset="0"/>
              </a:rPr>
              <a:t>Materiál slouží k doplnění úvodního výkladu </a:t>
            </a:r>
            <a:r>
              <a:rPr lang="cs-CZ" sz="2000" dirty="0" smtClean="0">
                <a:latin typeface="Constantia" pitchFamily="18" charset="0"/>
              </a:rPr>
              <a:t>„Osová souměrnost“.</a:t>
            </a: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 dirty="0">
                <a:latin typeface="Constantia" pitchFamily="18" charset="0"/>
              </a:rPr>
              <a:t>Materiál doporučuji prezentovat pomocí </a:t>
            </a:r>
            <a:r>
              <a:rPr lang="cs-CZ" sz="2000" dirty="0" err="1">
                <a:latin typeface="Constantia" pitchFamily="18" charset="0"/>
              </a:rPr>
              <a:t>dataprojektoru</a:t>
            </a:r>
            <a:r>
              <a:rPr lang="cs-CZ" sz="2000" dirty="0">
                <a:latin typeface="Constantia" pitchFamily="18" charset="0"/>
              </a:rPr>
              <a:t>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 dirty="0">
                <a:latin typeface="Constantia" pitchFamily="18" charset="0"/>
              </a:rPr>
              <a:t>Materiál byl vytvořen a pilotován v I. pololetí školního roku 2012/2013.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 dirty="0">
              <a:latin typeface="Constanti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132</TotalTime>
  <Words>160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Osová souměrnost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Osová souměrnost</dc:title>
  <dc:creator>Ludmilka</dc:creator>
  <cp:lastModifiedBy>Ludmila Pecháčková</cp:lastModifiedBy>
  <cp:revision>20</cp:revision>
  <dcterms:created xsi:type="dcterms:W3CDTF">2012-11-18T15:23:13Z</dcterms:created>
  <dcterms:modified xsi:type="dcterms:W3CDTF">2012-11-20T13:52:03Z</dcterms:modified>
</cp:coreProperties>
</file>