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Osová souměrnost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Geometrické tvary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5309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149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457200" y="2060575"/>
            <a:ext cx="8435975" cy="452596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  <a:defRPr/>
            </a:pPr>
            <a:endParaRPr lang="cs-CZ" dirty="0">
              <a:solidFill>
                <a:sysClr val="windowText" lastClr="000000"/>
              </a:solidFill>
              <a:latin typeface="Calibri"/>
            </a:endParaRPr>
          </a:p>
          <a:p>
            <a:pPr marL="0" indent="0" fontAlgn="auto">
              <a:spcAft>
                <a:spcPts val="0"/>
              </a:spcAft>
              <a:buNone/>
              <a:defRPr/>
            </a:pPr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latin typeface="Calibri"/>
              </a:rPr>
              <a:t>Osová souměrnost</a:t>
            </a:r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fontAlgn="auto">
              <a:spcAft>
                <a:spcPts val="0"/>
              </a:spcAft>
              <a:defRPr/>
            </a:pPr>
            <a:endParaRPr lang="cs-CZ" dirty="0">
              <a:solidFill>
                <a:sysClr val="windowText" lastClr="000000"/>
              </a:solidFill>
              <a:latin typeface="Calibri"/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ysClr val="windowText" lastClr="000000"/>
                </a:solidFill>
                <a:latin typeface="Calibri"/>
              </a:rPr>
              <a:t>Autor:  </a:t>
            </a:r>
            <a:r>
              <a:rPr lang="cs-CZ" dirty="0" smtClean="0">
                <a:latin typeface="Calibri"/>
              </a:rPr>
              <a:t>Mgr. Ludmila Pecháčková</a:t>
            </a:r>
          </a:p>
          <a:p>
            <a:pPr fontAlgn="auto">
              <a:spcAft>
                <a:spcPts val="0"/>
              </a:spcAft>
              <a:defRPr/>
            </a:pPr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ysClr val="windowText" lastClr="000000"/>
                </a:solidFill>
                <a:latin typeface="Calibri"/>
              </a:rPr>
              <a:t>VY_32_INOVACE</a:t>
            </a:r>
            <a:r>
              <a:rPr lang="cs-CZ" dirty="0" smtClean="0">
                <a:latin typeface="Calibri"/>
              </a:rPr>
              <a:t>_18_OSOVA_SOUMERNOST_2</a:t>
            </a:r>
            <a:endParaRPr lang="cs-CZ" dirty="0" smtClean="0">
              <a:solidFill>
                <a:srgbClr val="FF0000"/>
              </a:solidFill>
              <a:latin typeface="Calibri"/>
            </a:endParaRPr>
          </a:p>
          <a:p>
            <a:pPr fontAlgn="auto">
              <a:spcAft>
                <a:spcPts val="0"/>
              </a:spcAft>
              <a:defRPr/>
            </a:pPr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fontAlgn="auto">
              <a:spcAft>
                <a:spcPts val="0"/>
              </a:spcAft>
              <a:defRPr/>
            </a:pPr>
            <a:endParaRPr lang="cs-CZ" dirty="0" smtClean="0">
              <a:solidFill>
                <a:sysClr val="windowText" lastClr="000000"/>
              </a:solidFill>
              <a:latin typeface="Calibri"/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>
                <a:solidFill>
                  <a:sysClr val="windowText" lastClr="000000"/>
                </a:solidFill>
                <a:latin typeface="Calibri"/>
              </a:rPr>
              <a:t>Vytvořeno v rámci projektu „EU peníze školám“.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>
                <a:solidFill>
                  <a:sysClr val="windowText" lastClr="000000"/>
                </a:solidFill>
                <a:latin typeface="Calibri"/>
              </a:rPr>
              <a:t>OP VK oblast podpory 1.4 s názvem Zlepšení podmínek pro vzdělávání na základních školách.</a:t>
            </a:r>
            <a:endParaRPr lang="cs-CZ" sz="1400" dirty="0">
              <a:solidFill>
                <a:sysClr val="windowText" lastClr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9987785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242645"/>
            <a:ext cx="87849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Urči, které z obrazců jsou osově souměrné a narýsuj u nich osy souměrnosti:</a:t>
            </a:r>
            <a:endParaRPr lang="cs-CZ" sz="2800" b="1" dirty="0"/>
          </a:p>
        </p:txBody>
      </p:sp>
      <p:sp>
        <p:nvSpPr>
          <p:cNvPr id="5" name="Obdélník 4"/>
          <p:cNvSpPr/>
          <p:nvPr/>
        </p:nvSpPr>
        <p:spPr>
          <a:xfrm>
            <a:off x="251520" y="1628800"/>
            <a:ext cx="1440000" cy="14400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7812360" y="3861048"/>
            <a:ext cx="1080000" cy="1080000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ovnoramenný trojúhelník 6"/>
          <p:cNvSpPr/>
          <p:nvPr/>
        </p:nvSpPr>
        <p:spPr>
          <a:xfrm>
            <a:off x="6948264" y="5013176"/>
            <a:ext cx="1512168" cy="1512168"/>
          </a:xfrm>
          <a:prstGeom prst="triangl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131840" y="5589240"/>
            <a:ext cx="3240360" cy="100811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ětiva 9"/>
          <p:cNvSpPr/>
          <p:nvPr/>
        </p:nvSpPr>
        <p:spPr>
          <a:xfrm>
            <a:off x="5148064" y="4149080"/>
            <a:ext cx="2808312" cy="1008112"/>
          </a:xfrm>
          <a:prstGeom prst="chord">
            <a:avLst>
              <a:gd name="adj1" fmla="val 5296717"/>
              <a:gd name="adj2" fmla="val 19792687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lů 10"/>
          <p:cNvSpPr/>
          <p:nvPr/>
        </p:nvSpPr>
        <p:spPr>
          <a:xfrm>
            <a:off x="5724128" y="2636912"/>
            <a:ext cx="1512168" cy="1296144"/>
          </a:xfrm>
          <a:prstGeom prst="down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děrná páska 11"/>
          <p:cNvSpPr/>
          <p:nvPr/>
        </p:nvSpPr>
        <p:spPr>
          <a:xfrm>
            <a:off x="2915816" y="3789040"/>
            <a:ext cx="1440160" cy="1440160"/>
          </a:xfrm>
          <a:prstGeom prst="flowChartPunchedTap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uložená data 12"/>
          <p:cNvSpPr/>
          <p:nvPr/>
        </p:nvSpPr>
        <p:spPr>
          <a:xfrm>
            <a:off x="467544" y="5157192"/>
            <a:ext cx="1728192" cy="1152128"/>
          </a:xfrm>
          <a:prstGeom prst="flowChartOnlineStorag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hnutý roh 13"/>
          <p:cNvSpPr/>
          <p:nvPr/>
        </p:nvSpPr>
        <p:spPr>
          <a:xfrm>
            <a:off x="4355976" y="1772816"/>
            <a:ext cx="1296144" cy="1224136"/>
          </a:xfrm>
          <a:prstGeom prst="foldedCorner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seč 14"/>
          <p:cNvSpPr/>
          <p:nvPr/>
        </p:nvSpPr>
        <p:spPr>
          <a:xfrm>
            <a:off x="2195736" y="1196752"/>
            <a:ext cx="1944216" cy="1296144"/>
          </a:xfrm>
          <a:prstGeom prst="pie">
            <a:avLst>
              <a:gd name="adj1" fmla="val 2045298"/>
              <a:gd name="adj2" fmla="val 1077988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Obdélník s odříznutým jedním rohem 15"/>
          <p:cNvSpPr/>
          <p:nvPr/>
        </p:nvSpPr>
        <p:spPr>
          <a:xfrm rot="16200000">
            <a:off x="7236296" y="908720"/>
            <a:ext cx="1008112" cy="1872208"/>
          </a:xfrm>
          <a:prstGeom prst="snip1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vislý svitek 16"/>
          <p:cNvSpPr/>
          <p:nvPr/>
        </p:nvSpPr>
        <p:spPr>
          <a:xfrm>
            <a:off x="1043608" y="3284984"/>
            <a:ext cx="1296144" cy="1440160"/>
          </a:xfrm>
          <a:prstGeom prst="verticalScroll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9" name="Přímá spojovací čára 38"/>
          <p:cNvCxnSpPr/>
          <p:nvPr/>
        </p:nvCxnSpPr>
        <p:spPr>
          <a:xfrm>
            <a:off x="971600" y="1484784"/>
            <a:ext cx="0" cy="1728192"/>
          </a:xfrm>
          <a:prstGeom prst="line">
            <a:avLst/>
          </a:prstGeom>
          <a:ln w="1270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/>
          <p:nvPr/>
        </p:nvCxnSpPr>
        <p:spPr>
          <a:xfrm>
            <a:off x="0" y="2348880"/>
            <a:ext cx="1907704" cy="0"/>
          </a:xfrm>
          <a:prstGeom prst="line">
            <a:avLst/>
          </a:prstGeom>
          <a:ln w="1270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/>
          <p:nvPr/>
        </p:nvCxnSpPr>
        <p:spPr>
          <a:xfrm flipV="1">
            <a:off x="0" y="1412776"/>
            <a:ext cx="1907704" cy="1872208"/>
          </a:xfrm>
          <a:prstGeom prst="line">
            <a:avLst/>
          </a:prstGeom>
          <a:ln w="1270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čára 46"/>
          <p:cNvCxnSpPr/>
          <p:nvPr/>
        </p:nvCxnSpPr>
        <p:spPr>
          <a:xfrm>
            <a:off x="0" y="1340768"/>
            <a:ext cx="1835696" cy="1872208"/>
          </a:xfrm>
          <a:prstGeom prst="line">
            <a:avLst/>
          </a:prstGeom>
          <a:ln w="1270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>
            <a:stCxn id="11" idx="0"/>
            <a:endCxn id="11" idx="2"/>
          </p:cNvCxnSpPr>
          <p:nvPr/>
        </p:nvCxnSpPr>
        <p:spPr>
          <a:xfrm>
            <a:off x="6480212" y="2636912"/>
            <a:ext cx="0" cy="1296144"/>
          </a:xfrm>
          <a:prstGeom prst="line">
            <a:avLst/>
          </a:prstGeom>
          <a:ln w="1270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ovací čára 59"/>
          <p:cNvCxnSpPr/>
          <p:nvPr/>
        </p:nvCxnSpPr>
        <p:spPr>
          <a:xfrm>
            <a:off x="2771800" y="6093296"/>
            <a:ext cx="3816424" cy="0"/>
          </a:xfrm>
          <a:prstGeom prst="line">
            <a:avLst/>
          </a:prstGeom>
          <a:ln w="1270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ovací čára 63"/>
          <p:cNvCxnSpPr/>
          <p:nvPr/>
        </p:nvCxnSpPr>
        <p:spPr>
          <a:xfrm>
            <a:off x="4788024" y="5157192"/>
            <a:ext cx="0" cy="1700808"/>
          </a:xfrm>
          <a:prstGeom prst="line">
            <a:avLst/>
          </a:prstGeom>
          <a:ln w="1270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ovací čára 66"/>
          <p:cNvCxnSpPr/>
          <p:nvPr/>
        </p:nvCxnSpPr>
        <p:spPr>
          <a:xfrm>
            <a:off x="0" y="5733256"/>
            <a:ext cx="2267744" cy="0"/>
          </a:xfrm>
          <a:prstGeom prst="line">
            <a:avLst/>
          </a:prstGeom>
          <a:ln w="1270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ovací čára 75"/>
          <p:cNvCxnSpPr/>
          <p:nvPr/>
        </p:nvCxnSpPr>
        <p:spPr>
          <a:xfrm flipV="1">
            <a:off x="7812360" y="3861048"/>
            <a:ext cx="1080120" cy="1080120"/>
          </a:xfrm>
          <a:prstGeom prst="line">
            <a:avLst/>
          </a:prstGeom>
          <a:ln w="1270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ovací čára 83"/>
          <p:cNvCxnSpPr>
            <a:stCxn id="7" idx="0"/>
            <a:endCxn id="7" idx="3"/>
          </p:cNvCxnSpPr>
          <p:nvPr/>
        </p:nvCxnSpPr>
        <p:spPr>
          <a:xfrm>
            <a:off x="7704348" y="5013176"/>
            <a:ext cx="0" cy="1512168"/>
          </a:xfrm>
          <a:prstGeom prst="line">
            <a:avLst/>
          </a:prstGeom>
          <a:ln w="1270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3008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  <p:bldP spid="10" grpId="1" animBg="1"/>
      <p:bldP spid="11" grpId="0" animBg="1"/>
      <p:bldP spid="12" grpId="0" animBg="1"/>
      <p:bldP spid="12" grpId="1" animBg="1"/>
      <p:bldP spid="13" grpId="0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548680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Najdi všechny osy souměrnosti čtverce.</a:t>
            </a:r>
            <a:endParaRPr lang="cs-CZ" sz="3200" b="1" dirty="0"/>
          </a:p>
        </p:txBody>
      </p:sp>
      <p:sp>
        <p:nvSpPr>
          <p:cNvPr id="5" name="Obdélník 4"/>
          <p:cNvSpPr/>
          <p:nvPr/>
        </p:nvSpPr>
        <p:spPr>
          <a:xfrm>
            <a:off x="3275856" y="1700808"/>
            <a:ext cx="2880000" cy="28800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4716016" y="980728"/>
            <a:ext cx="0" cy="4464496"/>
          </a:xfrm>
          <a:prstGeom prst="line">
            <a:avLst/>
          </a:prstGeom>
          <a:ln w="1270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2267744" y="3140968"/>
            <a:ext cx="4680520" cy="0"/>
          </a:xfrm>
          <a:prstGeom prst="line">
            <a:avLst/>
          </a:prstGeom>
          <a:ln w="1270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flipV="1">
            <a:off x="3059832" y="1412776"/>
            <a:ext cx="3384376" cy="3384376"/>
          </a:xfrm>
          <a:prstGeom prst="line">
            <a:avLst/>
          </a:prstGeom>
          <a:ln w="1270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3059832" y="1484784"/>
            <a:ext cx="3384376" cy="3384376"/>
          </a:xfrm>
          <a:prstGeom prst="line">
            <a:avLst/>
          </a:prstGeom>
          <a:ln w="1270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683568" y="5373216"/>
            <a:ext cx="7344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Čtverec má čtyři osy souměrnosti.</a:t>
            </a:r>
            <a:endParaRPr lang="cs-CZ" sz="3200" dirty="0"/>
          </a:p>
        </p:txBody>
      </p:sp>
      <p:pic>
        <p:nvPicPr>
          <p:cNvPr id="6146" name="Picture 2" descr="C:\Users\Ludmila\AppData\Local\Microsoft\Windows\Temporary Internet Files\Content.IE5\LF92RAC7\MC900441880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60780" y="5403191"/>
            <a:ext cx="855787" cy="11934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9623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548680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Najdi všechny osy souměrnosti obdélníka.</a:t>
            </a:r>
            <a:endParaRPr lang="cs-CZ" sz="3200" b="1" dirty="0"/>
          </a:p>
        </p:txBody>
      </p:sp>
      <p:sp>
        <p:nvSpPr>
          <p:cNvPr id="5" name="Obdélník 4"/>
          <p:cNvSpPr/>
          <p:nvPr/>
        </p:nvSpPr>
        <p:spPr>
          <a:xfrm>
            <a:off x="1907704" y="2204864"/>
            <a:ext cx="6048672" cy="230425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4932040" y="1340768"/>
            <a:ext cx="0" cy="3960440"/>
          </a:xfrm>
          <a:prstGeom prst="line">
            <a:avLst/>
          </a:prstGeom>
          <a:ln w="1905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683568" y="3356992"/>
            <a:ext cx="7848872" cy="0"/>
          </a:xfrm>
          <a:prstGeom prst="line">
            <a:avLst/>
          </a:prstGeom>
          <a:ln w="1905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611560" y="5301208"/>
            <a:ext cx="7344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Obdélník má dvě osy souměrnosti.</a:t>
            </a:r>
            <a:endParaRPr lang="cs-CZ" sz="3200" dirty="0"/>
          </a:p>
        </p:txBody>
      </p:sp>
      <p:pic>
        <p:nvPicPr>
          <p:cNvPr id="5122" name="Picture 2" descr="C:\Users\Ludmila\AppData\Local\Microsoft\Windows\Temporary Internet Files\Content.IE5\LF92RAC7\MC900441880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83543" y="5339477"/>
            <a:ext cx="783779" cy="10930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4129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548680"/>
            <a:ext cx="76328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Najdi všechny osy souměrnosti trojúhelníka: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7765" y="1887215"/>
            <a:ext cx="3128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a) rovnostranného: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70673" y="2375059"/>
            <a:ext cx="3368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b) rovnoramenného: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444208" y="1887215"/>
            <a:ext cx="2526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c) obecného:</a:t>
            </a:r>
            <a:endParaRPr lang="cs-CZ" b="1" dirty="0"/>
          </a:p>
        </p:txBody>
      </p:sp>
      <p:sp>
        <p:nvSpPr>
          <p:cNvPr id="8" name="Rovnoramenný trojúhelník 7"/>
          <p:cNvSpPr/>
          <p:nvPr/>
        </p:nvSpPr>
        <p:spPr>
          <a:xfrm>
            <a:off x="539552" y="2492896"/>
            <a:ext cx="2520280" cy="2160240"/>
          </a:xfrm>
          <a:prstGeom prst="triangl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ovnoramenný trojúhelník 9"/>
          <p:cNvSpPr/>
          <p:nvPr/>
        </p:nvSpPr>
        <p:spPr>
          <a:xfrm>
            <a:off x="3707904" y="2852936"/>
            <a:ext cx="2520280" cy="3312368"/>
          </a:xfrm>
          <a:prstGeom prst="triangl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Rovnoramenný trojúhelník 10"/>
          <p:cNvSpPr/>
          <p:nvPr/>
        </p:nvSpPr>
        <p:spPr>
          <a:xfrm>
            <a:off x="6444208" y="2348880"/>
            <a:ext cx="2268760" cy="1512168"/>
          </a:xfrm>
          <a:prstGeom prst="triangle">
            <a:avLst>
              <a:gd name="adj" fmla="val 73688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6" name="Přímá spojovací čára 15"/>
          <p:cNvCxnSpPr>
            <a:stCxn id="8" idx="2"/>
            <a:endCxn id="8" idx="5"/>
          </p:cNvCxnSpPr>
          <p:nvPr/>
        </p:nvCxnSpPr>
        <p:spPr>
          <a:xfrm flipV="1">
            <a:off x="539552" y="3573016"/>
            <a:ext cx="1890210" cy="1080120"/>
          </a:xfrm>
          <a:prstGeom prst="line">
            <a:avLst/>
          </a:prstGeom>
          <a:ln w="1270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>
            <a:stCxn id="8" idx="1"/>
            <a:endCxn id="8" idx="4"/>
          </p:cNvCxnSpPr>
          <p:nvPr/>
        </p:nvCxnSpPr>
        <p:spPr>
          <a:xfrm>
            <a:off x="1169622" y="3573016"/>
            <a:ext cx="1890210" cy="1080120"/>
          </a:xfrm>
          <a:prstGeom prst="line">
            <a:avLst/>
          </a:prstGeom>
          <a:ln w="1270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>
            <a:stCxn id="8" idx="0"/>
            <a:endCxn id="8" idx="3"/>
          </p:cNvCxnSpPr>
          <p:nvPr/>
        </p:nvCxnSpPr>
        <p:spPr>
          <a:xfrm>
            <a:off x="1799692" y="2492896"/>
            <a:ext cx="0" cy="2160240"/>
          </a:xfrm>
          <a:prstGeom prst="line">
            <a:avLst/>
          </a:prstGeom>
          <a:ln w="1270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>
            <a:stCxn id="10" idx="0"/>
            <a:endCxn id="10" idx="3"/>
          </p:cNvCxnSpPr>
          <p:nvPr/>
        </p:nvCxnSpPr>
        <p:spPr>
          <a:xfrm>
            <a:off x="4968044" y="2852936"/>
            <a:ext cx="0" cy="3312368"/>
          </a:xfrm>
          <a:prstGeom prst="line">
            <a:avLst/>
          </a:prstGeom>
          <a:ln w="1270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467544" y="4882968"/>
            <a:ext cx="3433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3 osy souměrnosti</a:t>
            </a:r>
            <a:endParaRPr lang="cs-CZ" b="1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3923927" y="6251120"/>
            <a:ext cx="2697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 osa souměrnosti</a:t>
            </a:r>
            <a:endParaRPr lang="cs-CZ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084168" y="4162888"/>
            <a:ext cx="3215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nemá osu souměrnosti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936766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6" grpId="0" build="allAtOnce"/>
      <p:bldP spid="7" grpId="0" build="allAtOnce"/>
      <p:bldP spid="8" grpId="0" animBg="1"/>
      <p:bldP spid="10" grpId="0" animBg="1"/>
      <p:bldP spid="11" grpId="0" animBg="1"/>
      <p:bldP spid="36" grpId="0"/>
      <p:bldP spid="37" grpId="0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39552" y="548680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Najdi všechny osy souměrnosti kruhu.</a:t>
            </a:r>
            <a:endParaRPr lang="cs-CZ" sz="3200" b="1" dirty="0"/>
          </a:p>
        </p:txBody>
      </p:sp>
      <p:sp>
        <p:nvSpPr>
          <p:cNvPr id="6" name="Elipsa 5"/>
          <p:cNvSpPr/>
          <p:nvPr/>
        </p:nvSpPr>
        <p:spPr>
          <a:xfrm>
            <a:off x="3059832" y="1700808"/>
            <a:ext cx="3600000" cy="360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2483768" y="3501008"/>
            <a:ext cx="4680520" cy="0"/>
          </a:xfrm>
          <a:prstGeom prst="line">
            <a:avLst/>
          </a:prstGeom>
          <a:ln w="1905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4860032" y="1340768"/>
            <a:ext cx="0" cy="4392488"/>
          </a:xfrm>
          <a:prstGeom prst="line">
            <a:avLst/>
          </a:prstGeom>
          <a:ln w="1905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3347864" y="1988840"/>
            <a:ext cx="3096344" cy="3096344"/>
          </a:xfrm>
          <a:prstGeom prst="line">
            <a:avLst/>
          </a:prstGeom>
          <a:ln w="1905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flipH="1">
            <a:off x="3275856" y="1772816"/>
            <a:ext cx="3384376" cy="3240360"/>
          </a:xfrm>
          <a:prstGeom prst="line">
            <a:avLst/>
          </a:prstGeom>
          <a:ln w="1905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3995936" y="1556792"/>
            <a:ext cx="1728192" cy="3960440"/>
          </a:xfrm>
          <a:prstGeom prst="line">
            <a:avLst/>
          </a:prstGeom>
          <a:ln w="1905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189138" y="5652492"/>
            <a:ext cx="9396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Kruh (kružnice) má nekonečně mnoho os souměrnosti.</a:t>
            </a:r>
            <a:endParaRPr lang="cs-CZ" sz="2400" dirty="0"/>
          </a:p>
        </p:txBody>
      </p:sp>
      <p:pic>
        <p:nvPicPr>
          <p:cNvPr id="3074" name="Picture 2" descr="C:\Users\Ludmila\AppData\Local\Microsoft\Windows\Temporary Internet Files\Content.IE5\LF92RAC7\MC900441880[2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04629" y="5883324"/>
            <a:ext cx="641934" cy="8952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40484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text 4"/>
          <p:cNvSpPr>
            <a:spLocks noGrp="1"/>
          </p:cNvSpPr>
          <p:nvPr/>
        </p:nvSpPr>
        <p:spPr bwMode="auto">
          <a:xfrm>
            <a:off x="685800" y="728663"/>
            <a:ext cx="777240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5720" rIns="45720"/>
          <a:lstStyle/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endParaRPr lang="cs-CZ" sz="2000" dirty="0">
              <a:latin typeface="Constantia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cs-CZ" sz="2000" dirty="0">
                <a:latin typeface="Constantia" pitchFamily="18" charset="0"/>
              </a:rPr>
              <a:t>Zdroj obrázků – galerie Klipart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endParaRPr lang="cs-CZ" sz="2000" dirty="0">
              <a:latin typeface="Constantia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endParaRPr lang="cs-CZ" sz="2000" dirty="0">
              <a:latin typeface="Constantia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cs-CZ" sz="2000" dirty="0">
                <a:latin typeface="Constantia"/>
              </a:rPr>
              <a:t>Vytvořeno jako DUM do předmětu matematika na Základní škole a Mateřské škole Mladá Boleslav, 17. listopadu 1325, příspěvková organizace</a:t>
            </a:r>
            <a:r>
              <a:rPr lang="cs-CZ" sz="2000">
                <a:latin typeface="Constantia"/>
              </a:rPr>
              <a:t>, </a:t>
            </a:r>
            <a:r>
              <a:rPr lang="cs-CZ" sz="2000" smtClean="0">
                <a:latin typeface="Constantia"/>
              </a:rPr>
              <a:t>pro </a:t>
            </a:r>
            <a:r>
              <a:rPr lang="cs-CZ" sz="2000" smtClean="0">
                <a:latin typeface="Constantia" pitchFamily="18" charset="0"/>
              </a:rPr>
              <a:t>sedmý </a:t>
            </a:r>
            <a:r>
              <a:rPr lang="cs-CZ" sz="2000" dirty="0">
                <a:latin typeface="Constantia" pitchFamily="18" charset="0"/>
              </a:rPr>
              <a:t>ročník základní školy.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endParaRPr lang="cs-CZ" sz="2000" dirty="0">
              <a:latin typeface="Constantia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cs-CZ" sz="2000" dirty="0">
                <a:latin typeface="Constantia" pitchFamily="18" charset="0"/>
              </a:rPr>
              <a:t>Materiál slouží k doplnění úvodního výkladu </a:t>
            </a:r>
            <a:r>
              <a:rPr lang="cs-CZ" sz="2000" dirty="0" smtClean="0">
                <a:latin typeface="Constantia" pitchFamily="18" charset="0"/>
              </a:rPr>
              <a:t>„Osová souměrnost“.</a:t>
            </a:r>
            <a:endParaRPr lang="cs-CZ" sz="2000" dirty="0">
              <a:latin typeface="Constantia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endParaRPr lang="cs-CZ" sz="2000" dirty="0">
              <a:latin typeface="Constantia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cs-CZ" sz="2000" dirty="0">
                <a:latin typeface="Constantia" pitchFamily="18" charset="0"/>
              </a:rPr>
              <a:t>Materiál doporučuji prezentovat pomocí </a:t>
            </a:r>
            <a:r>
              <a:rPr lang="cs-CZ" sz="2000" dirty="0" err="1">
                <a:latin typeface="Constantia" pitchFamily="18" charset="0"/>
              </a:rPr>
              <a:t>dataprojektoru</a:t>
            </a:r>
            <a:r>
              <a:rPr lang="cs-CZ" sz="2000" dirty="0">
                <a:latin typeface="Constantia" pitchFamily="18" charset="0"/>
              </a:rPr>
              <a:t>.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endParaRPr lang="cs-CZ" sz="2000" dirty="0">
              <a:latin typeface="Constantia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cs-CZ" sz="2000" dirty="0">
                <a:latin typeface="Constantia" pitchFamily="18" charset="0"/>
              </a:rPr>
              <a:t>Materiál byl vytvořen a pilotován v I. pololetí školního roku 2012/2013.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endParaRPr lang="cs-CZ" sz="2000" dirty="0">
              <a:latin typeface="Constant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4803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23</TotalTime>
  <Words>182</Words>
  <Application>Microsoft Office PowerPoint</Application>
  <PresentationFormat>Předvádění na obrazovce (4:3)</PresentationFormat>
  <Paragraphs>38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Spring</vt:lpstr>
      <vt:lpstr>Osová souměrnost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Ludmila Pecháčková</cp:lastModifiedBy>
  <cp:revision>4</cp:revision>
  <dcterms:modified xsi:type="dcterms:W3CDTF">2012-11-20T13:53:54Z</dcterms:modified>
</cp:coreProperties>
</file>