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11"/>
  </p:notesMasterIdLst>
  <p:sldIdLst>
    <p:sldId id="273" r:id="rId2"/>
    <p:sldId id="274" r:id="rId3"/>
    <p:sldId id="257" r:id="rId4"/>
    <p:sldId id="258" r:id="rId5"/>
    <p:sldId id="271" r:id="rId6"/>
    <p:sldId id="272" r:id="rId7"/>
    <p:sldId id="259" r:id="rId8"/>
    <p:sldId id="260" r:id="rId9"/>
    <p:sldId id="27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C1FCFF"/>
    <a:srgbClr val="CCFF33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62" autoAdjust="0"/>
    <p:restoredTop sz="94660"/>
  </p:normalViewPr>
  <p:slideViewPr>
    <p:cSldViewPr>
      <p:cViewPr>
        <p:scale>
          <a:sx n="80" d="100"/>
          <a:sy n="80" d="100"/>
        </p:scale>
        <p:origin x="-252" y="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DB2361D-85BF-4210-9B22-71B5B053A164}" type="datetimeFigureOut">
              <a:rPr lang="cs-CZ"/>
              <a:pPr>
                <a:defRPr/>
              </a:pPr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0F242ED-7EF1-4C18-97B5-10836DAC1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0327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6A5565-3D2F-4FF6-BF84-76497BCC7EDB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26C5F-8C3F-4A89-AD5F-62ECAA03EA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057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52393-D4B1-43D6-A6C9-2B18DD7373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954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4EBB2-E559-47A5-A72E-5A6C4F9569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523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16A72-D295-4F13-8392-5D4EE2317D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013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5E335-21C6-4989-94D0-6E289F39D3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9668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0BDF8-6CE0-42F9-994A-63F229431B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135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FD008-9F50-45ED-B7D2-A9C3D729CD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82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D7C4D-D477-420F-9859-7CAB6FB613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19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E4B3B-2C4A-4C80-9ED3-4830CD3839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9722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C9DFF-DE2F-453D-86B7-F0F4C98655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58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DA517-2881-4295-8DAD-2B730644CD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768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CF1A72AF-6400-4F07-9DE5-DF3614BE9E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73" r:id="rId2"/>
    <p:sldLayoutId id="2147483882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83" r:id="rId9"/>
    <p:sldLayoutId id="2147483879" r:id="rId10"/>
    <p:sldLayoutId id="2147483880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395537" y="2924944"/>
            <a:ext cx="8748463" cy="1793167"/>
          </a:xfrm>
        </p:spPr>
        <p:txBody>
          <a:bodyPr/>
          <a:lstStyle/>
          <a:p>
            <a:pPr marL="18288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6600" dirty="0" smtClean="0">
                <a:cs typeface="Trebuchet MS" pitchFamily="34" charset="0"/>
              </a:rPr>
              <a:t>Shodnost</a:t>
            </a:r>
            <a:r>
              <a:rPr lang="cs-CZ" dirty="0" smtClean="0">
                <a:cs typeface="Trebuchet MS" pitchFamily="34" charset="0"/>
              </a:rPr>
              <a:t> </a:t>
            </a:r>
            <a:r>
              <a:rPr lang="cs-CZ" sz="2400" dirty="0" smtClean="0"/>
              <a:t>přímo </a:t>
            </a:r>
            <a:r>
              <a:rPr lang="cs-CZ" sz="2400" dirty="0"/>
              <a:t>a nepřímo shodné útvary</a:t>
            </a:r>
            <a:r>
              <a:rPr lang="cs-CZ" dirty="0"/>
              <a:t/>
            </a:r>
            <a:br>
              <a:rPr lang="cs-CZ" dirty="0"/>
            </a:br>
            <a:endParaRPr lang="cs-CZ" dirty="0" smtClean="0">
              <a:cs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3375"/>
            <a:ext cx="9144000" cy="149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250825" y="2133600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atin typeface="Calibri"/>
              </a:rPr>
              <a:t>Shodnost – přímo a nepřímo shodné útvary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atin typeface="Calibri"/>
              </a:rPr>
              <a:t>Autor:  Mgr. Ludmila Pecháčková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atin typeface="Calibri"/>
              </a:rPr>
              <a:t>VY_32_INOVACE_19_Primo_</a:t>
            </a:r>
            <a:r>
              <a:rPr lang="cs-CZ" b="1" dirty="0" err="1" smtClean="0">
                <a:latin typeface="Calibri"/>
              </a:rPr>
              <a:t>neprimo</a:t>
            </a:r>
            <a:r>
              <a:rPr lang="cs-CZ" b="1" dirty="0" smtClean="0">
                <a:latin typeface="Calibri"/>
              </a:rPr>
              <a:t>_shodne_</a:t>
            </a:r>
            <a:r>
              <a:rPr lang="cs-CZ" b="1" dirty="0" err="1" smtClean="0">
                <a:latin typeface="Calibri"/>
              </a:rPr>
              <a:t>utvary</a:t>
            </a:r>
            <a:endParaRPr lang="cs-CZ" b="1" dirty="0" smtClean="0"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855663"/>
            <a:ext cx="8229600" cy="577850"/>
          </a:xfrm>
        </p:spPr>
        <p:txBody>
          <a:bodyPr/>
          <a:lstStyle/>
          <a:p>
            <a:pPr marL="0" indent="0" algn="l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800" dirty="0" smtClean="0">
                <a:cs typeface="Trebuchet MS" pitchFamily="34" charset="0"/>
              </a:rPr>
              <a:t>Najděte dvojice shodných útvarů:</a:t>
            </a: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900113" y="1700213"/>
            <a:ext cx="1619250" cy="900112"/>
          </a:xfrm>
          <a:prstGeom prst="rect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2" name="Text Box 21"/>
          <p:cNvSpPr txBox="1">
            <a:spLocks noChangeArrowheads="1"/>
          </p:cNvSpPr>
          <p:nvPr/>
        </p:nvSpPr>
        <p:spPr bwMode="auto">
          <a:xfrm>
            <a:off x="1489075" y="1925638"/>
            <a:ext cx="441325" cy="41275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</a:t>
            </a:r>
          </a:p>
        </p:txBody>
      </p:sp>
      <p:sp>
        <p:nvSpPr>
          <p:cNvPr id="7173" name="AutoShape 11"/>
          <p:cNvSpPr>
            <a:spLocks noChangeArrowheads="1"/>
          </p:cNvSpPr>
          <p:nvPr/>
        </p:nvSpPr>
        <p:spPr bwMode="auto">
          <a:xfrm rot="2173754">
            <a:off x="3779838" y="1844675"/>
            <a:ext cx="1584325" cy="792163"/>
          </a:xfrm>
          <a:prstGeom prst="parallelogram">
            <a:avLst>
              <a:gd name="adj" fmla="val 5000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Text Box 22"/>
          <p:cNvSpPr txBox="1">
            <a:spLocks noChangeArrowheads="1"/>
          </p:cNvSpPr>
          <p:nvPr/>
        </p:nvSpPr>
        <p:spPr bwMode="auto">
          <a:xfrm>
            <a:off x="4356100" y="2060575"/>
            <a:ext cx="431800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2</a:t>
            </a:r>
          </a:p>
        </p:txBody>
      </p:sp>
      <p:sp>
        <p:nvSpPr>
          <p:cNvPr id="7175" name="AutoShape 16"/>
          <p:cNvSpPr>
            <a:spLocks noChangeArrowheads="1"/>
          </p:cNvSpPr>
          <p:nvPr/>
        </p:nvSpPr>
        <p:spPr bwMode="auto">
          <a:xfrm>
            <a:off x="936625" y="2947988"/>
            <a:ext cx="1439863" cy="863600"/>
          </a:xfrm>
          <a:prstGeom prst="rtTriangle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Text Box 23"/>
          <p:cNvSpPr txBox="1">
            <a:spLocks noChangeArrowheads="1"/>
          </p:cNvSpPr>
          <p:nvPr/>
        </p:nvSpPr>
        <p:spPr bwMode="auto">
          <a:xfrm>
            <a:off x="1081088" y="3306763"/>
            <a:ext cx="360362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3</a:t>
            </a:r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3019425" y="2846388"/>
            <a:ext cx="1081088" cy="1081087"/>
          </a:xfrm>
          <a:prstGeom prst="ellipse">
            <a:avLst/>
          </a:prstGeom>
          <a:solidFill>
            <a:srgbClr val="00B0F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Text Box 24"/>
          <p:cNvSpPr txBox="1">
            <a:spLocks noChangeArrowheads="1"/>
          </p:cNvSpPr>
          <p:nvPr/>
        </p:nvSpPr>
        <p:spPr bwMode="auto">
          <a:xfrm>
            <a:off x="3378200" y="3206750"/>
            <a:ext cx="360363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4</a:t>
            </a:r>
          </a:p>
        </p:txBody>
      </p:sp>
      <p:sp>
        <p:nvSpPr>
          <p:cNvPr id="7179" name="AutoShape 15"/>
          <p:cNvSpPr>
            <a:spLocks noChangeArrowheads="1"/>
          </p:cNvSpPr>
          <p:nvPr/>
        </p:nvSpPr>
        <p:spPr bwMode="auto">
          <a:xfrm>
            <a:off x="485775" y="4257675"/>
            <a:ext cx="828675" cy="665163"/>
          </a:xfrm>
          <a:prstGeom prst="hexagon">
            <a:avLst>
              <a:gd name="adj" fmla="val 29248"/>
              <a:gd name="vf" fmla="val 11547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0" name="Text Box 25"/>
          <p:cNvSpPr txBox="1">
            <a:spLocks noChangeArrowheads="1"/>
          </p:cNvSpPr>
          <p:nvPr/>
        </p:nvSpPr>
        <p:spPr bwMode="auto">
          <a:xfrm>
            <a:off x="663575" y="4365625"/>
            <a:ext cx="473075" cy="398463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5</a:t>
            </a:r>
          </a:p>
        </p:txBody>
      </p:sp>
      <p:sp>
        <p:nvSpPr>
          <p:cNvPr id="7181" name="AutoShape 10"/>
          <p:cNvSpPr>
            <a:spLocks noChangeArrowheads="1"/>
          </p:cNvSpPr>
          <p:nvPr/>
        </p:nvSpPr>
        <p:spPr bwMode="auto">
          <a:xfrm>
            <a:off x="1258888" y="4868863"/>
            <a:ext cx="1584325" cy="792162"/>
          </a:xfrm>
          <a:prstGeom prst="parallelogram">
            <a:avLst>
              <a:gd name="adj" fmla="val 5000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2" name="Text Box 26"/>
          <p:cNvSpPr txBox="1">
            <a:spLocks noChangeArrowheads="1"/>
          </p:cNvSpPr>
          <p:nvPr/>
        </p:nvSpPr>
        <p:spPr bwMode="auto">
          <a:xfrm>
            <a:off x="1908175" y="5084763"/>
            <a:ext cx="431800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6</a:t>
            </a:r>
          </a:p>
        </p:txBody>
      </p:sp>
      <p:sp>
        <p:nvSpPr>
          <p:cNvPr id="7183" name="AutoShape 19"/>
          <p:cNvSpPr>
            <a:spLocks noChangeArrowheads="1"/>
          </p:cNvSpPr>
          <p:nvPr/>
        </p:nvSpPr>
        <p:spPr bwMode="auto">
          <a:xfrm rot="5016675">
            <a:off x="3426619" y="4993481"/>
            <a:ext cx="574675" cy="1655763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4" name="Text Box 27"/>
          <p:cNvSpPr txBox="1">
            <a:spLocks noChangeArrowheads="1"/>
          </p:cNvSpPr>
          <p:nvPr/>
        </p:nvSpPr>
        <p:spPr bwMode="auto">
          <a:xfrm>
            <a:off x="2941638" y="5678488"/>
            <a:ext cx="287337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7</a:t>
            </a:r>
          </a:p>
        </p:txBody>
      </p:sp>
      <p:sp>
        <p:nvSpPr>
          <p:cNvPr id="7185" name="Oval 12"/>
          <p:cNvSpPr>
            <a:spLocks noChangeArrowheads="1"/>
          </p:cNvSpPr>
          <p:nvPr/>
        </p:nvSpPr>
        <p:spPr bwMode="auto">
          <a:xfrm>
            <a:off x="3155950" y="4311650"/>
            <a:ext cx="557213" cy="884238"/>
          </a:xfrm>
          <a:prstGeom prst="ellipse">
            <a:avLst/>
          </a:prstGeom>
          <a:solidFill>
            <a:srgbClr val="00B0F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6" name="Text Box 28"/>
          <p:cNvSpPr txBox="1">
            <a:spLocks noChangeArrowheads="1"/>
          </p:cNvSpPr>
          <p:nvPr/>
        </p:nvSpPr>
        <p:spPr bwMode="auto">
          <a:xfrm>
            <a:off x="3268663" y="4611688"/>
            <a:ext cx="330200" cy="31115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8</a:t>
            </a:r>
          </a:p>
        </p:txBody>
      </p:sp>
      <p:sp>
        <p:nvSpPr>
          <p:cNvPr id="7187" name="AutoShape 18"/>
          <p:cNvSpPr>
            <a:spLocks noChangeArrowheads="1"/>
          </p:cNvSpPr>
          <p:nvPr/>
        </p:nvSpPr>
        <p:spPr bwMode="auto">
          <a:xfrm rot="1824099">
            <a:off x="4281488" y="3171825"/>
            <a:ext cx="574675" cy="1655763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8" name="Text Box 29"/>
          <p:cNvSpPr txBox="1">
            <a:spLocks noChangeArrowheads="1"/>
          </p:cNvSpPr>
          <p:nvPr/>
        </p:nvSpPr>
        <p:spPr bwMode="auto">
          <a:xfrm rot="23058">
            <a:off x="4102100" y="4311650"/>
            <a:ext cx="350838" cy="40005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9</a:t>
            </a:r>
          </a:p>
        </p:txBody>
      </p:sp>
      <p:sp>
        <p:nvSpPr>
          <p:cNvPr id="7189" name="AutoShape 20"/>
          <p:cNvSpPr>
            <a:spLocks noChangeArrowheads="1"/>
          </p:cNvSpPr>
          <p:nvPr/>
        </p:nvSpPr>
        <p:spPr bwMode="auto">
          <a:xfrm>
            <a:off x="5076825" y="3357563"/>
            <a:ext cx="1295400" cy="1223962"/>
          </a:xfrm>
          <a:prstGeom prst="pentagon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0" name="Text Box 30"/>
          <p:cNvSpPr txBox="1">
            <a:spLocks noChangeArrowheads="1"/>
          </p:cNvSpPr>
          <p:nvPr/>
        </p:nvSpPr>
        <p:spPr bwMode="auto">
          <a:xfrm>
            <a:off x="5435600" y="3860800"/>
            <a:ext cx="576263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10</a:t>
            </a:r>
          </a:p>
        </p:txBody>
      </p:sp>
      <p:sp>
        <p:nvSpPr>
          <p:cNvPr id="7191" name="AutoShape 14"/>
          <p:cNvSpPr>
            <a:spLocks noChangeArrowheads="1"/>
          </p:cNvSpPr>
          <p:nvPr/>
        </p:nvSpPr>
        <p:spPr bwMode="auto">
          <a:xfrm>
            <a:off x="4787900" y="4868863"/>
            <a:ext cx="1152525" cy="1008062"/>
          </a:xfrm>
          <a:prstGeom prst="hexagon">
            <a:avLst>
              <a:gd name="adj" fmla="val 28583"/>
              <a:gd name="vf" fmla="val 115470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2" name="Text Box 31"/>
          <p:cNvSpPr txBox="1">
            <a:spLocks noChangeArrowheads="1"/>
          </p:cNvSpPr>
          <p:nvPr/>
        </p:nvSpPr>
        <p:spPr bwMode="auto">
          <a:xfrm>
            <a:off x="5076825" y="5157788"/>
            <a:ext cx="576263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11</a:t>
            </a:r>
          </a:p>
        </p:txBody>
      </p:sp>
      <p:sp>
        <p:nvSpPr>
          <p:cNvPr id="7193" name="Oval 8"/>
          <p:cNvSpPr>
            <a:spLocks noChangeArrowheads="1"/>
          </p:cNvSpPr>
          <p:nvPr/>
        </p:nvSpPr>
        <p:spPr bwMode="auto">
          <a:xfrm>
            <a:off x="6011863" y="2349500"/>
            <a:ext cx="1081087" cy="1081088"/>
          </a:xfrm>
          <a:prstGeom prst="ellipse">
            <a:avLst/>
          </a:prstGeom>
          <a:solidFill>
            <a:srgbClr val="00B0F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4" name="Text Box 32"/>
          <p:cNvSpPr txBox="1">
            <a:spLocks noChangeArrowheads="1"/>
          </p:cNvSpPr>
          <p:nvPr/>
        </p:nvSpPr>
        <p:spPr bwMode="auto">
          <a:xfrm>
            <a:off x="6227763" y="2708275"/>
            <a:ext cx="647700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12</a:t>
            </a:r>
          </a:p>
        </p:txBody>
      </p:sp>
      <p:sp>
        <p:nvSpPr>
          <p:cNvPr id="7195" name="AutoShape 13"/>
          <p:cNvSpPr>
            <a:spLocks noChangeArrowheads="1"/>
          </p:cNvSpPr>
          <p:nvPr/>
        </p:nvSpPr>
        <p:spPr bwMode="auto">
          <a:xfrm>
            <a:off x="7451725" y="2133600"/>
            <a:ext cx="936625" cy="863600"/>
          </a:xfrm>
          <a:prstGeom prst="octagon">
            <a:avLst>
              <a:gd name="adj" fmla="val 29287"/>
            </a:avLst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6" name="Text Box 33"/>
          <p:cNvSpPr txBox="1">
            <a:spLocks noChangeArrowheads="1"/>
          </p:cNvSpPr>
          <p:nvPr/>
        </p:nvSpPr>
        <p:spPr bwMode="auto">
          <a:xfrm>
            <a:off x="7667625" y="2349500"/>
            <a:ext cx="504825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13</a:t>
            </a:r>
          </a:p>
        </p:txBody>
      </p:sp>
      <p:sp>
        <p:nvSpPr>
          <p:cNvPr id="7197" name="Rectangle 7"/>
          <p:cNvSpPr>
            <a:spLocks noChangeArrowheads="1"/>
          </p:cNvSpPr>
          <p:nvPr/>
        </p:nvSpPr>
        <p:spPr bwMode="auto">
          <a:xfrm>
            <a:off x="6381750" y="5130800"/>
            <a:ext cx="1619250" cy="900113"/>
          </a:xfrm>
          <a:prstGeom prst="rect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98" name="Text Box 34"/>
          <p:cNvSpPr txBox="1">
            <a:spLocks noChangeArrowheads="1"/>
          </p:cNvSpPr>
          <p:nvPr/>
        </p:nvSpPr>
        <p:spPr bwMode="auto">
          <a:xfrm>
            <a:off x="6910388" y="5416550"/>
            <a:ext cx="525462" cy="404813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14</a:t>
            </a:r>
          </a:p>
        </p:txBody>
      </p:sp>
      <p:sp>
        <p:nvSpPr>
          <p:cNvPr id="7199" name="AutoShape 17"/>
          <p:cNvSpPr>
            <a:spLocks noChangeArrowheads="1"/>
          </p:cNvSpPr>
          <p:nvPr/>
        </p:nvSpPr>
        <p:spPr bwMode="auto">
          <a:xfrm rot="-6085743">
            <a:off x="7019131" y="3647282"/>
            <a:ext cx="1439863" cy="863600"/>
          </a:xfrm>
          <a:prstGeom prst="rtTriangle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00" name="Text Box 35"/>
          <p:cNvSpPr txBox="1">
            <a:spLocks noChangeArrowheads="1"/>
          </p:cNvSpPr>
          <p:nvPr/>
        </p:nvSpPr>
        <p:spPr bwMode="auto">
          <a:xfrm>
            <a:off x="7667625" y="4275138"/>
            <a:ext cx="504825" cy="39687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000" b="1"/>
              <a:t>15</a:t>
            </a:r>
          </a:p>
        </p:txBody>
      </p:sp>
      <p:cxnSp>
        <p:nvCxnSpPr>
          <p:cNvPr id="5" name="Přímá spojnice se šipkou 4"/>
          <p:cNvCxnSpPr>
            <a:stCxn id="7177" idx="6"/>
            <a:endCxn id="7193" idx="2"/>
          </p:cNvCxnSpPr>
          <p:nvPr/>
        </p:nvCxnSpPr>
        <p:spPr>
          <a:xfrm flipV="1">
            <a:off x="4100513" y="2890838"/>
            <a:ext cx="1911350" cy="4968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7187" idx="3"/>
            <a:endCxn id="7183" idx="1"/>
          </p:cNvCxnSpPr>
          <p:nvPr/>
        </p:nvCxnSpPr>
        <p:spPr>
          <a:xfrm flipH="1">
            <a:off x="3697288" y="4713288"/>
            <a:ext cx="452437" cy="9652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>
            <a:stCxn id="7171" idx="1"/>
            <a:endCxn id="7197" idx="2"/>
          </p:cNvCxnSpPr>
          <p:nvPr/>
        </p:nvCxnSpPr>
        <p:spPr>
          <a:xfrm rot="10800000" flipH="1" flipV="1">
            <a:off x="900113" y="2149475"/>
            <a:ext cx="6291262" cy="3881438"/>
          </a:xfrm>
          <a:prstGeom prst="curvedConnector4">
            <a:avLst>
              <a:gd name="adj1" fmla="val -8540"/>
              <a:gd name="adj2" fmla="val 116908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Zakřivená spojnice 13"/>
          <p:cNvCxnSpPr>
            <a:stCxn id="7173" idx="5"/>
          </p:cNvCxnSpPr>
          <p:nvPr/>
        </p:nvCxnSpPr>
        <p:spPr>
          <a:xfrm rot="10800000" flipV="1">
            <a:off x="2322513" y="1889125"/>
            <a:ext cx="1770062" cy="2979738"/>
          </a:xfrm>
          <a:prstGeom prst="curvedConnector2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92696"/>
            <a:ext cx="8266558" cy="636587"/>
          </a:xfrm>
        </p:spPr>
        <p:txBody>
          <a:bodyPr/>
          <a:lstStyle/>
          <a:p>
            <a:pPr marL="0" indent="0" algn="l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4000" dirty="0" smtClean="0">
                <a:solidFill>
                  <a:srgbClr val="FFC000"/>
                </a:solidFill>
                <a:cs typeface="Trebuchet MS" pitchFamily="34" charset="0"/>
              </a:rPr>
              <a:t>Přímo a nepřímo shodné útvary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735013" y="3068638"/>
            <a:ext cx="7545387" cy="792162"/>
          </a:xfrm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 dvou shodných útvarech budeme říkat, že jsou:</a:t>
            </a:r>
          </a:p>
        </p:txBody>
      </p:sp>
      <p:sp>
        <p:nvSpPr>
          <p:cNvPr id="7171" name="TextovéPole 1"/>
          <p:cNvSpPr txBox="1">
            <a:spLocks noChangeArrowheads="1"/>
          </p:cNvSpPr>
          <p:nvPr/>
        </p:nvSpPr>
        <p:spPr bwMode="auto">
          <a:xfrm>
            <a:off x="769938" y="1630363"/>
            <a:ext cx="7489825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latin typeface="Verdana" pitchFamily="34" charset="0"/>
              </a:rPr>
              <a:t>Jestliže dva rovinné útvary můžeme přemístit tak, že se překryjí, budeme je nazývat </a:t>
            </a:r>
            <a:r>
              <a:rPr lang="cs-CZ" sz="2400" b="1">
                <a:solidFill>
                  <a:srgbClr val="FFC000"/>
                </a:solidFill>
                <a:latin typeface="Verdana" pitchFamily="34" charset="0"/>
              </a:rPr>
              <a:t>shodnými útvary</a:t>
            </a:r>
            <a:r>
              <a:rPr lang="cs-CZ" sz="2400">
                <a:latin typeface="Verdana" pitchFamily="34" charset="0"/>
              </a:rPr>
              <a:t>.</a:t>
            </a:r>
          </a:p>
          <a:p>
            <a:pPr eaLnBrk="1" hangingPunct="1"/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1116013" y="4221163"/>
            <a:ext cx="4392612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Tx/>
              <a:buAutoNum type="alphaLcParenR"/>
              <a:defRPr/>
            </a:pPr>
            <a:r>
              <a:rPr lang="cs-CZ" sz="2400" b="1" dirty="0">
                <a:solidFill>
                  <a:srgbClr val="00B0F0"/>
                </a:solidFill>
              </a:rPr>
              <a:t>přímo shodné</a:t>
            </a:r>
          </a:p>
          <a:p>
            <a:pPr>
              <a:defRPr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400" b="1" dirty="0">
                <a:solidFill>
                  <a:srgbClr val="00B050"/>
                </a:solidFill>
              </a:rPr>
              <a:t>b) nepřímo </a:t>
            </a:r>
            <a:r>
              <a:rPr lang="cs-CZ" sz="2400" b="1" dirty="0">
                <a:solidFill>
                  <a:srgbClr val="00B050"/>
                </a:solidFill>
              </a:rPr>
              <a:t>shodné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4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4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171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65175" y="1985963"/>
            <a:ext cx="71913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00B0F0"/>
                </a:solidFill>
                <a:latin typeface="Verdana" pitchFamily="34" charset="0"/>
              </a:rPr>
              <a:t>Přímo shodné</a:t>
            </a:r>
            <a:r>
              <a:rPr lang="cs-CZ" sz="2400">
                <a:latin typeface="Verdana" pitchFamily="34" charset="0"/>
              </a:rPr>
              <a:t>, když je při přemísťování </a:t>
            </a:r>
            <a:r>
              <a:rPr lang="cs-CZ" sz="2400" b="1">
                <a:latin typeface="Verdana" pitchFamily="34" charset="0"/>
              </a:rPr>
              <a:t>pouze posunujeme, nepřevracíme.</a:t>
            </a:r>
          </a:p>
          <a:p>
            <a:pPr eaLnBrk="1" hangingPunct="1"/>
            <a:endParaRPr lang="cs-CZ" sz="2400"/>
          </a:p>
        </p:txBody>
      </p:sp>
      <p:sp>
        <p:nvSpPr>
          <p:cNvPr id="8196" name="TextovéPole 5"/>
          <p:cNvSpPr txBox="1">
            <a:spLocks noChangeArrowheads="1"/>
          </p:cNvSpPr>
          <p:nvPr/>
        </p:nvSpPr>
        <p:spPr bwMode="auto">
          <a:xfrm>
            <a:off x="395288" y="1755775"/>
            <a:ext cx="7207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a)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2697163" y="3381375"/>
            <a:ext cx="4465637" cy="674688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přímo</a:t>
            </a:r>
            <a:r>
              <a:rPr lang="cs-CZ" dirty="0" smtClean="0"/>
              <a:t> shodné útvary</a:t>
            </a:r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endParaRPr lang="cs-CZ" dirty="0" smtClean="0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2016125" y="4476750"/>
            <a:ext cx="2232025" cy="1384300"/>
          </a:xfrm>
          <a:prstGeom prst="rtTriangle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>
              <a:solidFill>
                <a:srgbClr val="00B0F0"/>
              </a:solidFill>
            </a:endParaRPr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5148263" y="4511675"/>
            <a:ext cx="2232025" cy="1384300"/>
          </a:xfrm>
          <a:prstGeom prst="rtTriangle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196" grpId="0"/>
      <p:bldP spid="7" grpId="0"/>
      <p:bldP spid="8198" grpId="0" animBg="1"/>
      <p:bldP spid="819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539750" y="1809750"/>
            <a:ext cx="7207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b)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84263" y="1817688"/>
            <a:ext cx="6480175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00B050"/>
                </a:solidFill>
                <a:latin typeface="Verdana" pitchFamily="34" charset="0"/>
              </a:rPr>
              <a:t>Nepřímo shodné</a:t>
            </a:r>
            <a:r>
              <a:rPr lang="cs-CZ" sz="2400">
                <a:latin typeface="Verdana" pitchFamily="34" charset="0"/>
              </a:rPr>
              <a:t>, když je při přemísťování posunujeme, </a:t>
            </a:r>
            <a:r>
              <a:rPr lang="cs-CZ" sz="2400" b="1">
                <a:latin typeface="Verdana" pitchFamily="34" charset="0"/>
              </a:rPr>
              <a:t>otáčíme</a:t>
            </a:r>
            <a:r>
              <a:rPr lang="cs-CZ" sz="2400">
                <a:latin typeface="Verdana" pitchFamily="34" charset="0"/>
              </a:rPr>
              <a:t> </a:t>
            </a:r>
            <a:br>
              <a:rPr lang="cs-CZ" sz="2400">
                <a:latin typeface="Verdana" pitchFamily="34" charset="0"/>
              </a:rPr>
            </a:br>
            <a:r>
              <a:rPr lang="cs-CZ" sz="2400">
                <a:latin typeface="Verdana" pitchFamily="34" charset="0"/>
              </a:rPr>
              <a:t>a jeden z nich </a:t>
            </a:r>
            <a:r>
              <a:rPr lang="cs-CZ" sz="2400" b="1">
                <a:latin typeface="Verdana" pitchFamily="34" charset="0"/>
              </a:rPr>
              <a:t>převrátíme.</a:t>
            </a:r>
          </a:p>
          <a:p>
            <a:pPr eaLnBrk="1" hangingPunct="1"/>
            <a:endParaRPr lang="cs-CZ" sz="2400"/>
          </a:p>
        </p:txBody>
      </p:sp>
      <p:sp>
        <p:nvSpPr>
          <p:cNvPr id="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268538" y="3387725"/>
            <a:ext cx="4667250" cy="86360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útvary </a:t>
            </a:r>
            <a:r>
              <a:rPr lang="cs-CZ" sz="2400" b="1" dirty="0" smtClean="0">
                <a:solidFill>
                  <a:srgbClr val="00B050"/>
                </a:solidFill>
              </a:rPr>
              <a:t>nepřímo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shodné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221" name="AutoShape 8"/>
          <p:cNvSpPr>
            <a:spLocks noChangeArrowheads="1"/>
          </p:cNvSpPr>
          <p:nvPr/>
        </p:nvSpPr>
        <p:spPr bwMode="auto">
          <a:xfrm>
            <a:off x="1312863" y="4564063"/>
            <a:ext cx="2489200" cy="1152525"/>
          </a:xfrm>
          <a:prstGeom prst="rtTriangle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9"/>
          <p:cNvSpPr>
            <a:spLocks noChangeArrowheads="1"/>
          </p:cNvSpPr>
          <p:nvPr/>
        </p:nvSpPr>
        <p:spPr bwMode="auto">
          <a:xfrm flipH="1">
            <a:off x="4194175" y="4548188"/>
            <a:ext cx="2487613" cy="1152525"/>
          </a:xfrm>
          <a:prstGeom prst="rtTriangle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5" grpId="0"/>
      <p:bldP spid="6" grpId="0" build="p"/>
      <p:bldP spid="9221" grpId="0" animBg="1"/>
      <p:bldP spid="92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4186238" cy="708025"/>
          </a:xfrm>
        </p:spPr>
        <p:txBody>
          <a:bodyPr/>
          <a:lstStyle/>
          <a:p>
            <a:pPr marL="0" indent="0" algn="l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000" dirty="0" smtClean="0">
                <a:cs typeface="Trebuchet MS" pitchFamily="34" charset="0"/>
              </a:rPr>
              <a:t>Např.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69875" y="981075"/>
            <a:ext cx="5545138" cy="4640263"/>
          </a:xfrm>
        </p:spPr>
        <p:txBody>
          <a:bodyPr rtlCol="0">
            <a:normAutofit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Útvary </a:t>
            </a:r>
            <a:r>
              <a:rPr lang="cs-CZ" b="1" dirty="0" smtClean="0">
                <a:solidFill>
                  <a:srgbClr val="00B0F0"/>
                </a:solidFill>
              </a:rPr>
              <a:t>přímo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shodné: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Útvary </a:t>
            </a:r>
            <a:r>
              <a:rPr lang="cs-CZ" b="1" dirty="0" smtClean="0">
                <a:solidFill>
                  <a:srgbClr val="00B050"/>
                </a:solidFill>
              </a:rPr>
              <a:t>nepřímo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shodné: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buFont typeface="Wingdings 2" charset="2"/>
              <a:buChar char=""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Útvary zároveň </a:t>
            </a:r>
            <a:r>
              <a:rPr lang="cs-CZ" b="1" dirty="0" smtClean="0">
                <a:solidFill>
                  <a:srgbClr val="FF0000"/>
                </a:solidFill>
              </a:rPr>
              <a:t>přímo i nepřímo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shodné:</a:t>
            </a:r>
          </a:p>
        </p:txBody>
      </p:sp>
      <p:sp>
        <p:nvSpPr>
          <p:cNvPr id="11268" name="AutoShape 6"/>
          <p:cNvSpPr>
            <a:spLocks noChangeArrowheads="1"/>
          </p:cNvSpPr>
          <p:nvPr/>
        </p:nvSpPr>
        <p:spPr bwMode="auto">
          <a:xfrm>
            <a:off x="5251450" y="1641475"/>
            <a:ext cx="1223963" cy="576263"/>
          </a:xfrm>
          <a:prstGeom prst="rtTriangle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C1FCFF"/>
              </a:solidFill>
            </a:endParaRPr>
          </a:p>
        </p:txBody>
      </p:sp>
      <p:sp>
        <p:nvSpPr>
          <p:cNvPr id="11269" name="AutoShape 7"/>
          <p:cNvSpPr>
            <a:spLocks noChangeArrowheads="1"/>
          </p:cNvSpPr>
          <p:nvPr/>
        </p:nvSpPr>
        <p:spPr bwMode="auto">
          <a:xfrm>
            <a:off x="3602038" y="1616075"/>
            <a:ext cx="1223962" cy="576263"/>
          </a:xfrm>
          <a:prstGeom prst="rtTriangle">
            <a:avLst/>
          </a:prstGeom>
          <a:solidFill>
            <a:srgbClr val="00B0F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C1FCFF"/>
              </a:solidFill>
            </a:endParaRPr>
          </a:p>
        </p:txBody>
      </p:sp>
      <p:sp>
        <p:nvSpPr>
          <p:cNvPr id="10248" name="Oval 10"/>
          <p:cNvSpPr>
            <a:spLocks noChangeArrowheads="1"/>
          </p:cNvSpPr>
          <p:nvPr/>
        </p:nvSpPr>
        <p:spPr bwMode="auto">
          <a:xfrm>
            <a:off x="1506538" y="4527550"/>
            <a:ext cx="935037" cy="935038"/>
          </a:xfrm>
          <a:prstGeom prst="ellipse">
            <a:avLst/>
          </a:prstGeom>
          <a:solidFill>
            <a:schemeClr val="accent6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0249" name="Oval 11"/>
          <p:cNvSpPr>
            <a:spLocks noChangeArrowheads="1"/>
          </p:cNvSpPr>
          <p:nvPr/>
        </p:nvSpPr>
        <p:spPr bwMode="auto">
          <a:xfrm>
            <a:off x="2730500" y="4562475"/>
            <a:ext cx="935038" cy="935038"/>
          </a:xfrm>
          <a:prstGeom prst="ellipse">
            <a:avLst/>
          </a:prstGeom>
          <a:solidFill>
            <a:schemeClr val="accent6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0250" name="Rectangle 12"/>
          <p:cNvSpPr>
            <a:spLocks noChangeArrowheads="1"/>
          </p:cNvSpPr>
          <p:nvPr/>
        </p:nvSpPr>
        <p:spPr bwMode="auto">
          <a:xfrm>
            <a:off x="5251450" y="4568825"/>
            <a:ext cx="935038" cy="935038"/>
          </a:xfrm>
          <a:prstGeom prst="rect">
            <a:avLst/>
          </a:prstGeom>
          <a:solidFill>
            <a:schemeClr val="accent6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0251" name="Rectangle 13"/>
          <p:cNvSpPr>
            <a:spLocks noChangeArrowheads="1"/>
          </p:cNvSpPr>
          <p:nvPr/>
        </p:nvSpPr>
        <p:spPr bwMode="auto">
          <a:xfrm>
            <a:off x="6619875" y="4562475"/>
            <a:ext cx="935038" cy="935038"/>
          </a:xfrm>
          <a:prstGeom prst="rect">
            <a:avLst/>
          </a:prstGeom>
          <a:solidFill>
            <a:schemeClr val="accent6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" name="Vývojový diagram: štítek 2"/>
          <p:cNvSpPr/>
          <p:nvPr/>
        </p:nvSpPr>
        <p:spPr>
          <a:xfrm>
            <a:off x="5964238" y="2781300"/>
            <a:ext cx="1255712" cy="647700"/>
          </a:xfrm>
          <a:prstGeom prst="flowChartPunchedCard">
            <a:avLst/>
          </a:prstGeom>
          <a:solidFill>
            <a:srgbClr val="00B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ývojový diagram: štítek 13"/>
          <p:cNvSpPr/>
          <p:nvPr/>
        </p:nvSpPr>
        <p:spPr>
          <a:xfrm flipH="1">
            <a:off x="4141788" y="2781300"/>
            <a:ext cx="1231900" cy="655638"/>
          </a:xfrm>
          <a:prstGeom prst="flowChartPunchedCard">
            <a:avLst/>
          </a:prstGeom>
          <a:solidFill>
            <a:srgbClr val="00B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Grp="1" noChangeArrowheads="1"/>
          </p:cNvSpPr>
          <p:nvPr>
            <p:ph type="title"/>
          </p:nvPr>
        </p:nvSpPr>
        <p:spPr>
          <a:xfrm>
            <a:off x="661194" y="1668655"/>
            <a:ext cx="4587081" cy="3311525"/>
          </a:xfrm>
        </p:spPr>
        <p:txBody>
          <a:bodyPr/>
          <a:lstStyle/>
          <a:p>
            <a:pPr marL="0" indent="0" algn="l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800" dirty="0" smtClean="0">
                <a:effectLst/>
                <a:cs typeface="Trebuchet MS" pitchFamily="34" charset="0"/>
              </a:rPr>
              <a:t>Shodnost útvarů symbolicky zapisujeme pomocí znaku </a:t>
            </a:r>
            <a:r>
              <a:rPr lang="cs-CZ" sz="6000" dirty="0" smtClean="0">
                <a:solidFill>
                  <a:srgbClr val="FFC000"/>
                </a:solidFill>
                <a:effectLst/>
                <a:cs typeface="Trebuchet MS" pitchFamily="34" charset="0"/>
                <a:sym typeface="Symbol" pitchFamily="18" charset="2"/>
              </a:rPr>
              <a:t></a:t>
            </a:r>
            <a:r>
              <a:rPr lang="cs-CZ" sz="2800" dirty="0" smtClean="0">
                <a:effectLst/>
                <a:cs typeface="Trebuchet MS" pitchFamily="34" charset="0"/>
                <a:sym typeface="Symbol" pitchFamily="18" charset="2"/>
              </a:rPr>
              <a:t>.</a:t>
            </a:r>
          </a:p>
        </p:txBody>
      </p:sp>
      <p:grpSp>
        <p:nvGrpSpPr>
          <p:cNvPr id="12291" name="Skupina 3"/>
          <p:cNvGrpSpPr>
            <a:grpSpLocks/>
          </p:cNvGrpSpPr>
          <p:nvPr/>
        </p:nvGrpSpPr>
        <p:grpSpPr bwMode="auto">
          <a:xfrm>
            <a:off x="2838450" y="5653088"/>
            <a:ext cx="4052888" cy="579437"/>
            <a:chOff x="2837799" y="5653699"/>
            <a:chExt cx="4052888" cy="579438"/>
          </a:xfrm>
        </p:grpSpPr>
        <p:sp>
          <p:nvSpPr>
            <p:cNvPr id="12302" name="Text Box 24"/>
            <p:cNvSpPr txBox="1">
              <a:spLocks noChangeArrowheads="1"/>
            </p:cNvSpPr>
            <p:nvPr/>
          </p:nvSpPr>
          <p:spPr bwMode="auto">
            <a:xfrm>
              <a:off x="3126724" y="5653699"/>
              <a:ext cx="3763963" cy="579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3200"/>
                <a:t>KLMN </a:t>
              </a:r>
              <a:r>
                <a:rPr lang="cs-CZ" sz="3200">
                  <a:sym typeface="Symbol" pitchFamily="18" charset="2"/>
                </a:rPr>
                <a:t>    FGHE</a:t>
              </a:r>
            </a:p>
          </p:txBody>
        </p:sp>
        <p:sp>
          <p:nvSpPr>
            <p:cNvPr id="12303" name="Rectangle 21"/>
            <p:cNvSpPr>
              <a:spLocks noChangeArrowheads="1"/>
            </p:cNvSpPr>
            <p:nvPr/>
          </p:nvSpPr>
          <p:spPr bwMode="auto">
            <a:xfrm>
              <a:off x="2837799" y="5869599"/>
              <a:ext cx="288925" cy="21590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04" name="Rectangle 22"/>
            <p:cNvSpPr>
              <a:spLocks noChangeArrowheads="1"/>
            </p:cNvSpPr>
            <p:nvPr/>
          </p:nvSpPr>
          <p:spPr bwMode="auto">
            <a:xfrm>
              <a:off x="4782487" y="5869599"/>
              <a:ext cx="288925" cy="21590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2292" name="Rectangle 25"/>
          <p:cNvSpPr>
            <a:spLocks noChangeArrowheads="1"/>
          </p:cNvSpPr>
          <p:nvPr/>
        </p:nvSpPr>
        <p:spPr bwMode="auto">
          <a:xfrm>
            <a:off x="5535613" y="1201738"/>
            <a:ext cx="2016125" cy="1008062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3" name="Text Box 27"/>
          <p:cNvSpPr txBox="1">
            <a:spLocks noChangeArrowheads="1"/>
          </p:cNvSpPr>
          <p:nvPr/>
        </p:nvSpPr>
        <p:spPr bwMode="auto">
          <a:xfrm>
            <a:off x="5248275" y="2138363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K</a:t>
            </a:r>
          </a:p>
        </p:txBody>
      </p:sp>
      <p:sp>
        <p:nvSpPr>
          <p:cNvPr id="12294" name="Text Box 28"/>
          <p:cNvSpPr txBox="1">
            <a:spLocks noChangeArrowheads="1"/>
          </p:cNvSpPr>
          <p:nvPr/>
        </p:nvSpPr>
        <p:spPr bwMode="auto">
          <a:xfrm>
            <a:off x="7551738" y="2138363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L</a:t>
            </a:r>
          </a:p>
        </p:txBody>
      </p:sp>
      <p:sp>
        <p:nvSpPr>
          <p:cNvPr id="12295" name="Text Box 29"/>
          <p:cNvSpPr txBox="1">
            <a:spLocks noChangeArrowheads="1"/>
          </p:cNvSpPr>
          <p:nvPr/>
        </p:nvSpPr>
        <p:spPr bwMode="auto">
          <a:xfrm>
            <a:off x="7480300" y="914400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M</a:t>
            </a:r>
          </a:p>
        </p:txBody>
      </p:sp>
      <p:sp>
        <p:nvSpPr>
          <p:cNvPr id="12296" name="Text Box 30"/>
          <p:cNvSpPr txBox="1">
            <a:spLocks noChangeArrowheads="1"/>
          </p:cNvSpPr>
          <p:nvPr/>
        </p:nvSpPr>
        <p:spPr bwMode="auto">
          <a:xfrm>
            <a:off x="5248275" y="914400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N</a:t>
            </a:r>
          </a:p>
        </p:txBody>
      </p:sp>
      <p:sp>
        <p:nvSpPr>
          <p:cNvPr id="12297" name="Rectangle 26"/>
          <p:cNvSpPr>
            <a:spLocks noChangeArrowheads="1"/>
          </p:cNvSpPr>
          <p:nvPr/>
        </p:nvSpPr>
        <p:spPr bwMode="auto">
          <a:xfrm rot="8194438">
            <a:off x="4443413" y="3398838"/>
            <a:ext cx="2016125" cy="1008062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8" name="Text Box 38"/>
          <p:cNvSpPr txBox="1">
            <a:spLocks noChangeArrowheads="1"/>
          </p:cNvSpPr>
          <p:nvPr/>
        </p:nvSpPr>
        <p:spPr bwMode="auto">
          <a:xfrm>
            <a:off x="5091113" y="4911725"/>
            <a:ext cx="3603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F</a:t>
            </a:r>
          </a:p>
        </p:txBody>
      </p:sp>
      <p:sp>
        <p:nvSpPr>
          <p:cNvPr id="12299" name="Text Box 39"/>
          <p:cNvSpPr txBox="1">
            <a:spLocks noChangeArrowheads="1"/>
          </p:cNvSpPr>
          <p:nvPr/>
        </p:nvSpPr>
        <p:spPr bwMode="auto">
          <a:xfrm>
            <a:off x="6530975" y="3471863"/>
            <a:ext cx="3603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G</a:t>
            </a:r>
          </a:p>
        </p:txBody>
      </p:sp>
      <p:sp>
        <p:nvSpPr>
          <p:cNvPr id="12300" name="Text Box 40"/>
          <p:cNvSpPr txBox="1">
            <a:spLocks noChangeArrowheads="1"/>
          </p:cNvSpPr>
          <p:nvPr/>
        </p:nvSpPr>
        <p:spPr bwMode="auto">
          <a:xfrm>
            <a:off x="5738813" y="2535238"/>
            <a:ext cx="3603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H</a:t>
            </a:r>
          </a:p>
        </p:txBody>
      </p:sp>
      <p:sp>
        <p:nvSpPr>
          <p:cNvPr id="12301" name="Text Box 41"/>
          <p:cNvSpPr txBox="1">
            <a:spLocks noChangeArrowheads="1"/>
          </p:cNvSpPr>
          <p:nvPr/>
        </p:nvSpPr>
        <p:spPr bwMode="auto">
          <a:xfrm>
            <a:off x="3938588" y="3975100"/>
            <a:ext cx="3603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text 4"/>
          <p:cNvSpPr>
            <a:spLocks noGrp="1"/>
          </p:cNvSpPr>
          <p:nvPr/>
        </p:nvSpPr>
        <p:spPr bwMode="auto">
          <a:xfrm>
            <a:off x="685800" y="728663"/>
            <a:ext cx="7772400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/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slouží k doplnění učiva „Shodnost“.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doporučuji prezentovat pomocí dataprojektoru.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r>
              <a:rPr lang="cs-CZ" sz="2000">
                <a:latin typeface="Constantia" pitchFamily="18" charset="0"/>
              </a:rPr>
              <a:t>Materiál byl vytvořen a pilotován v I. pololetí školního roku 2012/2013.</a:t>
            </a:r>
          </a:p>
          <a:p>
            <a:pPr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None/>
            </a:pPr>
            <a:endParaRPr lang="cs-CZ" sz="20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453</TotalTime>
  <Words>225</Words>
  <Application>Microsoft Office PowerPoint</Application>
  <PresentationFormat>Předvádění na obrazovce (4:3)</PresentationFormat>
  <Paragraphs>71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Trebuchet MS</vt:lpstr>
      <vt:lpstr>Georgia</vt:lpstr>
      <vt:lpstr>Calibri</vt:lpstr>
      <vt:lpstr>Verdana</vt:lpstr>
      <vt:lpstr>Wingdings 2</vt:lpstr>
      <vt:lpstr>Symbol</vt:lpstr>
      <vt:lpstr>Constantia</vt:lpstr>
      <vt:lpstr>Aerodynamika</vt:lpstr>
      <vt:lpstr>Shodnost přímo a nepřímo shodné útvary </vt:lpstr>
      <vt:lpstr>Prezentace aplikace PowerPoint</vt:lpstr>
      <vt:lpstr>Najděte dvojice shodných útvarů:</vt:lpstr>
      <vt:lpstr>Přímo a nepřímo shodné útvary</vt:lpstr>
      <vt:lpstr>Prezentace aplikace PowerPoint</vt:lpstr>
      <vt:lpstr>Prezentace aplikace PowerPoint</vt:lpstr>
      <vt:lpstr>Např.</vt:lpstr>
      <vt:lpstr>Shodnost útvarů symbolicky zapisujeme pomocí znaku .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geometrických útvarů</dc:title>
  <dc:creator>Iveta Doležalová</dc:creator>
  <dc:description>Dostupné z Metodického portálu www.rvp.cz, ISSN: 1802-4785, financovaného z ESF a státního rozpočtu ČR. Provozováno Výzkumným ústavem pedagogickým v Praze.</dc:description>
  <cp:lastModifiedBy>Ludmila Pecháčková</cp:lastModifiedBy>
  <cp:revision>36</cp:revision>
  <dcterms:created xsi:type="dcterms:W3CDTF">2008-02-29T07:19:10Z</dcterms:created>
  <dcterms:modified xsi:type="dcterms:W3CDTF">2013-05-03T11:21:25Z</dcterms:modified>
</cp:coreProperties>
</file>