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60" r:id="rId2"/>
    <p:sldId id="261" r:id="rId3"/>
    <p:sldId id="257" r:id="rId4"/>
    <p:sldId id="258" r:id="rId5"/>
    <p:sldId id="259" r:id="rId6"/>
    <p:sldId id="262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51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3.5.2013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3.5.2013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3.5.2013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3.5.2013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Klepnutím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3.5.2013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3.5.2013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3.5.2013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3.5.2013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Klepnutím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3.5.2013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3.5.2013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3.5.2013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pPr/>
              <a:t>3.5.2013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1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2564904"/>
            <a:ext cx="8074899" cy="1793167"/>
          </a:xfrm>
        </p:spPr>
        <p:txBody>
          <a:bodyPr/>
          <a:lstStyle/>
          <a:p>
            <a:pPr marL="182880" indent="0">
              <a:buNone/>
            </a:pPr>
            <a:r>
              <a:rPr lang="cs-CZ" sz="6000" dirty="0" smtClean="0"/>
              <a:t>Shodnost</a:t>
            </a:r>
            <a:r>
              <a:rPr lang="cs-CZ" dirty="0" smtClean="0"/>
              <a:t> </a:t>
            </a:r>
            <a:r>
              <a:rPr lang="cs-CZ" sz="2400" dirty="0"/>
              <a:t>v</a:t>
            </a:r>
            <a:r>
              <a:rPr lang="cs-CZ" sz="2400" dirty="0" smtClean="0"/>
              <a:t>ěty </a:t>
            </a:r>
            <a:r>
              <a:rPr lang="cs-CZ" sz="2400" dirty="0"/>
              <a:t>o shodnosti trojúhelníků</a:t>
            </a:r>
            <a:br>
              <a:rPr lang="cs-CZ" sz="2400" dirty="0"/>
            </a:b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2656"/>
            <a:ext cx="9144000" cy="1493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Zástupný symbol pro obsah 4"/>
          <p:cNvSpPr txBox="1">
            <a:spLocks/>
          </p:cNvSpPr>
          <p:nvPr/>
        </p:nvSpPr>
        <p:spPr>
          <a:xfrm>
            <a:off x="611560" y="2132856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32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32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Shodnost – věty o shodnosti trojúhelníků</a:t>
            </a:r>
            <a:endParaRPr lang="cs-CZ" dirty="0" smtClean="0">
              <a:latin typeface="Calibri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s-CZ" sz="32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Autor:  </a:t>
            </a: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Mgr. Ludmila Pecháčková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32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VY_32_INOVACE</a:t>
            </a: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_</a:t>
            </a:r>
            <a:r>
              <a:rPr lang="cs-CZ" dirty="0" smtClean="0">
                <a:latin typeface="Calibri"/>
              </a:rPr>
              <a:t>20_Shodnost_</a:t>
            </a:r>
            <a:r>
              <a:rPr lang="cs-CZ" dirty="0" err="1" smtClean="0">
                <a:latin typeface="Calibri"/>
              </a:rPr>
              <a:t>trojuhelniku</a:t>
            </a:r>
            <a:endParaRPr kumimoji="0" lang="cs-CZ" sz="3200" b="0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32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endParaRPr kumimoji="0" lang="cs-CZ" sz="32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1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Vytvořeno v rámci projektu „EU peníze školám“.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1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OP VK oblast podpory 1.4 s názvem Zlepšení podmínek pro vzdělávání na základních školách.</a:t>
            </a:r>
            <a:endParaRPr kumimoji="0" lang="cs-CZ" sz="1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84047998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3491880" y="764704"/>
            <a:ext cx="2113968" cy="635000"/>
          </a:xfrm>
        </p:spPr>
        <p:txBody>
          <a:bodyPr>
            <a:normAutofit fontScale="90000"/>
          </a:bodyPr>
          <a:lstStyle/>
          <a:p>
            <a:pPr eaLnBrk="1" hangingPunct="1">
              <a:buNone/>
            </a:pPr>
            <a:r>
              <a:rPr lang="cs-CZ" sz="4400" b="1" u="sng" dirty="0" smtClean="0">
                <a:solidFill>
                  <a:srgbClr val="FF0000"/>
                </a:solidFill>
              </a:rPr>
              <a:t>Věta </a:t>
            </a:r>
            <a:r>
              <a:rPr lang="cs-CZ" sz="4400" b="1" u="sng" dirty="0" err="1" smtClean="0">
                <a:solidFill>
                  <a:srgbClr val="FF0000"/>
                </a:solidFill>
              </a:rPr>
              <a:t>sss</a:t>
            </a:r>
            <a:endParaRPr lang="cs-CZ" sz="4400" b="1" u="sng" dirty="0" smtClean="0">
              <a:solidFill>
                <a:srgbClr val="FF0000"/>
              </a:solidFill>
            </a:endParaRPr>
          </a:p>
        </p:txBody>
      </p:sp>
      <p:sp>
        <p:nvSpPr>
          <p:cNvPr id="13315" name="Rectangle 3"/>
          <p:cNvSpPr>
            <a:spLocks noGrp="1" noChangeArrowheads="1"/>
          </p:cNvSpPr>
          <p:nvPr>
            <p:ph sz="quarter" idx="13"/>
          </p:nvPr>
        </p:nvSpPr>
        <p:spPr>
          <a:xfrm>
            <a:off x="1306513" y="2101850"/>
            <a:ext cx="6424612" cy="903288"/>
          </a:xfrm>
        </p:spPr>
        <p:txBody>
          <a:bodyPr>
            <a:normAutofit/>
          </a:bodyPr>
          <a:lstStyle/>
          <a:p>
            <a:pPr eaLnBrk="1" hangingPunct="1">
              <a:buFontTx/>
              <a:buNone/>
            </a:pPr>
            <a:r>
              <a:rPr lang="cs-CZ" smtClean="0"/>
              <a:t> Jestliže se dva trojúhelníky shodují </a:t>
            </a:r>
            <a:r>
              <a:rPr lang="cs-CZ" smtClean="0">
                <a:solidFill>
                  <a:srgbClr val="FF0000"/>
                </a:solidFill>
              </a:rPr>
              <a:t>ve všech třech stranách</a:t>
            </a:r>
            <a:r>
              <a:rPr lang="cs-CZ" smtClean="0"/>
              <a:t>, pak jsou shodné.</a:t>
            </a:r>
          </a:p>
          <a:p>
            <a:pPr eaLnBrk="1" hangingPunct="1"/>
            <a:endParaRPr lang="cs-CZ" smtClean="0"/>
          </a:p>
        </p:txBody>
      </p:sp>
      <p:grpSp>
        <p:nvGrpSpPr>
          <p:cNvPr id="6" name="Skupina 5"/>
          <p:cNvGrpSpPr>
            <a:grpSpLocks/>
          </p:cNvGrpSpPr>
          <p:nvPr/>
        </p:nvGrpSpPr>
        <p:grpSpPr bwMode="auto">
          <a:xfrm>
            <a:off x="1306513" y="3325813"/>
            <a:ext cx="3384550" cy="2197100"/>
            <a:chOff x="1305932" y="3325651"/>
            <a:chExt cx="3384551" cy="2197100"/>
          </a:xfrm>
        </p:grpSpPr>
        <p:grpSp>
          <p:nvGrpSpPr>
            <p:cNvPr id="13335" name="Group 19"/>
            <p:cNvGrpSpPr>
              <a:grpSpLocks/>
            </p:cNvGrpSpPr>
            <p:nvPr/>
          </p:nvGrpSpPr>
          <p:grpSpPr bwMode="auto">
            <a:xfrm>
              <a:off x="1666295" y="3757451"/>
              <a:ext cx="2592388" cy="1368425"/>
              <a:chOff x="612" y="1888"/>
              <a:chExt cx="1633" cy="862"/>
            </a:xfrm>
          </p:grpSpPr>
          <p:sp>
            <p:nvSpPr>
              <p:cNvPr id="13339" name="Line 16"/>
              <p:cNvSpPr>
                <a:spLocks noChangeShapeType="1"/>
              </p:cNvSpPr>
              <p:nvPr/>
            </p:nvSpPr>
            <p:spPr bwMode="auto">
              <a:xfrm flipH="1">
                <a:off x="612" y="1888"/>
                <a:ext cx="454" cy="771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3340" name="Line 17"/>
              <p:cNvSpPr>
                <a:spLocks noChangeShapeType="1"/>
              </p:cNvSpPr>
              <p:nvPr/>
            </p:nvSpPr>
            <p:spPr bwMode="auto">
              <a:xfrm>
                <a:off x="1066" y="1888"/>
                <a:ext cx="1179" cy="862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3341" name="Line 18"/>
              <p:cNvSpPr>
                <a:spLocks noChangeShapeType="1"/>
              </p:cNvSpPr>
              <p:nvPr/>
            </p:nvSpPr>
            <p:spPr bwMode="auto">
              <a:xfrm flipH="1" flipV="1">
                <a:off x="612" y="2659"/>
                <a:ext cx="1633" cy="91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</p:grpSp>
        <p:sp>
          <p:nvSpPr>
            <p:cNvPr id="13336" name="Text Box 20"/>
            <p:cNvSpPr txBox="1">
              <a:spLocks noChangeArrowheads="1"/>
            </p:cNvSpPr>
            <p:nvPr/>
          </p:nvSpPr>
          <p:spPr bwMode="auto">
            <a:xfrm>
              <a:off x="1305932" y="4981414"/>
              <a:ext cx="576263" cy="3968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cs-CZ" sz="2000" b="1"/>
                <a:t>A</a:t>
              </a:r>
            </a:p>
          </p:txBody>
        </p:sp>
        <p:sp>
          <p:nvSpPr>
            <p:cNvPr id="13337" name="Text Box 21"/>
            <p:cNvSpPr txBox="1">
              <a:spLocks noChangeArrowheads="1"/>
            </p:cNvSpPr>
            <p:nvPr/>
          </p:nvSpPr>
          <p:spPr bwMode="auto">
            <a:xfrm>
              <a:off x="4114220" y="5125876"/>
              <a:ext cx="576263" cy="3968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cs-CZ" sz="2000" b="1"/>
                <a:t>B</a:t>
              </a:r>
            </a:p>
          </p:txBody>
        </p:sp>
        <p:sp>
          <p:nvSpPr>
            <p:cNvPr id="13338" name="Text Box 22"/>
            <p:cNvSpPr txBox="1">
              <a:spLocks noChangeArrowheads="1"/>
            </p:cNvSpPr>
            <p:nvPr/>
          </p:nvSpPr>
          <p:spPr bwMode="auto">
            <a:xfrm>
              <a:off x="2171120" y="3325651"/>
              <a:ext cx="576263" cy="3968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cs-CZ" sz="2000" b="1"/>
                <a:t>C</a:t>
              </a:r>
            </a:p>
          </p:txBody>
        </p:sp>
      </p:grpSp>
      <p:grpSp>
        <p:nvGrpSpPr>
          <p:cNvPr id="8" name="Skupina 7"/>
          <p:cNvGrpSpPr>
            <a:grpSpLocks/>
          </p:cNvGrpSpPr>
          <p:nvPr/>
        </p:nvGrpSpPr>
        <p:grpSpPr bwMode="auto">
          <a:xfrm>
            <a:off x="5203825" y="2806700"/>
            <a:ext cx="2651125" cy="3016250"/>
            <a:chOff x="5405409" y="2727784"/>
            <a:chExt cx="2650332" cy="3016250"/>
          </a:xfrm>
        </p:grpSpPr>
        <p:sp>
          <p:nvSpPr>
            <p:cNvPr id="13329" name="Line 26"/>
            <p:cNvSpPr>
              <a:spLocks noChangeShapeType="1"/>
            </p:cNvSpPr>
            <p:nvPr/>
          </p:nvSpPr>
          <p:spPr bwMode="auto">
            <a:xfrm rot="2914361" flipH="1">
              <a:off x="6207097" y="2546809"/>
              <a:ext cx="720725" cy="1223963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3330" name="Line 27"/>
            <p:cNvSpPr>
              <a:spLocks noChangeShapeType="1"/>
            </p:cNvSpPr>
            <p:nvPr/>
          </p:nvSpPr>
          <p:spPr bwMode="auto">
            <a:xfrm rot="2914361">
              <a:off x="6435697" y="3496134"/>
              <a:ext cx="1871663" cy="1368425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3331" name="Line 28"/>
            <p:cNvSpPr>
              <a:spLocks noChangeShapeType="1"/>
            </p:cNvSpPr>
            <p:nvPr/>
          </p:nvSpPr>
          <p:spPr bwMode="auto">
            <a:xfrm rot="2914361" flipH="1" flipV="1">
              <a:off x="5376834" y="4242259"/>
              <a:ext cx="2592388" cy="144463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3332" name="Text Box 29"/>
            <p:cNvSpPr txBox="1">
              <a:spLocks noChangeArrowheads="1"/>
            </p:cNvSpPr>
            <p:nvPr/>
          </p:nvSpPr>
          <p:spPr bwMode="auto">
            <a:xfrm>
              <a:off x="5405409" y="3115134"/>
              <a:ext cx="576263" cy="3968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cs-CZ" sz="2000" b="1"/>
                <a:t>E</a:t>
              </a:r>
            </a:p>
          </p:txBody>
        </p:sp>
        <p:sp>
          <p:nvSpPr>
            <p:cNvPr id="13333" name="Text Box 30"/>
            <p:cNvSpPr txBox="1">
              <a:spLocks noChangeArrowheads="1"/>
            </p:cNvSpPr>
            <p:nvPr/>
          </p:nvSpPr>
          <p:spPr bwMode="auto">
            <a:xfrm>
              <a:off x="7278659" y="5347159"/>
              <a:ext cx="576263" cy="3968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cs-CZ" sz="2000" b="1"/>
                <a:t>F</a:t>
              </a:r>
            </a:p>
          </p:txBody>
        </p:sp>
        <p:sp>
          <p:nvSpPr>
            <p:cNvPr id="13334" name="Text Box 31"/>
            <p:cNvSpPr txBox="1">
              <a:spLocks noChangeArrowheads="1"/>
            </p:cNvSpPr>
            <p:nvPr/>
          </p:nvSpPr>
          <p:spPr bwMode="auto">
            <a:xfrm rot="-147122">
              <a:off x="7199284" y="2727784"/>
              <a:ext cx="576263" cy="3968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cs-CZ" sz="2000" b="1"/>
                <a:t>G</a:t>
              </a:r>
            </a:p>
          </p:txBody>
        </p:sp>
      </p:grpSp>
      <p:cxnSp>
        <p:nvCxnSpPr>
          <p:cNvPr id="3" name="Přímá spojnice 2"/>
          <p:cNvCxnSpPr>
            <a:stCxn id="13341" idx="1"/>
            <a:endCxn id="13341" idx="0"/>
          </p:cNvCxnSpPr>
          <p:nvPr/>
        </p:nvCxnSpPr>
        <p:spPr>
          <a:xfrm>
            <a:off x="1666875" y="4981575"/>
            <a:ext cx="2592388" cy="144463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21"/>
          <p:cNvCxnSpPr/>
          <p:nvPr/>
        </p:nvCxnSpPr>
        <p:spPr>
          <a:xfrm>
            <a:off x="5664200" y="3367088"/>
            <a:ext cx="1616075" cy="2052637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320" name="TextovéPole 8"/>
          <p:cNvSpPr txBox="1">
            <a:spLocks noChangeArrowheads="1"/>
          </p:cNvSpPr>
          <p:nvPr/>
        </p:nvSpPr>
        <p:spPr bwMode="auto">
          <a:xfrm>
            <a:off x="3192463" y="1524000"/>
            <a:ext cx="299561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 sz="2000"/>
              <a:t>(strana, strana, strana)</a:t>
            </a:r>
          </a:p>
        </p:txBody>
      </p:sp>
      <p:sp>
        <p:nvSpPr>
          <p:cNvPr id="10" name="TextovéPole 9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3969964" y="3524088"/>
            <a:ext cx="1441036" cy="369332"/>
          </a:xfrm>
          <a:prstGeom prst="rect">
            <a:avLst/>
          </a:prstGeom>
          <a:blipFill rotWithShape="1">
            <a:blip r:embed="rId2" cstate="print"/>
            <a:stretch>
              <a:fillRect/>
            </a:stretch>
          </a:blipFill>
        </p:spPr>
        <p:txBody>
          <a:bodyPr/>
          <a:lstStyle/>
          <a:p>
            <a:pPr>
              <a:defRPr/>
            </a:pPr>
            <a:r>
              <a:rPr lang="cs-CZ">
                <a:noFill/>
              </a:rPr>
              <a:t> </a:t>
            </a:r>
          </a:p>
        </p:txBody>
      </p:sp>
      <p:sp>
        <p:nvSpPr>
          <p:cNvPr id="33" name="TextovéPole 32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3976762" y="4612082"/>
            <a:ext cx="1427442" cy="369332"/>
          </a:xfrm>
          <a:prstGeom prst="rect">
            <a:avLst/>
          </a:prstGeom>
          <a:blipFill rotWithShape="1">
            <a:blip r:embed="rId3" cstate="print"/>
            <a:stretch>
              <a:fillRect/>
            </a:stretch>
          </a:blipFill>
        </p:spPr>
        <p:txBody>
          <a:bodyPr/>
          <a:lstStyle/>
          <a:p>
            <a:pPr>
              <a:defRPr/>
            </a:pPr>
            <a:r>
              <a:rPr lang="cs-CZ">
                <a:noFill/>
              </a:rPr>
              <a:t> </a:t>
            </a:r>
          </a:p>
        </p:txBody>
      </p:sp>
      <p:sp>
        <p:nvSpPr>
          <p:cNvPr id="34" name="TextovéPole 33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3969964" y="4072331"/>
            <a:ext cx="1439625" cy="369332"/>
          </a:xfrm>
          <a:prstGeom prst="rect">
            <a:avLst/>
          </a:prstGeom>
          <a:blipFill rotWithShape="1">
            <a:blip r:embed="rId4" cstate="print"/>
            <a:stretch>
              <a:fillRect/>
            </a:stretch>
          </a:blipFill>
        </p:spPr>
        <p:txBody>
          <a:bodyPr/>
          <a:lstStyle/>
          <a:p>
            <a:pPr>
              <a:defRPr/>
            </a:pPr>
            <a:r>
              <a:rPr lang="cs-CZ">
                <a:noFill/>
              </a:rPr>
              <a:t> </a:t>
            </a:r>
          </a:p>
        </p:txBody>
      </p:sp>
      <p:sp>
        <p:nvSpPr>
          <p:cNvPr id="35" name="TextovéPole 34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3494713" y="5822615"/>
            <a:ext cx="2407582" cy="584775"/>
          </a:xfrm>
          <a:prstGeom prst="rect">
            <a:avLst/>
          </a:prstGeom>
          <a:blipFill rotWithShape="1">
            <a:blip r:embed="rId5" cstate="print"/>
            <a:stretch>
              <a:fillRect/>
            </a:stretch>
          </a:blipFill>
        </p:spPr>
        <p:txBody>
          <a:bodyPr/>
          <a:lstStyle/>
          <a:p>
            <a:pPr>
              <a:defRPr/>
            </a:pPr>
            <a:r>
              <a:rPr lang="cs-CZ">
                <a:noFill/>
              </a:rPr>
              <a:t> </a:t>
            </a:r>
          </a:p>
        </p:txBody>
      </p:sp>
      <p:cxnSp>
        <p:nvCxnSpPr>
          <p:cNvPr id="12" name="Přímá spojnice 11"/>
          <p:cNvCxnSpPr>
            <a:stCxn id="13340" idx="0"/>
            <a:endCxn id="13341" idx="0"/>
          </p:cNvCxnSpPr>
          <p:nvPr/>
        </p:nvCxnSpPr>
        <p:spPr>
          <a:xfrm>
            <a:off x="2387600" y="3757613"/>
            <a:ext cx="1871663" cy="1368425"/>
          </a:xfrm>
          <a:prstGeom prst="line">
            <a:avLst/>
          </a:prstGeom>
          <a:ln w="3810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Přímá spojnice 37"/>
          <p:cNvCxnSpPr>
            <a:endCxn id="13331" idx="0"/>
          </p:cNvCxnSpPr>
          <p:nvPr/>
        </p:nvCxnSpPr>
        <p:spPr>
          <a:xfrm>
            <a:off x="7064375" y="3105150"/>
            <a:ext cx="211138" cy="2308225"/>
          </a:xfrm>
          <a:prstGeom prst="line">
            <a:avLst/>
          </a:prstGeom>
          <a:ln w="3810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15"/>
          <p:cNvCxnSpPr>
            <a:stCxn id="13340" idx="0"/>
            <a:endCxn id="13341" idx="1"/>
          </p:cNvCxnSpPr>
          <p:nvPr/>
        </p:nvCxnSpPr>
        <p:spPr>
          <a:xfrm flipH="1">
            <a:off x="1666875" y="3757613"/>
            <a:ext cx="720725" cy="1223962"/>
          </a:xfrm>
          <a:prstGeom prst="line">
            <a:avLst/>
          </a:prstGeom>
          <a:ln w="381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Přímá spojnice 42"/>
          <p:cNvCxnSpPr/>
          <p:nvPr/>
        </p:nvCxnSpPr>
        <p:spPr>
          <a:xfrm flipH="1">
            <a:off x="5664200" y="3105150"/>
            <a:ext cx="1385888" cy="268288"/>
          </a:xfrm>
          <a:prstGeom prst="line">
            <a:avLst/>
          </a:prstGeom>
          <a:ln w="381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954680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 nodeType="clickPar">
                      <p:stCondLst>
                        <p:cond delay="indefinite"/>
                      </p:stCondLst>
                      <p:childTnLst>
                        <p:par>
                          <p:cTn id="6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 nodeType="clickPar">
                      <p:stCondLst>
                        <p:cond delay="indefinite"/>
                      </p:stCondLst>
                      <p:childTnLst>
                        <p:par>
                          <p:cTn id="6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9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7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2699792" y="764704"/>
            <a:ext cx="2985294" cy="636587"/>
          </a:xfrm>
        </p:spPr>
        <p:txBody>
          <a:bodyPr>
            <a:normAutofit fontScale="90000"/>
          </a:bodyPr>
          <a:lstStyle/>
          <a:p>
            <a:pPr eaLnBrk="1" hangingPunct="1">
              <a:buNone/>
            </a:pPr>
            <a:r>
              <a:rPr lang="cs-CZ" sz="4400" b="1" u="sng" dirty="0" smtClean="0">
                <a:solidFill>
                  <a:srgbClr val="FF0000"/>
                </a:solidFill>
              </a:rPr>
              <a:t>Věta </a:t>
            </a:r>
            <a:r>
              <a:rPr lang="cs-CZ" sz="4400" b="1" u="sng" dirty="0" err="1" smtClean="0">
                <a:solidFill>
                  <a:srgbClr val="FF0000"/>
                </a:solidFill>
              </a:rPr>
              <a:t>sus</a:t>
            </a:r>
            <a:endParaRPr lang="cs-CZ" sz="4400" b="1" u="sng" dirty="0" smtClean="0">
              <a:solidFill>
                <a:srgbClr val="FF0000"/>
              </a:solidFill>
            </a:endParaRPr>
          </a:p>
        </p:txBody>
      </p:sp>
      <p:sp>
        <p:nvSpPr>
          <p:cNvPr id="14339" name="Rectangle 3"/>
          <p:cNvSpPr>
            <a:spLocks noGrp="1" noChangeArrowheads="1"/>
          </p:cNvSpPr>
          <p:nvPr>
            <p:ph sz="quarter" idx="13"/>
          </p:nvPr>
        </p:nvSpPr>
        <p:spPr>
          <a:xfrm>
            <a:off x="1684338" y="1943100"/>
            <a:ext cx="5975350" cy="1193800"/>
          </a:xfrm>
        </p:spPr>
        <p:txBody>
          <a:bodyPr>
            <a:normAutofit/>
          </a:bodyPr>
          <a:lstStyle/>
          <a:p>
            <a:pPr eaLnBrk="1" hangingPunct="1">
              <a:buFontTx/>
              <a:buNone/>
            </a:pPr>
            <a:r>
              <a:rPr lang="cs-CZ" smtClean="0"/>
              <a:t>Jestliže se dva trojúhelníky shodují </a:t>
            </a:r>
            <a:r>
              <a:rPr lang="cs-CZ" smtClean="0">
                <a:solidFill>
                  <a:srgbClr val="FF0000"/>
                </a:solidFill>
              </a:rPr>
              <a:t>ve dvou stranách a úhlu jimi sevřeném</a:t>
            </a:r>
            <a:r>
              <a:rPr lang="cs-CZ" smtClean="0"/>
              <a:t>, pak jsou shodné.</a:t>
            </a:r>
          </a:p>
          <a:p>
            <a:pPr eaLnBrk="1" hangingPunct="1"/>
            <a:endParaRPr lang="cs-CZ" smtClean="0"/>
          </a:p>
        </p:txBody>
      </p:sp>
      <p:sp>
        <p:nvSpPr>
          <p:cNvPr id="14341" name="Arc 38"/>
          <p:cNvSpPr>
            <a:spLocks/>
          </p:cNvSpPr>
          <p:nvPr/>
        </p:nvSpPr>
        <p:spPr bwMode="auto">
          <a:xfrm rot="3741041">
            <a:off x="5988844" y="3661569"/>
            <a:ext cx="288925" cy="369887"/>
          </a:xfrm>
          <a:custGeom>
            <a:avLst/>
            <a:gdLst>
              <a:gd name="T0" fmla="*/ 0 w 21600"/>
              <a:gd name="T1" fmla="*/ 0 h 22210"/>
              <a:gd name="T2" fmla="*/ 0 w 21600"/>
              <a:gd name="T3" fmla="*/ 0 h 22210"/>
              <a:gd name="T4" fmla="*/ 0 w 21600"/>
              <a:gd name="T5" fmla="*/ 0 h 22210"/>
              <a:gd name="T6" fmla="*/ 0 60000 65536"/>
              <a:gd name="T7" fmla="*/ 0 60000 65536"/>
              <a:gd name="T8" fmla="*/ 0 60000 65536"/>
              <a:gd name="T9" fmla="*/ 0 w 21600"/>
              <a:gd name="T10" fmla="*/ 0 h 22210"/>
              <a:gd name="T11" fmla="*/ 21600 w 21600"/>
              <a:gd name="T12" fmla="*/ 22210 h 2221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2210" fill="none" extrusionOk="0">
                <a:moveTo>
                  <a:pt x="1510" y="-1"/>
                </a:moveTo>
                <a:cubicBezTo>
                  <a:pt x="12825" y="792"/>
                  <a:pt x="21600" y="10203"/>
                  <a:pt x="21600" y="21547"/>
                </a:cubicBezTo>
                <a:cubicBezTo>
                  <a:pt x="21600" y="21768"/>
                  <a:pt x="21596" y="21989"/>
                  <a:pt x="21589" y="22209"/>
                </a:cubicBezTo>
              </a:path>
              <a:path w="21600" h="22210" stroke="0" extrusionOk="0">
                <a:moveTo>
                  <a:pt x="1510" y="-1"/>
                </a:moveTo>
                <a:cubicBezTo>
                  <a:pt x="12825" y="792"/>
                  <a:pt x="21600" y="10203"/>
                  <a:pt x="21600" y="21547"/>
                </a:cubicBezTo>
                <a:cubicBezTo>
                  <a:pt x="21600" y="21768"/>
                  <a:pt x="21596" y="21989"/>
                  <a:pt x="21589" y="22209"/>
                </a:cubicBezTo>
                <a:lnTo>
                  <a:pt x="0" y="21547"/>
                </a:lnTo>
                <a:lnTo>
                  <a:pt x="1510" y="-1"/>
                </a:lnTo>
                <a:close/>
              </a:path>
            </a:pathLst>
          </a:custGeom>
          <a:noFill/>
          <a:ln w="19050">
            <a:solidFill>
              <a:schemeClr val="tx2">
                <a:lumMod val="60000"/>
                <a:lumOff val="40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>
              <a:defRPr/>
            </a:pPr>
            <a:endParaRPr lang="cs-CZ"/>
          </a:p>
        </p:txBody>
      </p:sp>
      <p:sp>
        <p:nvSpPr>
          <p:cNvPr id="14343" name="Arc 37"/>
          <p:cNvSpPr>
            <a:spLocks/>
          </p:cNvSpPr>
          <p:nvPr/>
        </p:nvSpPr>
        <p:spPr bwMode="auto">
          <a:xfrm>
            <a:off x="1331913" y="4830763"/>
            <a:ext cx="288925" cy="371475"/>
          </a:xfrm>
          <a:custGeom>
            <a:avLst/>
            <a:gdLst>
              <a:gd name="T0" fmla="*/ 0 w 21600"/>
              <a:gd name="T1" fmla="*/ 0 h 22263"/>
              <a:gd name="T2" fmla="*/ 0 w 21600"/>
              <a:gd name="T3" fmla="*/ 0 h 22263"/>
              <a:gd name="T4" fmla="*/ 0 w 21600"/>
              <a:gd name="T5" fmla="*/ 0 h 22263"/>
              <a:gd name="T6" fmla="*/ 0 60000 65536"/>
              <a:gd name="T7" fmla="*/ 0 60000 65536"/>
              <a:gd name="T8" fmla="*/ 0 60000 65536"/>
              <a:gd name="T9" fmla="*/ 0 w 21600"/>
              <a:gd name="T10" fmla="*/ 0 h 22263"/>
              <a:gd name="T11" fmla="*/ 21600 w 21600"/>
              <a:gd name="T12" fmla="*/ 22263 h 22263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2263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cubicBezTo>
                  <a:pt x="21600" y="21821"/>
                  <a:pt x="21596" y="22042"/>
                  <a:pt x="21589" y="22262"/>
                </a:cubicBezTo>
              </a:path>
              <a:path w="21600" h="22263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cubicBezTo>
                  <a:pt x="21600" y="21821"/>
                  <a:pt x="21596" y="22042"/>
                  <a:pt x="21589" y="22262"/>
                </a:cubicBezTo>
                <a:lnTo>
                  <a:pt x="0" y="21600"/>
                </a:lnTo>
                <a:lnTo>
                  <a:pt x="-1" y="0"/>
                </a:lnTo>
                <a:close/>
              </a:path>
            </a:pathLst>
          </a:custGeom>
          <a:noFill/>
          <a:ln w="19050">
            <a:solidFill>
              <a:schemeClr val="tx2">
                <a:lumMod val="60000"/>
                <a:lumOff val="40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>
              <a:defRPr/>
            </a:pPr>
            <a:endParaRPr lang="cs-CZ"/>
          </a:p>
        </p:txBody>
      </p:sp>
      <p:grpSp>
        <p:nvGrpSpPr>
          <p:cNvPr id="14342" name="Skupina 3"/>
          <p:cNvGrpSpPr>
            <a:grpSpLocks/>
          </p:cNvGrpSpPr>
          <p:nvPr/>
        </p:nvGrpSpPr>
        <p:grpSpPr bwMode="auto">
          <a:xfrm>
            <a:off x="755650" y="3546475"/>
            <a:ext cx="3384550" cy="2197100"/>
            <a:chOff x="1042988" y="3546475"/>
            <a:chExt cx="3384550" cy="2197100"/>
          </a:xfrm>
        </p:grpSpPr>
        <p:grpSp>
          <p:nvGrpSpPr>
            <p:cNvPr id="14361" name="Group 22"/>
            <p:cNvGrpSpPr>
              <a:grpSpLocks/>
            </p:cNvGrpSpPr>
            <p:nvPr/>
          </p:nvGrpSpPr>
          <p:grpSpPr bwMode="auto">
            <a:xfrm>
              <a:off x="1042988" y="3546475"/>
              <a:ext cx="3384550" cy="2197100"/>
              <a:chOff x="385" y="1616"/>
              <a:chExt cx="2132" cy="1384"/>
            </a:xfrm>
          </p:grpSpPr>
          <p:grpSp>
            <p:nvGrpSpPr>
              <p:cNvPr id="14363" name="Group 23"/>
              <p:cNvGrpSpPr>
                <a:grpSpLocks/>
              </p:cNvGrpSpPr>
              <p:nvPr/>
            </p:nvGrpSpPr>
            <p:grpSpPr bwMode="auto">
              <a:xfrm>
                <a:off x="612" y="1888"/>
                <a:ext cx="1633" cy="862"/>
                <a:chOff x="612" y="1888"/>
                <a:chExt cx="1633" cy="862"/>
              </a:xfrm>
            </p:grpSpPr>
            <p:sp>
              <p:nvSpPr>
                <p:cNvPr id="2" name="Line 24"/>
                <p:cNvSpPr>
                  <a:spLocks noChangeShapeType="1"/>
                </p:cNvSpPr>
                <p:nvPr/>
              </p:nvSpPr>
              <p:spPr bwMode="auto">
                <a:xfrm flipH="1">
                  <a:off x="612" y="1888"/>
                  <a:ext cx="454" cy="771"/>
                </a:xfrm>
                <a:prstGeom prst="line">
                  <a:avLst/>
                </a:prstGeom>
                <a:noFill/>
                <a:ln w="19050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pPr>
                    <a:defRPr/>
                  </a:pPr>
                  <a:endParaRPr lang="cs-CZ">
                    <a:ln w="12700">
                      <a:solidFill>
                        <a:schemeClr val="tx1"/>
                      </a:solidFill>
                    </a:ln>
                  </a:endParaRPr>
                </a:p>
              </p:txBody>
            </p:sp>
            <p:sp>
              <p:nvSpPr>
                <p:cNvPr id="3" name="Line 25"/>
                <p:cNvSpPr>
                  <a:spLocks noChangeShapeType="1"/>
                </p:cNvSpPr>
                <p:nvPr/>
              </p:nvSpPr>
              <p:spPr bwMode="auto">
                <a:xfrm>
                  <a:off x="1066" y="1888"/>
                  <a:ext cx="1179" cy="862"/>
                </a:xfrm>
                <a:prstGeom prst="line">
                  <a:avLst/>
                </a:prstGeom>
                <a:noFill/>
                <a:ln w="19050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pPr>
                    <a:defRPr/>
                  </a:pPr>
                  <a:endParaRPr lang="cs-CZ">
                    <a:ln w="12700">
                      <a:solidFill>
                        <a:schemeClr val="tx1"/>
                      </a:solidFill>
                    </a:ln>
                  </a:endParaRPr>
                </a:p>
              </p:txBody>
            </p:sp>
            <p:sp>
              <p:nvSpPr>
                <p:cNvPr id="4" name="Line 26"/>
                <p:cNvSpPr>
                  <a:spLocks noChangeShapeType="1"/>
                </p:cNvSpPr>
                <p:nvPr/>
              </p:nvSpPr>
              <p:spPr bwMode="auto">
                <a:xfrm flipH="1" flipV="1">
                  <a:off x="612" y="2659"/>
                  <a:ext cx="1633" cy="91"/>
                </a:xfrm>
                <a:prstGeom prst="line">
                  <a:avLst/>
                </a:prstGeom>
                <a:noFill/>
                <a:ln w="19050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pPr>
                    <a:defRPr/>
                  </a:pPr>
                  <a:endParaRPr lang="cs-CZ">
                    <a:ln w="12700">
                      <a:solidFill>
                        <a:schemeClr val="tx1"/>
                      </a:solidFill>
                    </a:ln>
                  </a:endParaRPr>
                </a:p>
              </p:txBody>
            </p:sp>
          </p:grpSp>
          <p:sp>
            <p:nvSpPr>
              <p:cNvPr id="14364" name="Text Box 27"/>
              <p:cNvSpPr txBox="1">
                <a:spLocks noChangeArrowheads="1"/>
              </p:cNvSpPr>
              <p:nvPr/>
            </p:nvSpPr>
            <p:spPr bwMode="auto">
              <a:xfrm>
                <a:off x="385" y="2659"/>
                <a:ext cx="363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algn="ctr" eaLnBrk="1" hangingPunct="1">
                  <a:spcBef>
                    <a:spcPct val="50000"/>
                  </a:spcBef>
                </a:pPr>
                <a:r>
                  <a:rPr lang="cs-CZ" sz="2000" b="1"/>
                  <a:t>A</a:t>
                </a:r>
              </a:p>
            </p:txBody>
          </p:sp>
          <p:sp>
            <p:nvSpPr>
              <p:cNvPr id="14365" name="Text Box 28"/>
              <p:cNvSpPr txBox="1">
                <a:spLocks noChangeArrowheads="1"/>
              </p:cNvSpPr>
              <p:nvPr/>
            </p:nvSpPr>
            <p:spPr bwMode="auto">
              <a:xfrm>
                <a:off x="2154" y="2750"/>
                <a:ext cx="363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algn="ctr" eaLnBrk="1" hangingPunct="1">
                  <a:spcBef>
                    <a:spcPct val="50000"/>
                  </a:spcBef>
                </a:pPr>
                <a:r>
                  <a:rPr lang="cs-CZ" sz="2000" b="1"/>
                  <a:t>B</a:t>
                </a:r>
              </a:p>
            </p:txBody>
          </p:sp>
          <p:sp>
            <p:nvSpPr>
              <p:cNvPr id="14366" name="Text Box 29"/>
              <p:cNvSpPr txBox="1">
                <a:spLocks noChangeArrowheads="1"/>
              </p:cNvSpPr>
              <p:nvPr/>
            </p:nvSpPr>
            <p:spPr bwMode="auto">
              <a:xfrm>
                <a:off x="930" y="1616"/>
                <a:ext cx="363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algn="ctr" eaLnBrk="1" hangingPunct="1">
                  <a:spcBef>
                    <a:spcPct val="50000"/>
                  </a:spcBef>
                </a:pPr>
                <a:r>
                  <a:rPr lang="cs-CZ" sz="2000" b="1"/>
                  <a:t>C</a:t>
                </a:r>
              </a:p>
            </p:txBody>
          </p:sp>
        </p:grpSp>
        <p:sp>
          <p:nvSpPr>
            <p:cNvPr id="14362" name="Text Box 39"/>
            <p:cNvSpPr txBox="1">
              <a:spLocks noChangeArrowheads="1"/>
            </p:cNvSpPr>
            <p:nvPr/>
          </p:nvSpPr>
          <p:spPr bwMode="auto">
            <a:xfrm>
              <a:off x="1476375" y="4841875"/>
              <a:ext cx="360362" cy="3968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l-GR" sz="2000" b="1">
                  <a:cs typeface="Arial" charset="0"/>
                </a:rPr>
                <a:t>α</a:t>
              </a:r>
            </a:p>
          </p:txBody>
        </p:sp>
      </p:grpSp>
      <p:grpSp>
        <p:nvGrpSpPr>
          <p:cNvPr id="5" name="Skupina 2"/>
          <p:cNvGrpSpPr>
            <a:grpSpLocks/>
          </p:cNvGrpSpPr>
          <p:nvPr/>
        </p:nvGrpSpPr>
        <p:grpSpPr bwMode="auto">
          <a:xfrm>
            <a:off x="5303838" y="3154363"/>
            <a:ext cx="2651125" cy="3016250"/>
            <a:chOff x="4787900" y="3330575"/>
            <a:chExt cx="2651125" cy="3016250"/>
          </a:xfrm>
        </p:grpSpPr>
        <p:grpSp>
          <p:nvGrpSpPr>
            <p:cNvPr id="14353" name="Group 30"/>
            <p:cNvGrpSpPr>
              <a:grpSpLocks/>
            </p:cNvGrpSpPr>
            <p:nvPr/>
          </p:nvGrpSpPr>
          <p:grpSpPr bwMode="auto">
            <a:xfrm>
              <a:off x="4787900" y="3330575"/>
              <a:ext cx="2651125" cy="3016250"/>
              <a:chOff x="2653" y="1916"/>
              <a:chExt cx="1670" cy="1900"/>
            </a:xfrm>
          </p:grpSpPr>
          <p:sp>
            <p:nvSpPr>
              <p:cNvPr id="14355" name="Line 31"/>
              <p:cNvSpPr>
                <a:spLocks noChangeShapeType="1"/>
              </p:cNvSpPr>
              <p:nvPr/>
            </p:nvSpPr>
            <p:spPr bwMode="auto">
              <a:xfrm rot="2914361" flipH="1">
                <a:off x="3158" y="1802"/>
                <a:ext cx="454" cy="771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4356" name="Line 32"/>
              <p:cNvSpPr>
                <a:spLocks noChangeShapeType="1"/>
              </p:cNvSpPr>
              <p:nvPr/>
            </p:nvSpPr>
            <p:spPr bwMode="auto">
              <a:xfrm rot="2914361">
                <a:off x="3302" y="2400"/>
                <a:ext cx="1179" cy="862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4357" name="Line 33"/>
              <p:cNvSpPr>
                <a:spLocks noChangeShapeType="1"/>
              </p:cNvSpPr>
              <p:nvPr/>
            </p:nvSpPr>
            <p:spPr bwMode="auto">
              <a:xfrm rot="2914361" flipH="1" flipV="1">
                <a:off x="2635" y="2870"/>
                <a:ext cx="1633" cy="91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4358" name="Text Box 34"/>
              <p:cNvSpPr txBox="1">
                <a:spLocks noChangeArrowheads="1"/>
              </p:cNvSpPr>
              <p:nvPr/>
            </p:nvSpPr>
            <p:spPr bwMode="auto">
              <a:xfrm>
                <a:off x="2653" y="2160"/>
                <a:ext cx="363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algn="ctr" eaLnBrk="1" hangingPunct="1">
                  <a:spcBef>
                    <a:spcPct val="50000"/>
                  </a:spcBef>
                </a:pPr>
                <a:r>
                  <a:rPr lang="cs-CZ" sz="2000" b="1"/>
                  <a:t>E</a:t>
                </a:r>
              </a:p>
            </p:txBody>
          </p:sp>
          <p:sp>
            <p:nvSpPr>
              <p:cNvPr id="14359" name="Text Box 35"/>
              <p:cNvSpPr txBox="1">
                <a:spLocks noChangeArrowheads="1"/>
              </p:cNvSpPr>
              <p:nvPr/>
            </p:nvSpPr>
            <p:spPr bwMode="auto">
              <a:xfrm>
                <a:off x="3833" y="3566"/>
                <a:ext cx="363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algn="ctr" eaLnBrk="1" hangingPunct="1">
                  <a:spcBef>
                    <a:spcPct val="50000"/>
                  </a:spcBef>
                </a:pPr>
                <a:r>
                  <a:rPr lang="cs-CZ" sz="2000" b="1"/>
                  <a:t>F</a:t>
                </a:r>
              </a:p>
            </p:txBody>
          </p:sp>
          <p:sp>
            <p:nvSpPr>
              <p:cNvPr id="14360" name="Text Box 36"/>
              <p:cNvSpPr txBox="1">
                <a:spLocks noChangeArrowheads="1"/>
              </p:cNvSpPr>
              <p:nvPr/>
            </p:nvSpPr>
            <p:spPr bwMode="auto">
              <a:xfrm rot="-147122">
                <a:off x="3783" y="1916"/>
                <a:ext cx="363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algn="ctr" eaLnBrk="1" hangingPunct="1">
                  <a:spcBef>
                    <a:spcPct val="50000"/>
                  </a:spcBef>
                </a:pPr>
                <a:r>
                  <a:rPr lang="cs-CZ" sz="2000" b="1"/>
                  <a:t>G</a:t>
                </a:r>
              </a:p>
            </p:txBody>
          </p:sp>
        </p:grpSp>
        <p:sp>
          <p:nvSpPr>
            <p:cNvPr id="14354" name="Text Box 40"/>
            <p:cNvSpPr txBox="1">
              <a:spLocks noChangeArrowheads="1"/>
            </p:cNvSpPr>
            <p:nvPr/>
          </p:nvSpPr>
          <p:spPr bwMode="auto">
            <a:xfrm>
              <a:off x="5328537" y="3762375"/>
              <a:ext cx="576262" cy="3968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cs-CZ" sz="2000" b="1">
                  <a:cs typeface="Arial" charset="0"/>
                </a:rPr>
                <a:t>ß</a:t>
              </a:r>
              <a:endParaRPr lang="el-GR" sz="2000" b="1">
                <a:cs typeface="Arial" charset="0"/>
              </a:endParaRPr>
            </a:p>
          </p:txBody>
        </p:sp>
      </p:grpSp>
      <p:sp>
        <p:nvSpPr>
          <p:cNvPr id="14344" name="TextovéPole 26"/>
          <p:cNvSpPr txBox="1">
            <a:spLocks noChangeArrowheads="1"/>
          </p:cNvSpPr>
          <p:nvPr/>
        </p:nvSpPr>
        <p:spPr bwMode="auto">
          <a:xfrm>
            <a:off x="3290888" y="1524000"/>
            <a:ext cx="29940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 sz="2000"/>
              <a:t>(strana, úhel, strana)</a:t>
            </a:r>
          </a:p>
        </p:txBody>
      </p:sp>
      <p:sp>
        <p:nvSpPr>
          <p:cNvPr id="31" name="TextovéPole 30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3969964" y="3524088"/>
            <a:ext cx="1441036" cy="369332"/>
          </a:xfrm>
          <a:prstGeom prst="rect">
            <a:avLst/>
          </a:prstGeom>
          <a:blipFill rotWithShape="1">
            <a:blip r:embed="rId2" cstate="print"/>
            <a:stretch>
              <a:fillRect/>
            </a:stretch>
          </a:blipFill>
        </p:spPr>
        <p:txBody>
          <a:bodyPr/>
          <a:lstStyle/>
          <a:p>
            <a:pPr>
              <a:defRPr/>
            </a:pPr>
            <a:r>
              <a:rPr lang="cs-CZ">
                <a:noFill/>
              </a:rPr>
              <a:t> </a:t>
            </a:r>
          </a:p>
        </p:txBody>
      </p:sp>
      <p:sp>
        <p:nvSpPr>
          <p:cNvPr id="32" name="TextovéPole 31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4277779" y="4606924"/>
            <a:ext cx="841449" cy="369332"/>
          </a:xfrm>
          <a:prstGeom prst="rect">
            <a:avLst/>
          </a:prstGeom>
          <a:blipFill rotWithShape="1">
            <a:blip r:embed="rId3" cstate="print"/>
            <a:stretch>
              <a:fillRect b="-15000"/>
            </a:stretch>
          </a:blipFill>
        </p:spPr>
        <p:txBody>
          <a:bodyPr/>
          <a:lstStyle/>
          <a:p>
            <a:pPr>
              <a:defRPr/>
            </a:pPr>
            <a:r>
              <a:rPr lang="cs-CZ">
                <a:noFill/>
              </a:rPr>
              <a:t> </a:t>
            </a:r>
          </a:p>
        </p:txBody>
      </p:sp>
      <p:sp>
        <p:nvSpPr>
          <p:cNvPr id="33" name="TextovéPole 32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3969964" y="4072331"/>
            <a:ext cx="1439625" cy="369332"/>
          </a:xfrm>
          <a:prstGeom prst="rect">
            <a:avLst/>
          </a:prstGeom>
          <a:blipFill rotWithShape="1">
            <a:blip r:embed="rId4" cstate="print"/>
            <a:stretch>
              <a:fillRect/>
            </a:stretch>
          </a:blipFill>
        </p:spPr>
        <p:txBody>
          <a:bodyPr/>
          <a:lstStyle/>
          <a:p>
            <a:pPr>
              <a:defRPr/>
            </a:pPr>
            <a:r>
              <a:rPr lang="cs-CZ">
                <a:noFill/>
              </a:rPr>
              <a:t> </a:t>
            </a:r>
          </a:p>
        </p:txBody>
      </p:sp>
      <p:sp>
        <p:nvSpPr>
          <p:cNvPr id="34" name="TextovéPole 33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3494713" y="5822615"/>
            <a:ext cx="2407582" cy="584775"/>
          </a:xfrm>
          <a:prstGeom prst="rect">
            <a:avLst/>
          </a:prstGeom>
          <a:blipFill rotWithShape="1">
            <a:blip r:embed="rId5" cstate="print"/>
            <a:stretch>
              <a:fillRect/>
            </a:stretch>
          </a:blipFill>
        </p:spPr>
        <p:txBody>
          <a:bodyPr/>
          <a:lstStyle/>
          <a:p>
            <a:pPr>
              <a:defRPr/>
            </a:pPr>
            <a:r>
              <a:rPr lang="cs-CZ">
                <a:noFill/>
              </a:rPr>
              <a:t> </a:t>
            </a:r>
          </a:p>
        </p:txBody>
      </p:sp>
      <p:cxnSp>
        <p:nvCxnSpPr>
          <p:cNvPr id="35" name="Přímá spojnice 34"/>
          <p:cNvCxnSpPr/>
          <p:nvPr/>
        </p:nvCxnSpPr>
        <p:spPr>
          <a:xfrm>
            <a:off x="1116013" y="5202238"/>
            <a:ext cx="2592387" cy="144462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Přímá spojnice 35"/>
          <p:cNvCxnSpPr/>
          <p:nvPr/>
        </p:nvCxnSpPr>
        <p:spPr>
          <a:xfrm>
            <a:off x="5768975" y="3740150"/>
            <a:ext cx="1611313" cy="1992313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Přímá spojnice 37"/>
          <p:cNvCxnSpPr/>
          <p:nvPr/>
        </p:nvCxnSpPr>
        <p:spPr>
          <a:xfrm flipV="1">
            <a:off x="1116013" y="3978275"/>
            <a:ext cx="720725" cy="1223963"/>
          </a:xfrm>
          <a:prstGeom prst="line">
            <a:avLst/>
          </a:prstGeom>
          <a:ln w="3810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Přímá spojnice 38"/>
          <p:cNvCxnSpPr/>
          <p:nvPr/>
        </p:nvCxnSpPr>
        <p:spPr>
          <a:xfrm flipH="1">
            <a:off x="5768975" y="3452813"/>
            <a:ext cx="1408113" cy="255587"/>
          </a:xfrm>
          <a:prstGeom prst="line">
            <a:avLst/>
          </a:prstGeom>
          <a:ln w="3810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005241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4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2627784" y="260648"/>
            <a:ext cx="3012480" cy="565150"/>
          </a:xfrm>
        </p:spPr>
        <p:txBody>
          <a:bodyPr>
            <a:normAutofit fontScale="90000"/>
          </a:bodyPr>
          <a:lstStyle/>
          <a:p>
            <a:pPr eaLnBrk="1" hangingPunct="1">
              <a:buNone/>
            </a:pPr>
            <a:r>
              <a:rPr lang="cs-CZ" sz="4400" b="1" u="sng" dirty="0" smtClean="0">
                <a:solidFill>
                  <a:srgbClr val="FF0000"/>
                </a:solidFill>
              </a:rPr>
              <a:t>Věta</a:t>
            </a:r>
            <a:r>
              <a:rPr lang="cs-CZ" sz="4800" u="sng" dirty="0" smtClean="0">
                <a:solidFill>
                  <a:srgbClr val="FF0000"/>
                </a:solidFill>
              </a:rPr>
              <a:t> </a:t>
            </a:r>
            <a:r>
              <a:rPr lang="cs-CZ" sz="4400" b="1" u="sng" dirty="0" smtClean="0">
                <a:solidFill>
                  <a:srgbClr val="FF0000"/>
                </a:solidFill>
              </a:rPr>
              <a:t>usu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sz="quarter" idx="13"/>
          </p:nvPr>
        </p:nvSpPr>
        <p:spPr>
          <a:xfrm>
            <a:off x="611188" y="1677988"/>
            <a:ext cx="7848600" cy="1219200"/>
          </a:xfrm>
        </p:spPr>
        <p:txBody>
          <a:bodyPr>
            <a:normAutofit/>
          </a:bodyPr>
          <a:lstStyle/>
          <a:p>
            <a:pPr eaLnBrk="1" hangingPunct="1">
              <a:buFontTx/>
              <a:buNone/>
            </a:pPr>
            <a:r>
              <a:rPr lang="cs-CZ" smtClean="0"/>
              <a:t>Jestliže se dva trojúhelníky shodují </a:t>
            </a:r>
            <a:r>
              <a:rPr lang="cs-CZ" smtClean="0">
                <a:solidFill>
                  <a:srgbClr val="FF0000"/>
                </a:solidFill>
              </a:rPr>
              <a:t>v jedné straně a ve dvou úhlech k této straně přilehlých</a:t>
            </a:r>
            <a:r>
              <a:rPr lang="cs-CZ" smtClean="0"/>
              <a:t>, pak jsou shodné.</a:t>
            </a:r>
          </a:p>
          <a:p>
            <a:pPr eaLnBrk="1" hangingPunct="1">
              <a:buFontTx/>
              <a:buNone/>
            </a:pPr>
            <a:endParaRPr lang="cs-CZ" smtClean="0"/>
          </a:p>
        </p:txBody>
      </p:sp>
      <p:sp>
        <p:nvSpPr>
          <p:cNvPr id="15364" name="Arc 47"/>
          <p:cNvSpPr>
            <a:spLocks/>
          </p:cNvSpPr>
          <p:nvPr/>
        </p:nvSpPr>
        <p:spPr bwMode="auto">
          <a:xfrm flipH="1">
            <a:off x="3168650" y="4724400"/>
            <a:ext cx="215900" cy="433388"/>
          </a:xfrm>
          <a:custGeom>
            <a:avLst/>
            <a:gdLst>
              <a:gd name="T0" fmla="*/ 0 w 21542"/>
              <a:gd name="T1" fmla="*/ 0 h 21600"/>
              <a:gd name="T2" fmla="*/ 2147483647 w 21542"/>
              <a:gd name="T3" fmla="*/ 2147483647 h 21600"/>
              <a:gd name="T4" fmla="*/ 0 w 21542"/>
              <a:gd name="T5" fmla="*/ 2147483647 h 21600"/>
              <a:gd name="T6" fmla="*/ 0 60000 65536"/>
              <a:gd name="T7" fmla="*/ 0 60000 65536"/>
              <a:gd name="T8" fmla="*/ 0 60000 65536"/>
              <a:gd name="T9" fmla="*/ 0 w 21542"/>
              <a:gd name="T10" fmla="*/ 0 h 21600"/>
              <a:gd name="T11" fmla="*/ 21542 w 21542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542" h="21600" fill="none" extrusionOk="0">
                <a:moveTo>
                  <a:pt x="-1" y="0"/>
                </a:moveTo>
                <a:cubicBezTo>
                  <a:pt x="11316" y="0"/>
                  <a:pt x="20714" y="8734"/>
                  <a:pt x="21542" y="20020"/>
                </a:cubicBezTo>
              </a:path>
              <a:path w="21542" h="21600" stroke="0" extrusionOk="0">
                <a:moveTo>
                  <a:pt x="-1" y="0"/>
                </a:moveTo>
                <a:cubicBezTo>
                  <a:pt x="11316" y="0"/>
                  <a:pt x="20714" y="8734"/>
                  <a:pt x="21542" y="20020"/>
                </a:cubicBezTo>
                <a:lnTo>
                  <a:pt x="0" y="21600"/>
                </a:lnTo>
                <a:lnTo>
                  <a:pt x="-1" y="0"/>
                </a:lnTo>
                <a:close/>
              </a:path>
            </a:pathLst>
          </a:custGeom>
          <a:noFill/>
          <a:ln w="19050">
            <a:solidFill>
              <a:srgbClr val="00B05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5372" name="Arc 26"/>
          <p:cNvSpPr>
            <a:spLocks/>
          </p:cNvSpPr>
          <p:nvPr/>
        </p:nvSpPr>
        <p:spPr bwMode="auto">
          <a:xfrm>
            <a:off x="1603375" y="4684713"/>
            <a:ext cx="288925" cy="371475"/>
          </a:xfrm>
          <a:custGeom>
            <a:avLst/>
            <a:gdLst>
              <a:gd name="T0" fmla="*/ 0 w 21600"/>
              <a:gd name="T1" fmla="*/ 0 h 22263"/>
              <a:gd name="T2" fmla="*/ 0 w 21600"/>
              <a:gd name="T3" fmla="*/ 0 h 22263"/>
              <a:gd name="T4" fmla="*/ 0 w 21600"/>
              <a:gd name="T5" fmla="*/ 0 h 22263"/>
              <a:gd name="T6" fmla="*/ 0 60000 65536"/>
              <a:gd name="T7" fmla="*/ 0 60000 65536"/>
              <a:gd name="T8" fmla="*/ 0 60000 65536"/>
              <a:gd name="T9" fmla="*/ 0 w 21600"/>
              <a:gd name="T10" fmla="*/ 0 h 22263"/>
              <a:gd name="T11" fmla="*/ 21600 w 21600"/>
              <a:gd name="T12" fmla="*/ 22263 h 22263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2263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cubicBezTo>
                  <a:pt x="21600" y="21821"/>
                  <a:pt x="21596" y="22042"/>
                  <a:pt x="21589" y="22262"/>
                </a:cubicBezTo>
              </a:path>
              <a:path w="21600" h="22263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cubicBezTo>
                  <a:pt x="21600" y="21821"/>
                  <a:pt x="21596" y="22042"/>
                  <a:pt x="21589" y="22262"/>
                </a:cubicBezTo>
                <a:lnTo>
                  <a:pt x="0" y="21600"/>
                </a:lnTo>
                <a:lnTo>
                  <a:pt x="-1" y="0"/>
                </a:lnTo>
                <a:close/>
              </a:path>
            </a:pathLst>
          </a:custGeom>
          <a:noFill/>
          <a:ln w="19050">
            <a:solidFill>
              <a:schemeClr val="accent1">
                <a:lumMod val="60000"/>
                <a:lumOff val="40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>
              <a:defRPr/>
            </a:pPr>
            <a:endParaRPr lang="cs-CZ"/>
          </a:p>
        </p:txBody>
      </p:sp>
      <p:grpSp>
        <p:nvGrpSpPr>
          <p:cNvPr id="15366" name="Group 29"/>
          <p:cNvGrpSpPr>
            <a:grpSpLocks/>
          </p:cNvGrpSpPr>
          <p:nvPr/>
        </p:nvGrpSpPr>
        <p:grpSpPr bwMode="auto">
          <a:xfrm>
            <a:off x="1025525" y="3382963"/>
            <a:ext cx="3384550" cy="2197100"/>
            <a:chOff x="385" y="1616"/>
            <a:chExt cx="2132" cy="1384"/>
          </a:xfrm>
        </p:grpSpPr>
        <p:grpSp>
          <p:nvGrpSpPr>
            <p:cNvPr id="15387" name="Group 30"/>
            <p:cNvGrpSpPr>
              <a:grpSpLocks/>
            </p:cNvGrpSpPr>
            <p:nvPr/>
          </p:nvGrpSpPr>
          <p:grpSpPr bwMode="auto">
            <a:xfrm>
              <a:off x="612" y="1888"/>
              <a:ext cx="1633" cy="862"/>
              <a:chOff x="612" y="1888"/>
              <a:chExt cx="1633" cy="862"/>
            </a:xfrm>
          </p:grpSpPr>
          <p:sp>
            <p:nvSpPr>
              <p:cNvPr id="15391" name="Line 31"/>
              <p:cNvSpPr>
                <a:spLocks noChangeShapeType="1"/>
              </p:cNvSpPr>
              <p:nvPr/>
            </p:nvSpPr>
            <p:spPr bwMode="auto">
              <a:xfrm flipH="1">
                <a:off x="612" y="1888"/>
                <a:ext cx="454" cy="771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5392" name="Line 32"/>
              <p:cNvSpPr>
                <a:spLocks noChangeShapeType="1"/>
              </p:cNvSpPr>
              <p:nvPr/>
            </p:nvSpPr>
            <p:spPr bwMode="auto">
              <a:xfrm>
                <a:off x="1066" y="1888"/>
                <a:ext cx="1179" cy="862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5393" name="Line 33"/>
              <p:cNvSpPr>
                <a:spLocks noChangeShapeType="1"/>
              </p:cNvSpPr>
              <p:nvPr/>
            </p:nvSpPr>
            <p:spPr bwMode="auto">
              <a:xfrm flipH="1" flipV="1">
                <a:off x="612" y="2659"/>
                <a:ext cx="1633" cy="91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</p:grpSp>
        <p:sp>
          <p:nvSpPr>
            <p:cNvPr id="15388" name="Text Box 34"/>
            <p:cNvSpPr txBox="1">
              <a:spLocks noChangeArrowheads="1"/>
            </p:cNvSpPr>
            <p:nvPr/>
          </p:nvSpPr>
          <p:spPr bwMode="auto">
            <a:xfrm>
              <a:off x="385" y="2659"/>
              <a:ext cx="363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cs-CZ" sz="2000" b="1"/>
                <a:t>A</a:t>
              </a:r>
            </a:p>
          </p:txBody>
        </p:sp>
        <p:sp>
          <p:nvSpPr>
            <p:cNvPr id="15389" name="Text Box 35"/>
            <p:cNvSpPr txBox="1">
              <a:spLocks noChangeArrowheads="1"/>
            </p:cNvSpPr>
            <p:nvPr/>
          </p:nvSpPr>
          <p:spPr bwMode="auto">
            <a:xfrm>
              <a:off x="2154" y="2750"/>
              <a:ext cx="363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cs-CZ" sz="2000" b="1"/>
                <a:t>B</a:t>
              </a:r>
            </a:p>
          </p:txBody>
        </p:sp>
        <p:sp>
          <p:nvSpPr>
            <p:cNvPr id="15390" name="Text Box 36"/>
            <p:cNvSpPr txBox="1">
              <a:spLocks noChangeArrowheads="1"/>
            </p:cNvSpPr>
            <p:nvPr/>
          </p:nvSpPr>
          <p:spPr bwMode="auto">
            <a:xfrm>
              <a:off x="930" y="1616"/>
              <a:ext cx="363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cs-CZ" sz="2000" b="1"/>
                <a:t>C</a:t>
              </a:r>
            </a:p>
          </p:txBody>
        </p:sp>
      </p:grpSp>
      <p:sp>
        <p:nvSpPr>
          <p:cNvPr id="15367" name="Text Box 44"/>
          <p:cNvSpPr txBox="1">
            <a:spLocks noChangeArrowheads="1"/>
          </p:cNvSpPr>
          <p:nvPr/>
        </p:nvSpPr>
        <p:spPr bwMode="auto">
          <a:xfrm>
            <a:off x="1476375" y="4641850"/>
            <a:ext cx="360363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l-GR" sz="2000" b="1">
                <a:cs typeface="Arial" charset="0"/>
              </a:rPr>
              <a:t>α</a:t>
            </a:r>
          </a:p>
        </p:txBody>
      </p:sp>
      <p:sp>
        <p:nvSpPr>
          <p:cNvPr id="15368" name="Text Box 73"/>
          <p:cNvSpPr txBox="1">
            <a:spLocks noChangeArrowheads="1"/>
          </p:cNvSpPr>
          <p:nvPr/>
        </p:nvSpPr>
        <p:spPr bwMode="auto">
          <a:xfrm>
            <a:off x="3276600" y="4724400"/>
            <a:ext cx="360363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l-GR" sz="2000" b="1">
                <a:cs typeface="Arial" charset="0"/>
              </a:rPr>
              <a:t>β</a:t>
            </a:r>
          </a:p>
        </p:txBody>
      </p:sp>
      <p:sp>
        <p:nvSpPr>
          <p:cNvPr id="15365" name="Arc 49"/>
          <p:cNvSpPr>
            <a:spLocks/>
          </p:cNvSpPr>
          <p:nvPr/>
        </p:nvSpPr>
        <p:spPr bwMode="auto">
          <a:xfrm rot="11567114" flipV="1">
            <a:off x="6753225" y="4813300"/>
            <a:ext cx="327025" cy="287338"/>
          </a:xfrm>
          <a:custGeom>
            <a:avLst/>
            <a:gdLst>
              <a:gd name="T0" fmla="*/ 0 w 24625"/>
              <a:gd name="T1" fmla="*/ 88717496 h 21600"/>
              <a:gd name="T2" fmla="*/ 2147483647 w 24625"/>
              <a:gd name="T3" fmla="*/ 2147483647 h 21600"/>
              <a:gd name="T4" fmla="*/ 1249549471 w 24625"/>
              <a:gd name="T5" fmla="*/ 2147483647 h 21600"/>
              <a:gd name="T6" fmla="*/ 0 60000 65536"/>
              <a:gd name="T7" fmla="*/ 0 60000 65536"/>
              <a:gd name="T8" fmla="*/ 0 60000 65536"/>
              <a:gd name="T9" fmla="*/ 0 w 24625"/>
              <a:gd name="T10" fmla="*/ 0 h 21600"/>
              <a:gd name="T11" fmla="*/ 24625 w 24625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4625" h="21600" fill="none" extrusionOk="0">
                <a:moveTo>
                  <a:pt x="-1" y="212"/>
                </a:moveTo>
                <a:cubicBezTo>
                  <a:pt x="1002" y="71"/>
                  <a:pt x="2012" y="-1"/>
                  <a:pt x="3025" y="0"/>
                </a:cubicBezTo>
                <a:cubicBezTo>
                  <a:pt x="14954" y="0"/>
                  <a:pt x="24625" y="9670"/>
                  <a:pt x="24625" y="21600"/>
                </a:cubicBezTo>
              </a:path>
              <a:path w="24625" h="21600" stroke="0" extrusionOk="0">
                <a:moveTo>
                  <a:pt x="-1" y="212"/>
                </a:moveTo>
                <a:cubicBezTo>
                  <a:pt x="1002" y="71"/>
                  <a:pt x="2012" y="-1"/>
                  <a:pt x="3025" y="0"/>
                </a:cubicBezTo>
                <a:cubicBezTo>
                  <a:pt x="14954" y="0"/>
                  <a:pt x="24625" y="9670"/>
                  <a:pt x="24625" y="21600"/>
                </a:cubicBezTo>
                <a:lnTo>
                  <a:pt x="3025" y="21600"/>
                </a:lnTo>
                <a:lnTo>
                  <a:pt x="-1" y="212"/>
                </a:lnTo>
                <a:close/>
              </a:path>
            </a:pathLst>
          </a:custGeom>
          <a:noFill/>
          <a:ln w="19050">
            <a:solidFill>
              <a:srgbClr val="00B05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5370" name="Arc 24"/>
          <p:cNvSpPr>
            <a:spLocks/>
          </p:cNvSpPr>
          <p:nvPr/>
        </p:nvSpPr>
        <p:spPr bwMode="auto">
          <a:xfrm rot="3741041">
            <a:off x="5788819" y="3488532"/>
            <a:ext cx="288925" cy="369887"/>
          </a:xfrm>
          <a:custGeom>
            <a:avLst/>
            <a:gdLst>
              <a:gd name="T0" fmla="*/ 0 w 21600"/>
              <a:gd name="T1" fmla="*/ 0 h 22210"/>
              <a:gd name="T2" fmla="*/ 0 w 21600"/>
              <a:gd name="T3" fmla="*/ 0 h 22210"/>
              <a:gd name="T4" fmla="*/ 0 w 21600"/>
              <a:gd name="T5" fmla="*/ 0 h 22210"/>
              <a:gd name="T6" fmla="*/ 0 60000 65536"/>
              <a:gd name="T7" fmla="*/ 0 60000 65536"/>
              <a:gd name="T8" fmla="*/ 0 60000 65536"/>
              <a:gd name="T9" fmla="*/ 0 w 21600"/>
              <a:gd name="T10" fmla="*/ 0 h 22210"/>
              <a:gd name="T11" fmla="*/ 21600 w 21600"/>
              <a:gd name="T12" fmla="*/ 22210 h 2221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2210" fill="none" extrusionOk="0">
                <a:moveTo>
                  <a:pt x="1510" y="-1"/>
                </a:moveTo>
                <a:cubicBezTo>
                  <a:pt x="12825" y="792"/>
                  <a:pt x="21600" y="10203"/>
                  <a:pt x="21600" y="21547"/>
                </a:cubicBezTo>
                <a:cubicBezTo>
                  <a:pt x="21600" y="21768"/>
                  <a:pt x="21596" y="21989"/>
                  <a:pt x="21589" y="22209"/>
                </a:cubicBezTo>
              </a:path>
              <a:path w="21600" h="22210" stroke="0" extrusionOk="0">
                <a:moveTo>
                  <a:pt x="1510" y="-1"/>
                </a:moveTo>
                <a:cubicBezTo>
                  <a:pt x="12825" y="792"/>
                  <a:pt x="21600" y="10203"/>
                  <a:pt x="21600" y="21547"/>
                </a:cubicBezTo>
                <a:cubicBezTo>
                  <a:pt x="21600" y="21768"/>
                  <a:pt x="21596" y="21989"/>
                  <a:pt x="21589" y="22209"/>
                </a:cubicBezTo>
                <a:lnTo>
                  <a:pt x="0" y="21547"/>
                </a:lnTo>
                <a:lnTo>
                  <a:pt x="1510" y="-1"/>
                </a:lnTo>
                <a:close/>
              </a:path>
            </a:pathLst>
          </a:custGeom>
          <a:noFill/>
          <a:ln w="19050">
            <a:solidFill>
              <a:schemeClr val="accent1">
                <a:lumMod val="60000"/>
                <a:lumOff val="40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>
              <a:defRPr/>
            </a:pPr>
            <a:endParaRPr lang="cs-CZ"/>
          </a:p>
        </p:txBody>
      </p:sp>
      <p:grpSp>
        <p:nvGrpSpPr>
          <p:cNvPr id="15371" name="Group 37"/>
          <p:cNvGrpSpPr>
            <a:grpSpLocks/>
          </p:cNvGrpSpPr>
          <p:nvPr/>
        </p:nvGrpSpPr>
        <p:grpSpPr bwMode="auto">
          <a:xfrm>
            <a:off x="5024438" y="3008313"/>
            <a:ext cx="2722562" cy="3016250"/>
            <a:chOff x="2608" y="1916"/>
            <a:chExt cx="1715" cy="1900"/>
          </a:xfrm>
        </p:grpSpPr>
        <p:sp>
          <p:nvSpPr>
            <p:cNvPr id="15381" name="Line 38"/>
            <p:cNvSpPr>
              <a:spLocks noChangeShapeType="1"/>
            </p:cNvSpPr>
            <p:nvPr/>
          </p:nvSpPr>
          <p:spPr bwMode="auto">
            <a:xfrm rot="2914361" flipH="1">
              <a:off x="3158" y="1802"/>
              <a:ext cx="454" cy="771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5382" name="Line 39"/>
            <p:cNvSpPr>
              <a:spLocks noChangeShapeType="1"/>
            </p:cNvSpPr>
            <p:nvPr/>
          </p:nvSpPr>
          <p:spPr bwMode="auto">
            <a:xfrm rot="2914361">
              <a:off x="3302" y="2400"/>
              <a:ext cx="1179" cy="86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5383" name="Line 40"/>
            <p:cNvSpPr>
              <a:spLocks noChangeShapeType="1"/>
            </p:cNvSpPr>
            <p:nvPr/>
          </p:nvSpPr>
          <p:spPr bwMode="auto">
            <a:xfrm rot="2914361" flipH="1" flipV="1">
              <a:off x="2635" y="2870"/>
              <a:ext cx="1633" cy="91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5384" name="Text Box 41"/>
            <p:cNvSpPr txBox="1">
              <a:spLocks noChangeArrowheads="1"/>
            </p:cNvSpPr>
            <p:nvPr/>
          </p:nvSpPr>
          <p:spPr bwMode="auto">
            <a:xfrm>
              <a:off x="2608" y="2162"/>
              <a:ext cx="363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cs-CZ" sz="2000" b="1"/>
                <a:t>E</a:t>
              </a:r>
            </a:p>
          </p:txBody>
        </p:sp>
        <p:sp>
          <p:nvSpPr>
            <p:cNvPr id="15385" name="Text Box 42"/>
            <p:cNvSpPr txBox="1">
              <a:spLocks noChangeArrowheads="1"/>
            </p:cNvSpPr>
            <p:nvPr/>
          </p:nvSpPr>
          <p:spPr bwMode="auto">
            <a:xfrm>
              <a:off x="3833" y="3566"/>
              <a:ext cx="363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cs-CZ" sz="2000" b="1"/>
                <a:t>F</a:t>
              </a:r>
            </a:p>
          </p:txBody>
        </p:sp>
        <p:sp>
          <p:nvSpPr>
            <p:cNvPr id="15386" name="Text Box 43"/>
            <p:cNvSpPr txBox="1">
              <a:spLocks noChangeArrowheads="1"/>
            </p:cNvSpPr>
            <p:nvPr/>
          </p:nvSpPr>
          <p:spPr bwMode="auto">
            <a:xfrm rot="-147122">
              <a:off x="3783" y="1916"/>
              <a:ext cx="363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cs-CZ" sz="2000" b="1"/>
                <a:t>G</a:t>
              </a:r>
            </a:p>
          </p:txBody>
        </p:sp>
      </p:grpSp>
      <p:sp>
        <p:nvSpPr>
          <p:cNvPr id="15376" name="Text Box 45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 bwMode="auto">
          <a:xfrm>
            <a:off x="5600062" y="3440708"/>
            <a:ext cx="576262" cy="396875"/>
          </a:xfrm>
          <a:prstGeom prst="rect">
            <a:avLst/>
          </a:prstGeom>
          <a:blipFill rotWithShape="1">
            <a:blip r:embed="rId2" cstate="print"/>
            <a:stretch>
              <a:fillRect b="-7576"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defRPr/>
            </a:pPr>
            <a:r>
              <a:rPr lang="cs-CZ">
                <a:noFill/>
              </a:rPr>
              <a:t> </a:t>
            </a:r>
          </a:p>
        </p:txBody>
      </p:sp>
      <p:sp>
        <p:nvSpPr>
          <p:cNvPr id="15369" name="Text Box 74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 bwMode="auto">
          <a:xfrm>
            <a:off x="6702970" y="4880571"/>
            <a:ext cx="503237" cy="396875"/>
          </a:xfrm>
          <a:prstGeom prst="rect">
            <a:avLst/>
          </a:prstGeom>
          <a:blipFill rotWithShape="1">
            <a:blip r:embed="rId3" cstate="print"/>
            <a:stretch>
              <a:fillRect/>
            </a:stretch>
          </a:blipFill>
          <a:ln w="9525">
            <a:noFill/>
            <a:miter lim="800000"/>
            <a:headEnd/>
            <a:tailEnd/>
          </a:ln>
          <a:extLst/>
        </p:spPr>
        <p:txBody>
          <a:bodyPr/>
          <a:lstStyle/>
          <a:p>
            <a:pPr>
              <a:defRPr/>
            </a:pPr>
            <a:r>
              <a:rPr lang="cs-CZ">
                <a:noFill/>
              </a:rPr>
              <a:t> </a:t>
            </a:r>
          </a:p>
        </p:txBody>
      </p:sp>
      <p:sp>
        <p:nvSpPr>
          <p:cNvPr id="15374" name="TextovéPole 31"/>
          <p:cNvSpPr txBox="1">
            <a:spLocks noChangeArrowheads="1"/>
          </p:cNvSpPr>
          <p:nvPr/>
        </p:nvSpPr>
        <p:spPr bwMode="auto">
          <a:xfrm>
            <a:off x="3408363" y="1141413"/>
            <a:ext cx="2579687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 sz="2000"/>
              <a:t>(úhel, strana, úhel)</a:t>
            </a:r>
          </a:p>
        </p:txBody>
      </p:sp>
      <p:sp>
        <p:nvSpPr>
          <p:cNvPr id="34" name="TextovéPole 33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3689354" y="3427627"/>
            <a:ext cx="1441036" cy="369332"/>
          </a:xfrm>
          <a:prstGeom prst="rect">
            <a:avLst/>
          </a:prstGeom>
          <a:blipFill rotWithShape="1">
            <a:blip r:embed="rId4" cstate="print"/>
            <a:stretch>
              <a:fillRect/>
            </a:stretch>
          </a:blipFill>
        </p:spPr>
        <p:txBody>
          <a:bodyPr/>
          <a:lstStyle/>
          <a:p>
            <a:pPr>
              <a:defRPr/>
            </a:pPr>
            <a:r>
              <a:rPr lang="cs-CZ">
                <a:noFill/>
              </a:rPr>
              <a:t> </a:t>
            </a:r>
          </a:p>
        </p:txBody>
      </p:sp>
      <p:sp>
        <p:nvSpPr>
          <p:cNvPr id="35" name="TextovéPole 34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3989147" y="3930377"/>
            <a:ext cx="841449" cy="369332"/>
          </a:xfrm>
          <a:prstGeom prst="rect">
            <a:avLst/>
          </a:prstGeom>
          <a:blipFill rotWithShape="1">
            <a:blip r:embed="rId5" cstate="print"/>
            <a:stretch>
              <a:fillRect b="-6667"/>
            </a:stretch>
          </a:blipFill>
        </p:spPr>
        <p:txBody>
          <a:bodyPr/>
          <a:lstStyle/>
          <a:p>
            <a:pPr>
              <a:defRPr/>
            </a:pPr>
            <a:r>
              <a:rPr lang="cs-CZ">
                <a:noFill/>
              </a:rPr>
              <a:t> </a:t>
            </a:r>
          </a:p>
        </p:txBody>
      </p:sp>
      <p:sp>
        <p:nvSpPr>
          <p:cNvPr id="37" name="TextovéPole 36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3494713" y="5822615"/>
            <a:ext cx="2407582" cy="584775"/>
          </a:xfrm>
          <a:prstGeom prst="rect">
            <a:avLst/>
          </a:prstGeom>
          <a:blipFill rotWithShape="1">
            <a:blip r:embed="rId6" cstate="print"/>
            <a:stretch>
              <a:fillRect/>
            </a:stretch>
          </a:blipFill>
        </p:spPr>
        <p:txBody>
          <a:bodyPr/>
          <a:lstStyle/>
          <a:p>
            <a:pPr>
              <a:defRPr/>
            </a:pPr>
            <a:r>
              <a:rPr lang="cs-CZ">
                <a:noFill/>
              </a:rPr>
              <a:t> </a:t>
            </a:r>
          </a:p>
        </p:txBody>
      </p:sp>
      <p:sp>
        <p:nvSpPr>
          <p:cNvPr id="38" name="TextovéPole 37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3989147" y="4411940"/>
            <a:ext cx="841449" cy="369332"/>
          </a:xfrm>
          <a:prstGeom prst="rect">
            <a:avLst/>
          </a:prstGeom>
          <a:blipFill rotWithShape="1">
            <a:blip r:embed="rId7" cstate="print"/>
            <a:stretch>
              <a:fillRect b="-15000"/>
            </a:stretch>
          </a:blipFill>
        </p:spPr>
        <p:txBody>
          <a:bodyPr/>
          <a:lstStyle/>
          <a:p>
            <a:pPr>
              <a:defRPr/>
            </a:pPr>
            <a:r>
              <a:rPr lang="cs-CZ">
                <a:noFill/>
              </a:rPr>
              <a:t> </a:t>
            </a:r>
          </a:p>
        </p:txBody>
      </p:sp>
      <p:cxnSp>
        <p:nvCxnSpPr>
          <p:cNvPr id="39" name="Přímá spojnice 38"/>
          <p:cNvCxnSpPr/>
          <p:nvPr/>
        </p:nvCxnSpPr>
        <p:spPr>
          <a:xfrm>
            <a:off x="1385888" y="5038725"/>
            <a:ext cx="2592387" cy="144463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Přímá spojnice 39"/>
          <p:cNvCxnSpPr/>
          <p:nvPr/>
        </p:nvCxnSpPr>
        <p:spPr>
          <a:xfrm>
            <a:off x="5561013" y="3562350"/>
            <a:ext cx="1565275" cy="2017713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882536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5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5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 build="p"/>
      <p:bldP spid="15364" grpId="0" animBg="1"/>
      <p:bldP spid="1536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4"/>
          <p:cNvSpPr>
            <a:spLocks noGrp="1"/>
          </p:cNvSpPr>
          <p:nvPr/>
        </p:nvSpPr>
        <p:spPr>
          <a:xfrm>
            <a:off x="685800" y="728700"/>
            <a:ext cx="7772400" cy="5400600"/>
          </a:xfrm>
          <a:prstGeom prst="rect">
            <a:avLst/>
          </a:prstGeom>
        </p:spPr>
        <p:txBody>
          <a:bodyPr vert="horz" lIns="45720" rIns="45720" anchor="t">
            <a:normAutofit/>
          </a:bodyPr>
          <a:lstStyle>
            <a:lvl1pPr marL="0" indent="0" algn="l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-246888" algn="l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188720" indent="-210312" algn="l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463040" indent="-210312" algn="l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737360" indent="-210312" algn="l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0BD0D9"/>
              </a:buClr>
              <a:buSzPct val="95000"/>
              <a:buFont typeface="Wingdings 2"/>
              <a:buNone/>
              <a:tabLst/>
              <a:defRPr/>
            </a:pPr>
            <a:endParaRPr kumimoji="0" lang="cs-CZ" sz="20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Constantia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0BD0D9"/>
              </a:buClr>
              <a:buSzPct val="95000"/>
              <a:buFont typeface="Wingdings 2"/>
              <a:buNone/>
              <a:tabLst/>
              <a:defRPr/>
            </a:pPr>
            <a:endParaRPr kumimoji="0" lang="cs-CZ" sz="20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Constantia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0BD0D9"/>
              </a:buClr>
              <a:buSzPct val="95000"/>
              <a:buFont typeface="Wingdings 2"/>
              <a:buNone/>
              <a:tabLst/>
              <a:defRPr/>
            </a:pPr>
            <a:endParaRPr kumimoji="0" lang="cs-CZ" sz="20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Constantia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0BD0D9"/>
              </a:buClr>
              <a:buSzPct val="95000"/>
              <a:buFont typeface="Wingdings 2"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onstantia"/>
                <a:ea typeface="+mn-ea"/>
                <a:cs typeface="+mn-cs"/>
              </a:rPr>
              <a:t>Vytvořeno jako DUM do předmětu matematika na Základní škole Mladá Boleslav, 17. listopadu 1325, příspěvková organizace pro sedmý ročník základní školy.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0BD0D9"/>
              </a:buClr>
              <a:buSzPct val="95000"/>
              <a:buFont typeface="Wingdings 2"/>
              <a:buNone/>
              <a:tabLst/>
              <a:defRPr/>
            </a:pPr>
            <a:endParaRPr kumimoji="0" lang="cs-CZ" sz="20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Constantia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0BD0D9"/>
              </a:buClr>
              <a:buSzPct val="95000"/>
              <a:buFont typeface="Wingdings 2"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onstantia"/>
                <a:ea typeface="+mn-ea"/>
                <a:cs typeface="+mn-cs"/>
              </a:rPr>
              <a:t>Materiál slouží k doplnění učiva „Shodnost trojúhelníků“.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0BD0D9"/>
              </a:buClr>
              <a:buSzPct val="95000"/>
              <a:buFont typeface="Wingdings 2"/>
              <a:buNone/>
              <a:tabLst/>
              <a:defRPr/>
            </a:pPr>
            <a:endParaRPr kumimoji="0" lang="cs-CZ" sz="20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Constantia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0BD0D9"/>
              </a:buClr>
              <a:buSzPct val="95000"/>
              <a:buFont typeface="Wingdings 2"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onstantia"/>
                <a:ea typeface="+mn-ea"/>
                <a:cs typeface="+mn-cs"/>
              </a:rPr>
              <a:t>Materiál doporučuji prezentovat pomocí dataprojektoru.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0BD0D9"/>
              </a:buClr>
              <a:buSzPct val="95000"/>
              <a:buFont typeface="Wingdings 2"/>
              <a:buNone/>
              <a:tabLst/>
              <a:defRPr/>
            </a:pPr>
            <a:endParaRPr kumimoji="0" lang="cs-CZ" sz="20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Constantia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0BD0D9"/>
              </a:buClr>
              <a:buSzPct val="95000"/>
              <a:buFont typeface="Wingdings 2"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onstantia"/>
                <a:ea typeface="+mn-ea"/>
                <a:cs typeface="+mn-cs"/>
              </a:rPr>
              <a:t>Materiál byl vytvořen a pilotován </a:t>
            </a:r>
            <a:r>
              <a:rPr kumimoji="0" lang="cs-CZ" sz="2000" b="0" i="0" u="none" strike="noStrike" kern="1200" cap="none" spc="0" normalizeH="0" baseline="0" noProof="0" smtClean="0">
                <a:ln>
                  <a:noFill/>
                </a:ln>
                <a:effectLst/>
                <a:uLnTx/>
                <a:uFillTx/>
                <a:latin typeface="Constantia"/>
                <a:ea typeface="+mn-ea"/>
                <a:cs typeface="+mn-cs"/>
              </a:rPr>
              <a:t>v I. </a:t>
            </a: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onstantia"/>
                <a:ea typeface="+mn-ea"/>
                <a:cs typeface="+mn-cs"/>
              </a:rPr>
              <a:t>pololetí školního roku 2012/2013.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0BD0D9"/>
              </a:buClr>
              <a:buSzPct val="95000"/>
              <a:buFont typeface="Wingdings 2"/>
              <a:buNone/>
              <a:tabLst/>
              <a:defRPr/>
            </a:pPr>
            <a:endParaRPr lang="cs-CZ" sz="2000" dirty="0">
              <a:latin typeface="Constantia"/>
            </a:endParaRPr>
          </a:p>
        </p:txBody>
      </p:sp>
    </p:spTree>
    <p:extLst>
      <p:ext uri="{BB962C8B-B14F-4D97-AF65-F5344CB8AC3E}">
        <p14:creationId xmlns:p14="http://schemas.microsoft.com/office/powerpoint/2010/main" val="2621740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Poměr</Template>
  <TotalTime>8</TotalTime>
  <Words>197</Words>
  <Application>Microsoft Office PowerPoint</Application>
  <PresentationFormat>Předvádění na obrazovce (4:3)</PresentationFormat>
  <Paragraphs>67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Aerodynamika</vt:lpstr>
      <vt:lpstr>Shodnost věty o shodnosti trojúhelníků </vt:lpstr>
      <vt:lpstr>Prezentace aplikace PowerPoint</vt:lpstr>
      <vt:lpstr>Věta sss</vt:lpstr>
      <vt:lpstr>Věta sus</vt:lpstr>
      <vt:lpstr>Věta usu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cp:lastModifiedBy>Ludmila Pecháčková</cp:lastModifiedBy>
  <cp:revision>6</cp:revision>
  <dcterms:modified xsi:type="dcterms:W3CDTF">2013-05-03T11:29:01Z</dcterms:modified>
</cp:coreProperties>
</file>