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276872"/>
            <a:ext cx="684364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Desetinná čísla</a:t>
            </a:r>
            <a:endParaRPr lang="cs-CZ" sz="7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4149080"/>
            <a:ext cx="6912768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Sčítání a odčítání desetinných čísel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62463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Sčítání a odčítání desetinných čísel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41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DESETINNA_CISLA_1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539552" y="404664"/>
            <a:ext cx="8314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hada tak, že ke každému dalšímu okénku přičteš 0,24.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7190476" y="3166278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534292" y="3166278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88904" y="3166278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18590" y="1284944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34292" y="1343259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190476" y="1309550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924693" y="1309550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88904" y="5038486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24693" y="3166278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318590" y="3166278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190476" y="5038486"/>
            <a:ext cx="1440000" cy="1440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588904" y="1284944"/>
            <a:ext cx="1440000" cy="1440000"/>
            <a:chOff x="3381557" y="258987"/>
            <a:chExt cx="1440000" cy="1440000"/>
          </a:xfrm>
        </p:grpSpPr>
        <p:sp>
          <p:nvSpPr>
            <p:cNvPr id="25" name="Ovál 24"/>
            <p:cNvSpPr/>
            <p:nvPr/>
          </p:nvSpPr>
          <p:spPr>
            <a:xfrm>
              <a:off x="3381557" y="258987"/>
              <a:ext cx="1440000" cy="144000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603402" y="594266"/>
              <a:ext cx="99586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dirty="0" smtClean="0"/>
                <a:t>0,2</a:t>
              </a:r>
              <a:endParaRPr lang="cs-CZ" sz="4400" dirty="0"/>
            </a:p>
          </p:txBody>
        </p:sp>
      </p:grpSp>
      <p:sp>
        <p:nvSpPr>
          <p:cNvPr id="37" name="Ovál 36"/>
          <p:cNvSpPr/>
          <p:nvPr/>
        </p:nvSpPr>
        <p:spPr>
          <a:xfrm>
            <a:off x="2318590" y="5038486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924693" y="5038486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534292" y="5038486"/>
            <a:ext cx="1440000" cy="1440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se šipkou 40"/>
          <p:cNvCxnSpPr>
            <a:stCxn id="25" idx="6"/>
            <a:endCxn id="7" idx="2"/>
          </p:cNvCxnSpPr>
          <p:nvPr/>
        </p:nvCxnSpPr>
        <p:spPr>
          <a:xfrm>
            <a:off x="2028904" y="2004944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2049849" y="5758486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6949580" y="5758486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5364693" y="2004944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6974292" y="1974376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3758590" y="1994422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5364693" y="5758486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3758590" y="5758486"/>
            <a:ext cx="28968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>
            <a:off x="6914990" y="3894835"/>
            <a:ext cx="3242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6" idx="4"/>
          </p:cNvCxnSpPr>
          <p:nvPr/>
        </p:nvCxnSpPr>
        <p:spPr>
          <a:xfrm flipH="1">
            <a:off x="1308679" y="4606278"/>
            <a:ext cx="225" cy="4322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H="1">
            <a:off x="5301642" y="3894835"/>
            <a:ext cx="3242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H="1">
            <a:off x="3676489" y="3894835"/>
            <a:ext cx="3242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H="1">
            <a:off x="1984903" y="3865411"/>
            <a:ext cx="3242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 flipH="1">
            <a:off x="7910476" y="2724944"/>
            <a:ext cx="225" cy="4322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2560461" y="1681988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0,44</a:t>
            </a:r>
            <a:endParaRPr lang="cs-CZ" sz="32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560461" y="3561898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2,12</a:t>
            </a:r>
            <a:endParaRPr lang="cs-CZ" sz="32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50665" y="360244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2,36</a:t>
            </a:r>
            <a:endParaRPr lang="cs-CZ" sz="32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485252" y="1681884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1,16</a:t>
            </a:r>
            <a:endParaRPr lang="cs-CZ" sz="32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798962" y="1681986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0,92</a:t>
            </a:r>
            <a:endParaRPr lang="cs-CZ" sz="32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173608" y="168198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0,68</a:t>
            </a:r>
            <a:endParaRPr lang="cs-CZ" sz="32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585127" y="546609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2,84</a:t>
            </a:r>
            <a:endParaRPr lang="cs-CZ" sz="32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203324" y="5396939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3,08</a:t>
            </a:r>
            <a:endParaRPr lang="cs-CZ" sz="32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514448" y="3593889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1,4</a:t>
            </a:r>
            <a:endParaRPr lang="cs-CZ" sz="32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768022" y="3561898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1,64</a:t>
            </a:r>
            <a:endParaRPr lang="cs-CZ" sz="32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203324" y="3561898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1,88</a:t>
            </a:r>
            <a:endParaRPr lang="cs-CZ" sz="32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798962" y="5435343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3,32</a:t>
            </a:r>
            <a:endParaRPr lang="cs-CZ" sz="32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312220" y="5373765"/>
            <a:ext cx="14620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3,56</a:t>
            </a:r>
            <a:endParaRPr lang="cs-CZ" sz="44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984421" y="546401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2,6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06712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Skupina 100"/>
          <p:cNvGrpSpPr/>
          <p:nvPr/>
        </p:nvGrpSpPr>
        <p:grpSpPr>
          <a:xfrm>
            <a:off x="4716016" y="1353981"/>
            <a:ext cx="4248472" cy="3888432"/>
            <a:chOff x="4716016" y="1340768"/>
            <a:chExt cx="4248472" cy="3888432"/>
          </a:xfrm>
        </p:grpSpPr>
        <p:grpSp>
          <p:nvGrpSpPr>
            <p:cNvPr id="46" name="Skupina 45"/>
            <p:cNvGrpSpPr/>
            <p:nvPr/>
          </p:nvGrpSpPr>
          <p:grpSpPr>
            <a:xfrm>
              <a:off x="4716016" y="1340768"/>
              <a:ext cx="4176464" cy="3888432"/>
              <a:chOff x="395536" y="1268760"/>
              <a:chExt cx="4176464" cy="3888432"/>
            </a:xfrm>
            <a:solidFill>
              <a:srgbClr val="FFC000"/>
            </a:solidFill>
          </p:grpSpPr>
          <p:sp>
            <p:nvSpPr>
              <p:cNvPr id="47" name="Rovnoramenný trojúhelník 46"/>
              <p:cNvSpPr/>
              <p:nvPr/>
            </p:nvSpPr>
            <p:spPr>
              <a:xfrm>
                <a:off x="395536" y="1268760"/>
                <a:ext cx="4176464" cy="3888432"/>
              </a:xfrm>
              <a:prstGeom prst="triangl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8" name="Přímá spojovací čára 47"/>
              <p:cNvCxnSpPr/>
              <p:nvPr/>
            </p:nvCxnSpPr>
            <p:spPr>
              <a:xfrm>
                <a:off x="755576" y="4509120"/>
                <a:ext cx="3456384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>
                <a:off x="1115616" y="3861048"/>
                <a:ext cx="2736304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čára 49"/>
              <p:cNvCxnSpPr>
                <a:stCxn id="47" idx="1"/>
                <a:endCxn id="47" idx="5"/>
              </p:cNvCxnSpPr>
              <p:nvPr/>
            </p:nvCxnSpPr>
            <p:spPr>
              <a:xfrm>
                <a:off x="1439652" y="3212976"/>
                <a:ext cx="2088232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50"/>
              <p:cNvCxnSpPr/>
              <p:nvPr/>
            </p:nvCxnSpPr>
            <p:spPr>
              <a:xfrm>
                <a:off x="1907704" y="2348880"/>
                <a:ext cx="1152128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čára 51"/>
              <p:cNvCxnSpPr/>
              <p:nvPr/>
            </p:nvCxnSpPr>
            <p:spPr>
              <a:xfrm>
                <a:off x="2483768" y="2348880"/>
                <a:ext cx="0" cy="864096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52"/>
              <p:cNvCxnSpPr/>
              <p:nvPr/>
            </p:nvCxnSpPr>
            <p:spPr>
              <a:xfrm>
                <a:off x="1979712" y="3212976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>
                <a:off x="2849269" y="3212976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ovací čára 54"/>
              <p:cNvCxnSpPr/>
              <p:nvPr/>
            </p:nvCxnSpPr>
            <p:spPr>
              <a:xfrm>
                <a:off x="2483768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55"/>
              <p:cNvCxnSpPr/>
              <p:nvPr/>
            </p:nvCxnSpPr>
            <p:spPr>
              <a:xfrm>
                <a:off x="3347864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ovací čára 56"/>
              <p:cNvCxnSpPr/>
              <p:nvPr/>
            </p:nvCxnSpPr>
            <p:spPr>
              <a:xfrm>
                <a:off x="1619672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ovací čára 57"/>
              <p:cNvCxnSpPr/>
              <p:nvPr/>
            </p:nvCxnSpPr>
            <p:spPr>
              <a:xfrm>
                <a:off x="1259632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ovací čára 58"/>
              <p:cNvCxnSpPr/>
              <p:nvPr/>
            </p:nvCxnSpPr>
            <p:spPr>
              <a:xfrm>
                <a:off x="2123728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ovací čára 59"/>
              <p:cNvCxnSpPr/>
              <p:nvPr/>
            </p:nvCxnSpPr>
            <p:spPr>
              <a:xfrm>
                <a:off x="2915816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ovací čára 60"/>
              <p:cNvCxnSpPr/>
              <p:nvPr/>
            </p:nvCxnSpPr>
            <p:spPr>
              <a:xfrm>
                <a:off x="3779912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9" name="TextovéPole 68"/>
            <p:cNvSpPr txBox="1"/>
            <p:nvPr/>
          </p:nvSpPr>
          <p:spPr>
            <a:xfrm>
              <a:off x="8100392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0,2</a:t>
              </a:r>
              <a:endParaRPr lang="cs-CZ" sz="2400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7380312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2,9</a:t>
              </a:r>
              <a:endParaRPr lang="cs-CZ" sz="2400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5652120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2,35</a:t>
              </a:r>
              <a:endParaRPr lang="cs-CZ" sz="2400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444208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6,05</a:t>
              </a:r>
              <a:endParaRPr lang="cs-CZ" sz="2400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4860032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0,25</a:t>
              </a:r>
              <a:endParaRPr lang="cs-CZ" sz="2400" dirty="0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431540" y="1340768"/>
            <a:ext cx="4248472" cy="3888432"/>
            <a:chOff x="395536" y="1340768"/>
            <a:chExt cx="4248472" cy="3888432"/>
          </a:xfrm>
        </p:grpSpPr>
        <p:grpSp>
          <p:nvGrpSpPr>
            <p:cNvPr id="44" name="Skupina 43"/>
            <p:cNvGrpSpPr/>
            <p:nvPr/>
          </p:nvGrpSpPr>
          <p:grpSpPr>
            <a:xfrm>
              <a:off x="395536" y="1340768"/>
              <a:ext cx="4176464" cy="3888432"/>
              <a:chOff x="395536" y="1268760"/>
              <a:chExt cx="4176464" cy="3888432"/>
            </a:xfrm>
            <a:solidFill>
              <a:srgbClr val="FFC000"/>
            </a:solidFill>
          </p:grpSpPr>
          <p:sp>
            <p:nvSpPr>
              <p:cNvPr id="4" name="Rovnoramenný trojúhelník 3"/>
              <p:cNvSpPr/>
              <p:nvPr/>
            </p:nvSpPr>
            <p:spPr>
              <a:xfrm>
                <a:off x="395536" y="1268760"/>
                <a:ext cx="4176464" cy="3888432"/>
              </a:xfrm>
              <a:prstGeom prst="triangl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ovací čára 6"/>
              <p:cNvCxnSpPr/>
              <p:nvPr/>
            </p:nvCxnSpPr>
            <p:spPr>
              <a:xfrm>
                <a:off x="755576" y="4509120"/>
                <a:ext cx="3456384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1115616" y="3861048"/>
                <a:ext cx="2736304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>
                <a:stCxn id="4" idx="1"/>
                <a:endCxn id="4" idx="5"/>
              </p:cNvCxnSpPr>
              <p:nvPr/>
            </p:nvCxnSpPr>
            <p:spPr>
              <a:xfrm>
                <a:off x="1439652" y="3212976"/>
                <a:ext cx="2088232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>
                <a:off x="1907704" y="2348880"/>
                <a:ext cx="1152128" cy="0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>
                <a:off x="2483768" y="2348880"/>
                <a:ext cx="0" cy="864096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2121028" y="3212976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2915816" y="3212976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2483768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>
                <a:off x="3347864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>
                <a:off x="1619672" y="3861048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30"/>
              <p:cNvCxnSpPr/>
              <p:nvPr/>
            </p:nvCxnSpPr>
            <p:spPr>
              <a:xfrm>
                <a:off x="1259632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>
                <a:off x="2123728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/>
              <p:nvPr/>
            </p:nvCxnSpPr>
            <p:spPr>
              <a:xfrm>
                <a:off x="2915816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/>
              <p:cNvCxnSpPr/>
              <p:nvPr/>
            </p:nvCxnSpPr>
            <p:spPr>
              <a:xfrm>
                <a:off x="3779912" y="4509120"/>
                <a:ext cx="0" cy="648072"/>
              </a:xfrm>
              <a:prstGeom prst="lin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8" name="TextovéPole 67"/>
            <p:cNvSpPr txBox="1"/>
            <p:nvPr/>
          </p:nvSpPr>
          <p:spPr>
            <a:xfrm>
              <a:off x="539552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3,25</a:t>
              </a:r>
              <a:endParaRPr lang="cs-CZ" sz="2400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1547664" y="4725144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2915816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4,98</a:t>
              </a:r>
              <a:endParaRPr lang="cs-CZ" sz="2400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123728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1,02</a:t>
              </a:r>
              <a:endParaRPr lang="cs-CZ" sz="2400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779912" y="4725144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1,9</a:t>
              </a:r>
              <a:endParaRPr lang="cs-CZ" sz="2400" dirty="0"/>
            </a:p>
          </p:txBody>
        </p:sp>
      </p:grpSp>
      <p:sp>
        <p:nvSpPr>
          <p:cNvPr id="79" name="TextovéPole 78"/>
          <p:cNvSpPr txBox="1"/>
          <p:nvPr/>
        </p:nvSpPr>
        <p:spPr>
          <a:xfrm>
            <a:off x="971600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7,25</a:t>
            </a:r>
            <a:endParaRPr lang="cs-CZ" sz="24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691680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5,02</a:t>
            </a:r>
            <a:endParaRPr lang="cs-CZ" sz="2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771800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347864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6,88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202612" y="342900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12,27</a:t>
            </a:r>
            <a:endParaRPr lang="cs-CZ" sz="24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051720" y="342900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11,02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843808" y="342899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12,88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555776" y="278092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23,9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619672" y="278092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23,29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2051720" y="19168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47,19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292080" y="40770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2,6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084168" y="4077071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8,4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876256" y="40770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8,95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7740352" y="40770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3,1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724128" y="34290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6255598" y="34290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17,35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099435" y="341046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12,05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876256" y="278092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29,4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868144" y="278092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28,35</a:t>
            </a:r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327606" y="19168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57,75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11560" y="33265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čísla v pyramidě: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0" grpId="0"/>
      <p:bldP spid="81" grpId="0"/>
      <p:bldP spid="82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45"/>
          <p:cNvGrpSpPr/>
          <p:nvPr/>
        </p:nvGrpSpPr>
        <p:grpSpPr>
          <a:xfrm rot="10800000">
            <a:off x="971600" y="836712"/>
            <a:ext cx="7220328" cy="4824536"/>
            <a:chOff x="395536" y="1268760"/>
            <a:chExt cx="4176464" cy="3888432"/>
          </a:xfrm>
          <a:solidFill>
            <a:srgbClr val="FFC000"/>
          </a:solidFill>
        </p:grpSpPr>
        <p:sp>
          <p:nvSpPr>
            <p:cNvPr id="33" name="Rovnoramenný trojúhelník 32"/>
            <p:cNvSpPr/>
            <p:nvPr/>
          </p:nvSpPr>
          <p:spPr>
            <a:xfrm>
              <a:off x="395536" y="1268760"/>
              <a:ext cx="4176464" cy="3888432"/>
            </a:xfrm>
            <a:prstGeom prst="triangl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/>
            <p:nvPr/>
          </p:nvCxnSpPr>
          <p:spPr>
            <a:xfrm>
              <a:off x="755576" y="4509120"/>
              <a:ext cx="3456384" cy="0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>
              <a:off x="1115616" y="3861048"/>
              <a:ext cx="2736304" cy="0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3" idx="1"/>
              <a:endCxn id="33" idx="5"/>
            </p:cNvCxnSpPr>
            <p:nvPr/>
          </p:nvCxnSpPr>
          <p:spPr>
            <a:xfrm>
              <a:off x="1439652" y="3212976"/>
              <a:ext cx="2088232" cy="0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1907704" y="2348880"/>
              <a:ext cx="1152128" cy="0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2483768" y="2348880"/>
              <a:ext cx="0" cy="864096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>
              <a:off x="1979712" y="3212976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2987824" y="3212976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2483768" y="3861048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>
              <a:off x="3347864" y="3861048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1619672" y="3861048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1259632" y="4509120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2123728" y="4509120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2915816" y="4509120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3779912" y="4509120"/>
              <a:ext cx="0" cy="648072"/>
            </a:xfrm>
            <a:prstGeom prst="lin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>
            <a:off x="1423176" y="980728"/>
            <a:ext cx="1493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17,85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47312" y="980728"/>
            <a:ext cx="1493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2,15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27632" y="980728"/>
            <a:ext cx="1493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4,76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87472" y="980728"/>
            <a:ext cx="1493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35,24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23776" y="980728"/>
            <a:ext cx="1493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8,216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159480" y="256490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77,39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735544" y="35010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130,366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367392" y="35010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134,78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015464" y="443711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265,146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95584" y="177281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175704" y="17728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12,976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27632" y="256490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52,976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647312" y="256490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57,39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439400" y="177281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37,39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287272" y="177281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5536" y="18864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čísla v pyramidě: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23599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Přiřaď  k příkladům správné výsledky:</a:t>
            </a:r>
            <a:endParaRPr lang="cs-CZ" sz="2800" dirty="0"/>
          </a:p>
        </p:txBody>
      </p:sp>
      <p:grpSp>
        <p:nvGrpSpPr>
          <p:cNvPr id="81" name="Skupina 80"/>
          <p:cNvGrpSpPr/>
          <p:nvPr/>
        </p:nvGrpSpPr>
        <p:grpSpPr>
          <a:xfrm>
            <a:off x="395536" y="1412776"/>
            <a:ext cx="3366374" cy="4536504"/>
            <a:chOff x="395536" y="1412776"/>
            <a:chExt cx="3366374" cy="4536504"/>
          </a:xfrm>
        </p:grpSpPr>
        <p:sp>
          <p:nvSpPr>
            <p:cNvPr id="36" name="Obdélník 35"/>
            <p:cNvSpPr/>
            <p:nvPr/>
          </p:nvSpPr>
          <p:spPr>
            <a:xfrm>
              <a:off x="395536" y="1412776"/>
              <a:ext cx="3366374" cy="4536504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1570" y="1556792"/>
              <a:ext cx="2601289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0,5 + 0,9 =</a:t>
              </a:r>
              <a:endParaRPr lang="cs-CZ" sz="28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160621" y="4077072"/>
              <a:ext cx="2403267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7,26 + 2,02 =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7265" y="2492896"/>
              <a:ext cx="2991628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20,869 + 3,158 =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67544" y="5013176"/>
              <a:ext cx="3141349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99,999 + 0,001 =</a:t>
              </a:r>
              <a:endParaRPr lang="cs-CZ" sz="28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01570" y="3284984"/>
              <a:ext cx="2907323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25,5 – </a:t>
              </a:r>
              <a:r>
                <a:rPr lang="cs-CZ" sz="2800" dirty="0" err="1" smtClean="0"/>
                <a:t>5</a:t>
              </a:r>
              <a:r>
                <a:rPr lang="cs-CZ" sz="2800" dirty="0" smtClean="0"/>
                <a:t>,48 =</a:t>
              </a:r>
              <a:endParaRPr lang="cs-CZ" sz="2800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5436096" y="1412776"/>
            <a:ext cx="3240360" cy="4608512"/>
            <a:chOff x="5436096" y="1412776"/>
            <a:chExt cx="3240360" cy="4608512"/>
          </a:xfrm>
        </p:grpSpPr>
        <p:sp>
          <p:nvSpPr>
            <p:cNvPr id="38" name="Obdélník 37"/>
            <p:cNvSpPr/>
            <p:nvPr/>
          </p:nvSpPr>
          <p:spPr>
            <a:xfrm>
              <a:off x="5436096" y="1412776"/>
              <a:ext cx="3240360" cy="4608512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084168" y="2708920"/>
              <a:ext cx="2304256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3,6 – 0,6=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12160" y="5157192"/>
              <a:ext cx="2448272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25 – 0,9 =</a:t>
              </a:r>
              <a:endParaRPr lang="cs-CZ" sz="2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012160" y="3429000"/>
              <a:ext cx="2304256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78,99 + 1,1 =</a:t>
              </a:r>
              <a:endParaRPr lang="cs-CZ" sz="28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940152" y="4293096"/>
              <a:ext cx="2448272" cy="52322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0,99 – 0,98 =</a:t>
              </a:r>
              <a:endParaRPr lang="cs-CZ" sz="2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724128" y="1844824"/>
              <a:ext cx="2736304" cy="492442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8,2801 – 8,07 =</a:t>
              </a:r>
              <a:endParaRPr lang="cs-CZ" sz="2800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139952" y="162880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263691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24,1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321297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0,2101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378904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80,09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429309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486916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20,02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39952" y="537321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0,01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594928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24,027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39952" y="119675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9,28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55976" y="213285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1,4</a:t>
            </a:r>
            <a:endParaRPr lang="cs-CZ" sz="2800" dirty="0"/>
          </a:p>
        </p:txBody>
      </p:sp>
      <p:cxnSp>
        <p:nvCxnSpPr>
          <p:cNvPr id="41" name="Přímá spojovací čára 40"/>
          <p:cNvCxnSpPr/>
          <p:nvPr/>
        </p:nvCxnSpPr>
        <p:spPr>
          <a:xfrm flipH="1">
            <a:off x="3059832" y="2060848"/>
            <a:ext cx="1080120" cy="32403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5031711" y="2312876"/>
            <a:ext cx="1224136" cy="1224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4860032" y="4725144"/>
            <a:ext cx="1368152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V="1">
            <a:off x="4499992" y="3212976"/>
            <a:ext cx="1800200" cy="13681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 flipV="1">
            <a:off x="2411760" y="1916832"/>
            <a:ext cx="201622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4716016" y="2924944"/>
            <a:ext cx="1656184" cy="23762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endCxn id="14" idx="1"/>
          </p:cNvCxnSpPr>
          <p:nvPr/>
        </p:nvCxnSpPr>
        <p:spPr>
          <a:xfrm flipV="1">
            <a:off x="4860032" y="3690610"/>
            <a:ext cx="1152128" cy="24244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3203848" y="2996952"/>
            <a:ext cx="1008112" cy="30243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807804" y="3592180"/>
            <a:ext cx="1584176" cy="14401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flipV="1">
            <a:off x="3131840" y="1556792"/>
            <a:ext cx="1080120" cy="27363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/>
          <p:nvPr/>
        </p:nvGrpSpPr>
        <p:grpSpPr>
          <a:xfrm>
            <a:off x="488500" y="764704"/>
            <a:ext cx="3967016" cy="5400600"/>
            <a:chOff x="611561" y="404664"/>
            <a:chExt cx="3967016" cy="5616624"/>
          </a:xfrm>
          <a:solidFill>
            <a:srgbClr val="FFC000"/>
          </a:solidFill>
        </p:grpSpPr>
        <p:sp>
          <p:nvSpPr>
            <p:cNvPr id="16" name="Obdélník 15"/>
            <p:cNvSpPr/>
            <p:nvPr/>
          </p:nvSpPr>
          <p:spPr>
            <a:xfrm>
              <a:off x="611561" y="404664"/>
              <a:ext cx="3967016" cy="561662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13"/>
            <p:cNvGrpSpPr/>
            <p:nvPr/>
          </p:nvGrpSpPr>
          <p:grpSpPr>
            <a:xfrm>
              <a:off x="957004" y="531692"/>
              <a:ext cx="3506912" cy="4925425"/>
              <a:chOff x="783967" y="430055"/>
              <a:chExt cx="3506912" cy="4925425"/>
            </a:xfrm>
            <a:grpFill/>
          </p:grpSpPr>
          <p:sp>
            <p:nvSpPr>
              <p:cNvPr id="4" name="TextovéPole 3"/>
              <p:cNvSpPr txBox="1"/>
              <p:nvPr/>
            </p:nvSpPr>
            <p:spPr>
              <a:xfrm>
                <a:off x="2095665" y="430055"/>
                <a:ext cx="652733" cy="769441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A</a:t>
                </a:r>
                <a:endParaRPr lang="cs-CZ" sz="4400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783967" y="1168902"/>
                <a:ext cx="2736304" cy="36933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1. Vypočítej:</a:t>
                </a:r>
                <a:endParaRPr lang="cs-CZ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993632" y="1651017"/>
                <a:ext cx="2877790" cy="2554545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0,5 + 0,2 =</a:t>
                </a:r>
              </a:p>
              <a:p>
                <a:r>
                  <a:rPr lang="cs-CZ" sz="2000" dirty="0" smtClean="0"/>
                  <a:t>0,9 + 0,6 =</a:t>
                </a:r>
              </a:p>
              <a:p>
                <a:r>
                  <a:rPr lang="cs-CZ" sz="2000" dirty="0" smtClean="0"/>
                  <a:t>0,25 + 12,42 =</a:t>
                </a:r>
              </a:p>
              <a:p>
                <a:r>
                  <a:rPr lang="cs-CZ" sz="2000" dirty="0" smtClean="0"/>
                  <a:t>6,17 + 2,018 =</a:t>
                </a:r>
              </a:p>
              <a:p>
                <a:r>
                  <a:rPr lang="cs-CZ" sz="2000" dirty="0" smtClean="0"/>
                  <a:t>13,6 – 3,6 =</a:t>
                </a:r>
              </a:p>
              <a:p>
                <a:r>
                  <a:rPr lang="cs-CZ" sz="2000" dirty="0" smtClean="0"/>
                  <a:t>10,2 – 10,18 =</a:t>
                </a:r>
              </a:p>
              <a:p>
                <a:r>
                  <a:rPr lang="cs-CZ" sz="2000" dirty="0" smtClean="0"/>
                  <a:t>1,48 – 0,5 =</a:t>
                </a:r>
              </a:p>
              <a:p>
                <a:r>
                  <a:rPr lang="cs-CZ" sz="2000" dirty="0" smtClean="0"/>
                  <a:t>9,55 – 1,007 =</a:t>
                </a: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783967" y="4253446"/>
                <a:ext cx="2948533" cy="36933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2. Vypočítej :</a:t>
                </a:r>
                <a:endParaRPr lang="cs-CZ" b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993633" y="4647594"/>
                <a:ext cx="3297246" cy="7078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523,74 + 296,781 – 658,239 =</a:t>
                </a:r>
              </a:p>
              <a:p>
                <a:r>
                  <a:rPr lang="cs-CZ" sz="2000" dirty="0" smtClean="0"/>
                  <a:t>852 – 459,589 – 55,863 =</a:t>
                </a:r>
                <a:endParaRPr lang="cs-CZ" sz="2000" dirty="0"/>
              </a:p>
            </p:txBody>
          </p:sp>
        </p:grpSp>
      </p:grpSp>
      <p:grpSp>
        <p:nvGrpSpPr>
          <p:cNvPr id="14" name="Skupina 18"/>
          <p:cNvGrpSpPr/>
          <p:nvPr/>
        </p:nvGrpSpPr>
        <p:grpSpPr>
          <a:xfrm>
            <a:off x="4644008" y="764704"/>
            <a:ext cx="3967016" cy="5400600"/>
            <a:chOff x="4720183" y="409448"/>
            <a:chExt cx="3967016" cy="5616624"/>
          </a:xfrm>
          <a:solidFill>
            <a:srgbClr val="FFC000"/>
          </a:solidFill>
        </p:grpSpPr>
        <p:sp>
          <p:nvSpPr>
            <p:cNvPr id="17" name="Obdélník 16"/>
            <p:cNvSpPr/>
            <p:nvPr/>
          </p:nvSpPr>
          <p:spPr>
            <a:xfrm>
              <a:off x="4720183" y="409448"/>
              <a:ext cx="3967016" cy="561662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4792191" y="568215"/>
              <a:ext cx="3731666" cy="4945185"/>
              <a:chOff x="4667123" y="457444"/>
              <a:chExt cx="3731666" cy="4945185"/>
            </a:xfrm>
            <a:grpFill/>
          </p:grpSpPr>
          <p:sp>
            <p:nvSpPr>
              <p:cNvPr id="5" name="TextovéPole 4"/>
              <p:cNvSpPr txBox="1"/>
              <p:nvPr/>
            </p:nvSpPr>
            <p:spPr>
              <a:xfrm>
                <a:off x="6276551" y="457444"/>
                <a:ext cx="604143" cy="769441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B</a:t>
                </a:r>
                <a:endParaRPr lang="cs-CZ" sz="4400" b="1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667123" y="1197336"/>
                <a:ext cx="2736304" cy="36933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1. Vypočítej:</a:t>
                </a:r>
                <a:endParaRPr lang="cs-CZ" b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4775603" y="4249614"/>
                <a:ext cx="2948533" cy="36933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2. </a:t>
                </a:r>
                <a:r>
                  <a:rPr lang="cs-CZ" b="1" smtClean="0"/>
                  <a:t>Vypočítej :</a:t>
                </a:r>
                <a:endParaRPr lang="cs-CZ" b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4925191" y="1679451"/>
                <a:ext cx="2877790" cy="2554545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0,4+ 0,2 =</a:t>
                </a:r>
              </a:p>
              <a:p>
                <a:r>
                  <a:rPr lang="cs-CZ" sz="2000" dirty="0" smtClean="0"/>
                  <a:t>0,4 + 0,8 =</a:t>
                </a:r>
              </a:p>
              <a:p>
                <a:r>
                  <a:rPr lang="cs-CZ" sz="2000" dirty="0" smtClean="0"/>
                  <a:t>1,26 + 2,51 =</a:t>
                </a:r>
              </a:p>
              <a:p>
                <a:r>
                  <a:rPr lang="cs-CZ" sz="2000" dirty="0" smtClean="0"/>
                  <a:t>2,052 + 5,063 =</a:t>
                </a:r>
              </a:p>
              <a:p>
                <a:r>
                  <a:rPr lang="cs-CZ" sz="2000" dirty="0" smtClean="0"/>
                  <a:t>3,5 – 1,5 =</a:t>
                </a:r>
              </a:p>
              <a:p>
                <a:r>
                  <a:rPr lang="cs-CZ" sz="2000" dirty="0" smtClean="0"/>
                  <a:t>8,6 – 8,51 =</a:t>
                </a:r>
              </a:p>
              <a:p>
                <a:r>
                  <a:rPr lang="cs-CZ" sz="2000" dirty="0" smtClean="0"/>
                  <a:t>10,23 – 7,5 =</a:t>
                </a:r>
              </a:p>
              <a:p>
                <a:r>
                  <a:rPr lang="cs-CZ" sz="2000" dirty="0" smtClean="0"/>
                  <a:t>1,99 – 1,007 =</a:t>
                </a: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5002004" y="4694743"/>
                <a:ext cx="3396785" cy="7078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356,25 – 159,589 – 55,863 =</a:t>
                </a:r>
              </a:p>
              <a:p>
                <a:r>
                  <a:rPr lang="cs-CZ" sz="2000" dirty="0"/>
                  <a:t>1</a:t>
                </a:r>
                <a:r>
                  <a:rPr lang="cs-CZ" sz="2000" dirty="0" smtClean="0"/>
                  <a:t>83,74 </a:t>
                </a:r>
                <a:r>
                  <a:rPr lang="cs-CZ" sz="2000" dirty="0"/>
                  <a:t>+ </a:t>
                </a:r>
                <a:r>
                  <a:rPr lang="cs-CZ" sz="2000" dirty="0" smtClean="0"/>
                  <a:t>296,982 –58,999 =</a:t>
                </a:r>
                <a:endParaRPr lang="cs-CZ" sz="2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111718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lang="cs-CZ" sz="2000" dirty="0">
                <a:latin typeface="Constantia"/>
              </a:rPr>
              <a:t>Vytvořeno jako DUM do předmětu matematika na Základní škole a Mateřské škole Mladá Boleslav, 17. listopadu 1325, příspěvková organizace, </a:t>
            </a:r>
            <a:r>
              <a:rPr lang="cs-CZ" sz="2000" dirty="0" smtClean="0">
                <a:latin typeface="Constantia"/>
              </a:rPr>
              <a:t>pro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šestý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„Sčítání a odčítání desetinných čísel“.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</TotalTime>
  <Words>347</Words>
  <Application>Microsoft Office PowerPoint</Application>
  <PresentationFormat>Předvádění na obrazovce (4:3)</PresentationFormat>
  <Paragraphs>132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Ludmila Pecháčková</cp:lastModifiedBy>
  <cp:revision>50</cp:revision>
  <dcterms:modified xsi:type="dcterms:W3CDTF">2012-11-20T14:00:57Z</dcterms:modified>
</cp:coreProperties>
</file>