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9" r:id="rId3"/>
    <p:sldId id="257" r:id="rId4"/>
    <p:sldId id="258" r:id="rId5"/>
    <p:sldId id="259" r:id="rId6"/>
    <p:sldId id="260" r:id="rId7"/>
    <p:sldId id="271" r:id="rId8"/>
    <p:sldId id="261" r:id="rId9"/>
    <p:sldId id="262" r:id="rId10"/>
    <p:sldId id="263" r:id="rId11"/>
    <p:sldId id="264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>
        <p:scale>
          <a:sx n="78" d="100"/>
          <a:sy n="78" d="100"/>
        </p:scale>
        <p:origin x="-27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EB7F2-3F0B-4331-B037-1950C9BECAF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CB231-3AC9-45AA-ACDB-40C6D035353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778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CB231-3AC9-45AA-ACDB-40C6D035353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A7172C7-F0CB-4A50-899B-F25F8D59ED99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CEA911C-C85E-4B8E-89AF-01162206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4653136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Rozšiřování zlomků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575"/>
            <a:ext cx="8229600" cy="45259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latin typeface="Calibri"/>
              </a:rPr>
              <a:t>Rozšiřování zlomků</a:t>
            </a: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Autor:  </a:t>
            </a:r>
            <a:r>
              <a:rPr lang="cs-CZ" dirty="0" smtClean="0">
                <a:latin typeface="Calibri"/>
              </a:rPr>
              <a:t>Mgr. Ludmila Pecháčková</a:t>
            </a: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VY_32_INOVACE</a:t>
            </a:r>
            <a:r>
              <a:rPr lang="cs-CZ" dirty="0" smtClean="0">
                <a:latin typeface="Calibri"/>
              </a:rPr>
              <a:t>_43_ROZSIROVANI_ZLOMKU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OP VK oblast podpory 1.4 s názvem Zlepšení podmínek pro vzdělávání na základních školách.</a:t>
            </a:r>
            <a:endParaRPr lang="cs-CZ" sz="1400" dirty="0">
              <a:solidFill>
                <a:sysClr val="windowText" lastClr="000000"/>
              </a:solidFill>
              <a:latin typeface="Calibri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04664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Rozšiř zlomek 2:</a:t>
            </a:r>
            <a:endParaRPr lang="cs-CZ" sz="4400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683568" y="1988840"/>
            <a:ext cx="2808312" cy="3446224"/>
            <a:chOff x="2051720" y="2204864"/>
            <a:chExt cx="2808312" cy="3446224"/>
          </a:xfrm>
        </p:grpSpPr>
        <p:sp>
          <p:nvSpPr>
            <p:cNvPr id="5" name="TextovéPole 4"/>
            <p:cNvSpPr txBox="1"/>
            <p:nvPr/>
          </p:nvSpPr>
          <p:spPr>
            <a:xfrm>
              <a:off x="2123728" y="2204864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1</a:t>
              </a:r>
              <a:endParaRPr lang="cs-CZ" sz="115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123728" y="3789040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2</a:t>
              </a:r>
              <a:endParaRPr lang="cs-CZ" sz="11500" dirty="0"/>
            </a:p>
          </p:txBody>
        </p:sp>
        <p:cxnSp>
          <p:nvCxnSpPr>
            <p:cNvPr id="8" name="Přímá spojovací čára 7"/>
            <p:cNvCxnSpPr/>
            <p:nvPr/>
          </p:nvCxnSpPr>
          <p:spPr>
            <a:xfrm>
              <a:off x="2051720" y="3933056"/>
              <a:ext cx="108012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Skupina 22"/>
          <p:cNvGrpSpPr/>
          <p:nvPr/>
        </p:nvGrpSpPr>
        <p:grpSpPr>
          <a:xfrm>
            <a:off x="1979712" y="1484784"/>
            <a:ext cx="3744416" cy="2304256"/>
            <a:chOff x="1979712" y="1484784"/>
            <a:chExt cx="3744416" cy="2304256"/>
          </a:xfrm>
        </p:grpSpPr>
        <p:sp>
          <p:nvSpPr>
            <p:cNvPr id="10" name="Oválný popisek 9"/>
            <p:cNvSpPr/>
            <p:nvPr/>
          </p:nvSpPr>
          <p:spPr>
            <a:xfrm>
              <a:off x="1979712" y="1484784"/>
              <a:ext cx="3744416" cy="2304256"/>
            </a:xfrm>
            <a:prstGeom prst="wedgeEllipseCallout">
              <a:avLst>
                <a:gd name="adj1" fmla="val -57425"/>
                <a:gd name="adj2" fmla="val 1812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699792" y="2276872"/>
              <a:ext cx="2592288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1 · 2 = </a:t>
              </a:r>
              <a:r>
                <a:rPr lang="cs-CZ" sz="4400" dirty="0" err="1" smtClean="0"/>
                <a:t>2</a:t>
              </a:r>
              <a:endParaRPr lang="cs-CZ" sz="44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051720" y="4077072"/>
            <a:ext cx="3888432" cy="2376264"/>
            <a:chOff x="2051720" y="4077072"/>
            <a:chExt cx="3888432" cy="2376264"/>
          </a:xfrm>
        </p:grpSpPr>
        <p:sp>
          <p:nvSpPr>
            <p:cNvPr id="11" name="Oválný popisek 10"/>
            <p:cNvSpPr/>
            <p:nvPr/>
          </p:nvSpPr>
          <p:spPr>
            <a:xfrm rot="10800000">
              <a:off x="2051720" y="4077072"/>
              <a:ext cx="3888432" cy="2376264"/>
            </a:xfrm>
            <a:prstGeom prst="wedgeEllipseCallout">
              <a:avLst>
                <a:gd name="adj1" fmla="val 59451"/>
                <a:gd name="adj2" fmla="val 26570"/>
              </a:avLst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915816" y="4941168"/>
              <a:ext cx="2808312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2 · 2 = 4</a:t>
              </a:r>
              <a:endParaRPr lang="cs-CZ" sz="4400" dirty="0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5580112" y="2060848"/>
            <a:ext cx="3888432" cy="3446224"/>
            <a:chOff x="5580112" y="2060848"/>
            <a:chExt cx="3888432" cy="3446224"/>
          </a:xfrm>
        </p:grpSpPr>
        <p:sp>
          <p:nvSpPr>
            <p:cNvPr id="18" name="TextovéPole 17"/>
            <p:cNvSpPr txBox="1"/>
            <p:nvPr/>
          </p:nvSpPr>
          <p:spPr>
            <a:xfrm>
              <a:off x="5580112" y="2924944"/>
              <a:ext cx="15841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/>
                <a:t>=</a:t>
              </a:r>
              <a:endParaRPr lang="cs-CZ" sz="9600" dirty="0"/>
            </a:p>
          </p:txBody>
        </p:sp>
        <p:grpSp>
          <p:nvGrpSpPr>
            <p:cNvPr id="19" name="Skupina 18"/>
            <p:cNvGrpSpPr/>
            <p:nvPr/>
          </p:nvGrpSpPr>
          <p:grpSpPr>
            <a:xfrm>
              <a:off x="6660232" y="2060848"/>
              <a:ext cx="2808312" cy="3446224"/>
              <a:chOff x="2051720" y="2204864"/>
              <a:chExt cx="2808312" cy="3446224"/>
            </a:xfrm>
          </p:grpSpPr>
          <p:sp>
            <p:nvSpPr>
              <p:cNvPr id="20" name="TextovéPole 19"/>
              <p:cNvSpPr txBox="1"/>
              <p:nvPr/>
            </p:nvSpPr>
            <p:spPr>
              <a:xfrm>
                <a:off x="2123728" y="2204864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2</a:t>
                </a:r>
                <a:endParaRPr lang="cs-CZ" sz="11500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2123728" y="3789040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4</a:t>
                </a:r>
                <a:endParaRPr lang="cs-CZ" sz="11500" dirty="0"/>
              </a:p>
            </p:txBody>
          </p:sp>
          <p:cxnSp>
            <p:nvCxnSpPr>
              <p:cNvPr id="22" name="Přímá spojovací čára 21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187624" y="1772816"/>
            <a:ext cx="2808312" cy="3446224"/>
            <a:chOff x="2051720" y="2204864"/>
            <a:chExt cx="2808312" cy="3446224"/>
          </a:xfrm>
        </p:grpSpPr>
        <p:sp>
          <p:nvSpPr>
            <p:cNvPr id="5" name="TextovéPole 4"/>
            <p:cNvSpPr txBox="1"/>
            <p:nvPr/>
          </p:nvSpPr>
          <p:spPr>
            <a:xfrm>
              <a:off x="2123728" y="2204864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1</a:t>
              </a:r>
              <a:endParaRPr lang="cs-CZ" sz="115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123728" y="3789040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2</a:t>
              </a:r>
              <a:endParaRPr lang="cs-CZ" sz="115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051720" y="3933056"/>
              <a:ext cx="108012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2483768" y="1268760"/>
            <a:ext cx="3744416" cy="2304256"/>
            <a:chOff x="3347864" y="1484784"/>
            <a:chExt cx="3744416" cy="2304256"/>
          </a:xfrm>
        </p:grpSpPr>
        <p:sp>
          <p:nvSpPr>
            <p:cNvPr id="9" name="Oválný popisek 8"/>
            <p:cNvSpPr/>
            <p:nvPr/>
          </p:nvSpPr>
          <p:spPr>
            <a:xfrm>
              <a:off x="3347864" y="1484784"/>
              <a:ext cx="3744416" cy="2304256"/>
            </a:xfrm>
            <a:prstGeom prst="wedgeEllipseCallout">
              <a:avLst>
                <a:gd name="adj1" fmla="val -57425"/>
                <a:gd name="adj2" fmla="val 1812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923928" y="2276872"/>
              <a:ext cx="2880320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1 · 3 = </a:t>
              </a:r>
              <a:r>
                <a:rPr lang="cs-CZ" sz="4400" dirty="0" err="1" smtClean="0"/>
                <a:t>3</a:t>
              </a:r>
              <a:endParaRPr lang="cs-CZ" sz="44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555776" y="3861048"/>
            <a:ext cx="3888432" cy="2376264"/>
            <a:chOff x="3347864" y="4293096"/>
            <a:chExt cx="3888432" cy="2376264"/>
          </a:xfrm>
        </p:grpSpPr>
        <p:sp>
          <p:nvSpPr>
            <p:cNvPr id="12" name="Oválný popisek 11"/>
            <p:cNvSpPr/>
            <p:nvPr/>
          </p:nvSpPr>
          <p:spPr>
            <a:xfrm rot="10800000">
              <a:off x="3347864" y="4293096"/>
              <a:ext cx="3888432" cy="2376264"/>
            </a:xfrm>
            <a:prstGeom prst="wedgeEllipseCallout">
              <a:avLst>
                <a:gd name="adj1" fmla="val 59451"/>
                <a:gd name="adj2" fmla="val 26570"/>
              </a:avLst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4211960" y="5157192"/>
              <a:ext cx="2880320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2 · 3 = 6</a:t>
              </a:r>
              <a:endParaRPr lang="cs-CZ" sz="44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084168" y="1844824"/>
            <a:ext cx="3888432" cy="3446224"/>
            <a:chOff x="6084168" y="1844824"/>
            <a:chExt cx="3888432" cy="3446224"/>
          </a:xfrm>
        </p:grpSpPr>
        <p:sp>
          <p:nvSpPr>
            <p:cNvPr id="14" name="TextovéPole 13"/>
            <p:cNvSpPr txBox="1"/>
            <p:nvPr/>
          </p:nvSpPr>
          <p:spPr>
            <a:xfrm>
              <a:off x="6084168" y="2708920"/>
              <a:ext cx="15841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/>
                <a:t>=</a:t>
              </a:r>
              <a:endParaRPr lang="cs-CZ" sz="9600" dirty="0"/>
            </a:p>
          </p:txBody>
        </p:sp>
        <p:grpSp>
          <p:nvGrpSpPr>
            <p:cNvPr id="15" name="Skupina 14"/>
            <p:cNvGrpSpPr/>
            <p:nvPr/>
          </p:nvGrpSpPr>
          <p:grpSpPr>
            <a:xfrm>
              <a:off x="7164288" y="1844824"/>
              <a:ext cx="2808312" cy="3446224"/>
              <a:chOff x="2051720" y="2204864"/>
              <a:chExt cx="2808312" cy="3446224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2123728" y="2204864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3</a:t>
                </a:r>
                <a:endParaRPr lang="cs-CZ" sz="11500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2123728" y="3789040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6</a:t>
                </a:r>
                <a:endParaRPr lang="cs-CZ" sz="11500" dirty="0"/>
              </a:p>
            </p:txBody>
          </p:sp>
          <p:cxnSp>
            <p:nvCxnSpPr>
              <p:cNvPr id="18" name="Přímá spojovací čára 17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ovéPole 18"/>
          <p:cNvSpPr txBox="1"/>
          <p:nvPr/>
        </p:nvSpPr>
        <p:spPr>
          <a:xfrm>
            <a:off x="395536" y="404664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Rozšiř zlomek 3: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187624" y="1700808"/>
            <a:ext cx="2808312" cy="3446224"/>
            <a:chOff x="2051720" y="2204864"/>
            <a:chExt cx="2808312" cy="3446224"/>
          </a:xfrm>
        </p:grpSpPr>
        <p:sp>
          <p:nvSpPr>
            <p:cNvPr id="5" name="TextovéPole 4"/>
            <p:cNvSpPr txBox="1"/>
            <p:nvPr/>
          </p:nvSpPr>
          <p:spPr>
            <a:xfrm>
              <a:off x="2123728" y="2204864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1</a:t>
              </a:r>
              <a:endParaRPr lang="cs-CZ" sz="115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123728" y="3789040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2</a:t>
              </a:r>
              <a:endParaRPr lang="cs-CZ" sz="115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051720" y="3933056"/>
              <a:ext cx="108012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2483768" y="1196752"/>
            <a:ext cx="3744416" cy="2304256"/>
            <a:chOff x="3347864" y="1484784"/>
            <a:chExt cx="3744416" cy="2304256"/>
          </a:xfrm>
        </p:grpSpPr>
        <p:sp>
          <p:nvSpPr>
            <p:cNvPr id="9" name="Oválný popisek 8"/>
            <p:cNvSpPr/>
            <p:nvPr/>
          </p:nvSpPr>
          <p:spPr>
            <a:xfrm>
              <a:off x="3347864" y="1484784"/>
              <a:ext cx="3744416" cy="2304256"/>
            </a:xfrm>
            <a:prstGeom prst="wedgeEllipseCallout">
              <a:avLst>
                <a:gd name="adj1" fmla="val -57425"/>
                <a:gd name="adj2" fmla="val 1812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211960" y="2276872"/>
              <a:ext cx="2520280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1 · 4 = </a:t>
              </a:r>
              <a:r>
                <a:rPr lang="cs-CZ" sz="4400" dirty="0" err="1" smtClean="0"/>
                <a:t>4</a:t>
              </a:r>
              <a:endParaRPr lang="cs-CZ" sz="44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555776" y="3789040"/>
            <a:ext cx="3888432" cy="2376264"/>
            <a:chOff x="3347864" y="4293096"/>
            <a:chExt cx="3888432" cy="2376264"/>
          </a:xfrm>
        </p:grpSpPr>
        <p:sp>
          <p:nvSpPr>
            <p:cNvPr id="12" name="Oválný popisek 11"/>
            <p:cNvSpPr/>
            <p:nvPr/>
          </p:nvSpPr>
          <p:spPr>
            <a:xfrm rot="10800000">
              <a:off x="3347864" y="4293096"/>
              <a:ext cx="3888432" cy="2376264"/>
            </a:xfrm>
            <a:prstGeom prst="wedgeEllipseCallout">
              <a:avLst>
                <a:gd name="adj1" fmla="val 59451"/>
                <a:gd name="adj2" fmla="val 26570"/>
              </a:avLst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4211960" y="5157192"/>
              <a:ext cx="2736304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2 · 4 = 8</a:t>
              </a:r>
              <a:endParaRPr lang="cs-CZ" sz="44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084168" y="1772816"/>
            <a:ext cx="3888432" cy="3446224"/>
            <a:chOff x="6084168" y="1772816"/>
            <a:chExt cx="3888432" cy="3446224"/>
          </a:xfrm>
        </p:grpSpPr>
        <p:sp>
          <p:nvSpPr>
            <p:cNvPr id="14" name="TextovéPole 13"/>
            <p:cNvSpPr txBox="1"/>
            <p:nvPr/>
          </p:nvSpPr>
          <p:spPr>
            <a:xfrm>
              <a:off x="6084168" y="2636912"/>
              <a:ext cx="15841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/>
                <a:t>=</a:t>
              </a:r>
              <a:endParaRPr lang="cs-CZ" sz="9600" dirty="0"/>
            </a:p>
          </p:txBody>
        </p:sp>
        <p:grpSp>
          <p:nvGrpSpPr>
            <p:cNvPr id="15" name="Skupina 14"/>
            <p:cNvGrpSpPr/>
            <p:nvPr/>
          </p:nvGrpSpPr>
          <p:grpSpPr>
            <a:xfrm>
              <a:off x="7164288" y="1772816"/>
              <a:ext cx="2808312" cy="3446224"/>
              <a:chOff x="2051720" y="2204864"/>
              <a:chExt cx="2808312" cy="3446224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2123728" y="2204864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4</a:t>
                </a:r>
                <a:endParaRPr lang="cs-CZ" sz="11500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2123728" y="3789040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8</a:t>
                </a:r>
                <a:endParaRPr lang="cs-CZ" sz="11500" dirty="0"/>
              </a:p>
            </p:txBody>
          </p:sp>
          <p:cxnSp>
            <p:nvCxnSpPr>
              <p:cNvPr id="18" name="Přímá spojovací čára 17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ovéPole 18"/>
          <p:cNvSpPr txBox="1"/>
          <p:nvPr/>
        </p:nvSpPr>
        <p:spPr>
          <a:xfrm>
            <a:off x="395536" y="404664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Rozšiř zlomek 4: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83568" y="1700808"/>
            <a:ext cx="2808312" cy="3446224"/>
            <a:chOff x="2051720" y="2204864"/>
            <a:chExt cx="2808312" cy="3446224"/>
          </a:xfrm>
        </p:grpSpPr>
        <p:sp>
          <p:nvSpPr>
            <p:cNvPr id="5" name="TextovéPole 4"/>
            <p:cNvSpPr txBox="1"/>
            <p:nvPr/>
          </p:nvSpPr>
          <p:spPr>
            <a:xfrm>
              <a:off x="2123728" y="2204864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1</a:t>
              </a:r>
              <a:endParaRPr lang="cs-CZ" sz="115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123728" y="3789040"/>
              <a:ext cx="2736304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500" dirty="0" smtClean="0"/>
                <a:t>2</a:t>
              </a:r>
              <a:endParaRPr lang="cs-CZ" sz="115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051720" y="3933056"/>
              <a:ext cx="108012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1979712" y="1196752"/>
            <a:ext cx="3744416" cy="2304256"/>
            <a:chOff x="3347864" y="1484784"/>
            <a:chExt cx="3744416" cy="2304256"/>
          </a:xfrm>
        </p:grpSpPr>
        <p:sp>
          <p:nvSpPr>
            <p:cNvPr id="9" name="Oválný popisek 8"/>
            <p:cNvSpPr/>
            <p:nvPr/>
          </p:nvSpPr>
          <p:spPr>
            <a:xfrm>
              <a:off x="3347864" y="1484784"/>
              <a:ext cx="3744416" cy="2304256"/>
            </a:xfrm>
            <a:prstGeom prst="wedgeEllipseCallout">
              <a:avLst>
                <a:gd name="adj1" fmla="val -57425"/>
                <a:gd name="adj2" fmla="val 1812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211960" y="2276872"/>
              <a:ext cx="2808312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1 · 5 = 5</a:t>
              </a:r>
              <a:endParaRPr lang="cs-CZ" sz="44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051720" y="3789040"/>
            <a:ext cx="3888432" cy="2376264"/>
            <a:chOff x="3347864" y="4293096"/>
            <a:chExt cx="3888432" cy="2376264"/>
          </a:xfrm>
        </p:grpSpPr>
        <p:sp>
          <p:nvSpPr>
            <p:cNvPr id="12" name="Oválný popisek 11"/>
            <p:cNvSpPr/>
            <p:nvPr/>
          </p:nvSpPr>
          <p:spPr>
            <a:xfrm rot="10800000">
              <a:off x="3347864" y="4293096"/>
              <a:ext cx="3888432" cy="2376264"/>
            </a:xfrm>
            <a:prstGeom prst="wedgeEllipseCallout">
              <a:avLst>
                <a:gd name="adj1" fmla="val 59451"/>
                <a:gd name="adj2" fmla="val 26570"/>
              </a:avLst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4211960" y="5157192"/>
              <a:ext cx="2736304" cy="769441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400" dirty="0" smtClean="0"/>
                <a:t>2 · 5 = 10</a:t>
              </a:r>
              <a:endParaRPr lang="cs-CZ" sz="4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580112" y="1772816"/>
            <a:ext cx="3888432" cy="3446224"/>
            <a:chOff x="5580112" y="1772816"/>
            <a:chExt cx="3888432" cy="3446224"/>
          </a:xfrm>
        </p:grpSpPr>
        <p:sp>
          <p:nvSpPr>
            <p:cNvPr id="14" name="TextovéPole 13"/>
            <p:cNvSpPr txBox="1"/>
            <p:nvPr/>
          </p:nvSpPr>
          <p:spPr>
            <a:xfrm>
              <a:off x="5580112" y="2636912"/>
              <a:ext cx="15841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/>
                <a:t>=</a:t>
              </a:r>
              <a:endParaRPr lang="cs-CZ" sz="9600" dirty="0"/>
            </a:p>
          </p:txBody>
        </p:sp>
        <p:grpSp>
          <p:nvGrpSpPr>
            <p:cNvPr id="15" name="Skupina 14"/>
            <p:cNvGrpSpPr/>
            <p:nvPr/>
          </p:nvGrpSpPr>
          <p:grpSpPr>
            <a:xfrm>
              <a:off x="6660232" y="1772816"/>
              <a:ext cx="2808312" cy="3446224"/>
              <a:chOff x="2051720" y="2204864"/>
              <a:chExt cx="2808312" cy="3446224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2123728" y="2204864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 5</a:t>
                </a:r>
                <a:endParaRPr lang="cs-CZ" sz="11500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2123728" y="3789040"/>
                <a:ext cx="2736304" cy="1862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500" dirty="0" smtClean="0"/>
                  <a:t>10</a:t>
                </a:r>
                <a:endParaRPr lang="cs-CZ" sz="11500" dirty="0"/>
              </a:p>
            </p:txBody>
          </p:sp>
          <p:cxnSp>
            <p:nvCxnSpPr>
              <p:cNvPr id="18" name="Přímá spojovací čára 17"/>
              <p:cNvCxnSpPr/>
              <p:nvPr/>
            </p:nvCxnSpPr>
            <p:spPr>
              <a:xfrm>
                <a:off x="2051720" y="3933056"/>
                <a:ext cx="180020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ovéPole 18"/>
          <p:cNvSpPr txBox="1"/>
          <p:nvPr/>
        </p:nvSpPr>
        <p:spPr>
          <a:xfrm>
            <a:off x="395536" y="404664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Rozšiř zlomek 5: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mila\AppData\Local\Microsoft\Windows\Temporary Internet Files\Content.IE5\QOGVHEQD\MC900441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692696"/>
            <a:ext cx="1279525" cy="17843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971600" y="134076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Zapamatuj si:</a:t>
            </a:r>
            <a:endParaRPr lang="cs-CZ" sz="32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1475656" y="2852936"/>
            <a:ext cx="2808312" cy="1512000"/>
            <a:chOff x="5580112" y="2060848"/>
            <a:chExt cx="3888432" cy="2784520"/>
          </a:xfrm>
        </p:grpSpPr>
        <p:sp>
          <p:nvSpPr>
            <p:cNvPr id="7" name="TextovéPole 6"/>
            <p:cNvSpPr txBox="1"/>
            <p:nvPr/>
          </p:nvSpPr>
          <p:spPr>
            <a:xfrm>
              <a:off x="5580112" y="2924944"/>
              <a:ext cx="1584176" cy="109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5400" dirty="0" smtClean="0"/>
                <a:t>=</a:t>
              </a:r>
              <a:endParaRPr lang="cs-CZ" sz="5400" dirty="0"/>
            </a:p>
          </p:txBody>
        </p:sp>
        <p:grpSp>
          <p:nvGrpSpPr>
            <p:cNvPr id="8" name="Skupina 18"/>
            <p:cNvGrpSpPr/>
            <p:nvPr/>
          </p:nvGrpSpPr>
          <p:grpSpPr>
            <a:xfrm>
              <a:off x="6660232" y="2060848"/>
              <a:ext cx="2808312" cy="2784520"/>
              <a:chOff x="2051720" y="2204864"/>
              <a:chExt cx="2808312" cy="2784520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2123728" y="2204864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2</a:t>
                </a:r>
                <a:endParaRPr lang="cs-CZ" sz="6000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2123728" y="3789040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4</a:t>
                </a:r>
                <a:endParaRPr lang="cs-CZ" sz="6000" dirty="0"/>
              </a:p>
            </p:txBody>
          </p:sp>
          <p:cxnSp>
            <p:nvCxnSpPr>
              <p:cNvPr id="11" name="Přímá spojovací čára 10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" name="Skupina 11"/>
          <p:cNvGrpSpPr/>
          <p:nvPr/>
        </p:nvGrpSpPr>
        <p:grpSpPr>
          <a:xfrm>
            <a:off x="683568" y="2852936"/>
            <a:ext cx="2028225" cy="1512000"/>
            <a:chOff x="2051720" y="2204864"/>
            <a:chExt cx="2808312" cy="2784520"/>
          </a:xfrm>
        </p:grpSpPr>
        <p:sp>
          <p:nvSpPr>
            <p:cNvPr id="13" name="TextovéPole 12"/>
            <p:cNvSpPr txBox="1"/>
            <p:nvPr/>
          </p:nvSpPr>
          <p:spPr>
            <a:xfrm>
              <a:off x="2123728" y="2204864"/>
              <a:ext cx="2736304" cy="12003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0" dirty="0" smtClean="0"/>
                <a:t>1</a:t>
              </a:r>
              <a:endParaRPr lang="cs-CZ" sz="6000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123728" y="3789040"/>
              <a:ext cx="2736304" cy="12003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0" dirty="0" smtClean="0"/>
                <a:t>2</a:t>
              </a:r>
              <a:endParaRPr lang="cs-CZ" sz="6000" dirty="0"/>
            </a:p>
          </p:txBody>
        </p:sp>
        <p:cxnSp>
          <p:nvCxnSpPr>
            <p:cNvPr id="15" name="Přímá spojovací čára 14"/>
            <p:cNvCxnSpPr/>
            <p:nvPr/>
          </p:nvCxnSpPr>
          <p:spPr>
            <a:xfrm>
              <a:off x="2051720" y="3933056"/>
              <a:ext cx="108012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15"/>
          <p:cNvGrpSpPr/>
          <p:nvPr/>
        </p:nvGrpSpPr>
        <p:grpSpPr>
          <a:xfrm>
            <a:off x="3059832" y="2852936"/>
            <a:ext cx="2808312" cy="1512000"/>
            <a:chOff x="6084168" y="1844824"/>
            <a:chExt cx="3888432" cy="2784520"/>
          </a:xfrm>
        </p:grpSpPr>
        <p:sp>
          <p:nvSpPr>
            <p:cNvPr id="17" name="TextovéPole 16"/>
            <p:cNvSpPr txBox="1"/>
            <p:nvPr/>
          </p:nvSpPr>
          <p:spPr>
            <a:xfrm>
              <a:off x="6084168" y="2708920"/>
              <a:ext cx="1584176" cy="109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5400" dirty="0" smtClean="0"/>
                <a:t>=</a:t>
              </a:r>
              <a:endParaRPr lang="cs-CZ" sz="5400" dirty="0"/>
            </a:p>
          </p:txBody>
        </p:sp>
        <p:grpSp>
          <p:nvGrpSpPr>
            <p:cNvPr id="18" name="Skupina 14"/>
            <p:cNvGrpSpPr/>
            <p:nvPr/>
          </p:nvGrpSpPr>
          <p:grpSpPr>
            <a:xfrm>
              <a:off x="7164288" y="1844824"/>
              <a:ext cx="2808312" cy="2784520"/>
              <a:chOff x="2051720" y="2204864"/>
              <a:chExt cx="2808312" cy="2784520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2123728" y="2204864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3</a:t>
                </a:r>
                <a:endParaRPr lang="cs-CZ" sz="6000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2123728" y="3789040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6</a:t>
                </a:r>
                <a:endParaRPr lang="cs-CZ" sz="6000" dirty="0"/>
              </a:p>
            </p:txBody>
          </p:sp>
          <p:cxnSp>
            <p:nvCxnSpPr>
              <p:cNvPr id="21" name="Přímá spojovací čára 20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" name="Skupina 21"/>
          <p:cNvGrpSpPr/>
          <p:nvPr/>
        </p:nvGrpSpPr>
        <p:grpSpPr>
          <a:xfrm>
            <a:off x="4644008" y="2852936"/>
            <a:ext cx="2520280" cy="1512000"/>
            <a:chOff x="6084168" y="1772816"/>
            <a:chExt cx="3888432" cy="2784520"/>
          </a:xfrm>
        </p:grpSpPr>
        <p:sp>
          <p:nvSpPr>
            <p:cNvPr id="23" name="TextovéPole 22"/>
            <p:cNvSpPr txBox="1"/>
            <p:nvPr/>
          </p:nvSpPr>
          <p:spPr>
            <a:xfrm>
              <a:off x="6084168" y="2636912"/>
              <a:ext cx="1584176" cy="109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5400" dirty="0" smtClean="0"/>
                <a:t>=</a:t>
              </a:r>
              <a:endParaRPr lang="cs-CZ" sz="5400" dirty="0"/>
            </a:p>
          </p:txBody>
        </p:sp>
        <p:grpSp>
          <p:nvGrpSpPr>
            <p:cNvPr id="24" name="Skupina 14"/>
            <p:cNvGrpSpPr/>
            <p:nvPr/>
          </p:nvGrpSpPr>
          <p:grpSpPr>
            <a:xfrm>
              <a:off x="7164288" y="1772816"/>
              <a:ext cx="2808312" cy="2784520"/>
              <a:chOff x="2051720" y="2204864"/>
              <a:chExt cx="2808312" cy="2784520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2123728" y="2204864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4</a:t>
                </a:r>
                <a:endParaRPr lang="cs-CZ" sz="6000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123728" y="3789040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8</a:t>
                </a:r>
                <a:endParaRPr lang="cs-CZ" sz="6000" dirty="0"/>
              </a:p>
            </p:txBody>
          </p:sp>
          <p:cxnSp>
            <p:nvCxnSpPr>
              <p:cNvPr id="27" name="Přímá spojovací čára 26"/>
              <p:cNvCxnSpPr/>
              <p:nvPr/>
            </p:nvCxnSpPr>
            <p:spPr>
              <a:xfrm>
                <a:off x="2051720" y="3933056"/>
                <a:ext cx="108012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" name="Skupina 27"/>
          <p:cNvGrpSpPr/>
          <p:nvPr/>
        </p:nvGrpSpPr>
        <p:grpSpPr>
          <a:xfrm>
            <a:off x="6228184" y="2852936"/>
            <a:ext cx="2736304" cy="1512000"/>
            <a:chOff x="5580112" y="1772816"/>
            <a:chExt cx="3888432" cy="2784520"/>
          </a:xfrm>
        </p:grpSpPr>
        <p:sp>
          <p:nvSpPr>
            <p:cNvPr id="29" name="TextovéPole 28"/>
            <p:cNvSpPr txBox="1"/>
            <p:nvPr/>
          </p:nvSpPr>
          <p:spPr>
            <a:xfrm>
              <a:off x="5580112" y="2636912"/>
              <a:ext cx="1584176" cy="109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5400" dirty="0" smtClean="0"/>
                <a:t>=</a:t>
              </a:r>
              <a:endParaRPr lang="cs-CZ" sz="5400" dirty="0"/>
            </a:p>
          </p:txBody>
        </p:sp>
        <p:grpSp>
          <p:nvGrpSpPr>
            <p:cNvPr id="30" name="Skupina 14"/>
            <p:cNvGrpSpPr/>
            <p:nvPr/>
          </p:nvGrpSpPr>
          <p:grpSpPr>
            <a:xfrm>
              <a:off x="6660232" y="1772816"/>
              <a:ext cx="2808312" cy="2784520"/>
              <a:chOff x="2051720" y="2204864"/>
              <a:chExt cx="2808312" cy="2784520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2123728" y="2204864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 5</a:t>
                </a:r>
                <a:endParaRPr lang="cs-CZ" sz="6000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2123728" y="3789040"/>
                <a:ext cx="2736304" cy="1200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6000" dirty="0" smtClean="0"/>
                  <a:t>10</a:t>
                </a:r>
                <a:endParaRPr lang="cs-CZ" sz="6000" dirty="0"/>
              </a:p>
            </p:txBody>
          </p:sp>
          <p:cxnSp>
            <p:nvCxnSpPr>
              <p:cNvPr id="33" name="Přímá spojovací čára 32"/>
              <p:cNvCxnSpPr/>
              <p:nvPr/>
            </p:nvCxnSpPr>
            <p:spPr>
              <a:xfrm>
                <a:off x="2051720" y="3933056"/>
                <a:ext cx="1800200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692696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Rozšiř zlomky:</a:t>
            </a:r>
            <a:endParaRPr lang="cs-CZ" sz="4800" dirty="0"/>
          </a:p>
        </p:txBody>
      </p:sp>
      <p:grpSp>
        <p:nvGrpSpPr>
          <p:cNvPr id="54" name="Skupina 53"/>
          <p:cNvGrpSpPr/>
          <p:nvPr/>
        </p:nvGrpSpPr>
        <p:grpSpPr>
          <a:xfrm>
            <a:off x="1331640" y="1700808"/>
            <a:ext cx="6840760" cy="1623085"/>
            <a:chOff x="1259632" y="1700808"/>
            <a:chExt cx="6840760" cy="1623085"/>
          </a:xfrm>
        </p:grpSpPr>
        <p:grpSp>
          <p:nvGrpSpPr>
            <p:cNvPr id="18" name="Skupina 17"/>
            <p:cNvGrpSpPr/>
            <p:nvPr/>
          </p:nvGrpSpPr>
          <p:grpSpPr>
            <a:xfrm>
              <a:off x="1259632" y="1700808"/>
              <a:ext cx="864096" cy="1623085"/>
              <a:chOff x="1115616" y="1772816"/>
              <a:chExt cx="864096" cy="162308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6</a:t>
                </a:r>
                <a:endParaRPr lang="cs-CZ" sz="4800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7</a:t>
                </a:r>
                <a:endParaRPr lang="cs-CZ" sz="4800" dirty="0"/>
              </a:p>
            </p:txBody>
          </p:sp>
          <p:cxnSp>
            <p:nvCxnSpPr>
              <p:cNvPr id="12" name="Přímá spojovací čára 11"/>
              <p:cNvCxnSpPr/>
              <p:nvPr/>
            </p:nvCxnSpPr>
            <p:spPr>
              <a:xfrm>
                <a:off x="1115616" y="2564904"/>
                <a:ext cx="5760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Skupina 26"/>
            <p:cNvGrpSpPr/>
            <p:nvPr/>
          </p:nvGrpSpPr>
          <p:grpSpPr>
            <a:xfrm>
              <a:off x="2483768" y="1700808"/>
              <a:ext cx="864096" cy="1623085"/>
              <a:chOff x="1115616" y="1772816"/>
              <a:chExt cx="864096" cy="162308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</a:t>
                </a:r>
                <a:endParaRPr lang="cs-CZ" sz="4800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</a:t>
                </a:r>
                <a:endParaRPr lang="cs-CZ" sz="4800" dirty="0"/>
              </a:p>
            </p:txBody>
          </p:sp>
          <p:cxnSp>
            <p:nvCxnSpPr>
              <p:cNvPr id="30" name="Přímá spojovací čára 29"/>
              <p:cNvCxnSpPr/>
              <p:nvPr/>
            </p:nvCxnSpPr>
            <p:spPr>
              <a:xfrm>
                <a:off x="1115616" y="2564904"/>
                <a:ext cx="5760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Skupina 30"/>
            <p:cNvGrpSpPr/>
            <p:nvPr/>
          </p:nvGrpSpPr>
          <p:grpSpPr>
            <a:xfrm>
              <a:off x="3635896" y="1700808"/>
              <a:ext cx="864096" cy="1623085"/>
              <a:chOff x="1115616" y="1772816"/>
              <a:chExt cx="864096" cy="1623085"/>
            </a:xfrm>
          </p:grpSpPr>
          <p:sp>
            <p:nvSpPr>
              <p:cNvPr id="32" name="TextovéPole 31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5</a:t>
                </a:r>
                <a:endParaRPr lang="cs-CZ" sz="4800" dirty="0"/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4</a:t>
                </a:r>
                <a:endParaRPr lang="cs-CZ" sz="4800" dirty="0"/>
              </a:p>
            </p:txBody>
          </p:sp>
          <p:cxnSp>
            <p:nvCxnSpPr>
              <p:cNvPr id="34" name="Přímá spojovací čára 33"/>
              <p:cNvCxnSpPr/>
              <p:nvPr/>
            </p:nvCxnSpPr>
            <p:spPr>
              <a:xfrm>
                <a:off x="1115616" y="2564904"/>
                <a:ext cx="5760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Skupina 34"/>
            <p:cNvGrpSpPr/>
            <p:nvPr/>
          </p:nvGrpSpPr>
          <p:grpSpPr>
            <a:xfrm>
              <a:off x="4860032" y="1700808"/>
              <a:ext cx="864096" cy="1623085"/>
              <a:chOff x="1115616" y="1772816"/>
              <a:chExt cx="864096" cy="1623085"/>
            </a:xfrm>
          </p:grpSpPr>
          <p:sp>
            <p:nvSpPr>
              <p:cNvPr id="36" name="TextovéPole 35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10</a:t>
                </a:r>
                <a:endParaRPr lang="cs-CZ" sz="4800" dirty="0"/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8</a:t>
                </a:r>
                <a:endParaRPr lang="cs-CZ" sz="4800" dirty="0"/>
              </a:p>
            </p:txBody>
          </p:sp>
          <p:cxnSp>
            <p:nvCxnSpPr>
              <p:cNvPr id="38" name="Přímá spojovací čára 37"/>
              <p:cNvCxnSpPr/>
              <p:nvPr/>
            </p:nvCxnSpPr>
            <p:spPr>
              <a:xfrm>
                <a:off x="1115616" y="2564904"/>
                <a:ext cx="7200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Skupina 38"/>
            <p:cNvGrpSpPr/>
            <p:nvPr/>
          </p:nvGrpSpPr>
          <p:grpSpPr>
            <a:xfrm>
              <a:off x="6012160" y="1700808"/>
              <a:ext cx="864096" cy="1623085"/>
              <a:chOff x="1115616" y="1772816"/>
              <a:chExt cx="864096" cy="162308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12</a:t>
                </a:r>
                <a:endParaRPr lang="cs-CZ" sz="4800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9</a:t>
                </a:r>
                <a:endParaRPr lang="cs-CZ" sz="4800" dirty="0"/>
              </a:p>
            </p:txBody>
          </p:sp>
          <p:cxnSp>
            <p:nvCxnSpPr>
              <p:cNvPr id="42" name="Přímá spojovací čára 41"/>
              <p:cNvCxnSpPr/>
              <p:nvPr/>
            </p:nvCxnSpPr>
            <p:spPr>
              <a:xfrm>
                <a:off x="1115616" y="2564904"/>
                <a:ext cx="79208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Skupina 42"/>
            <p:cNvGrpSpPr/>
            <p:nvPr/>
          </p:nvGrpSpPr>
          <p:grpSpPr>
            <a:xfrm>
              <a:off x="7236296" y="1700808"/>
              <a:ext cx="864096" cy="1623085"/>
              <a:chOff x="1115616" y="1772816"/>
              <a:chExt cx="864096" cy="1623085"/>
            </a:xfrm>
          </p:grpSpPr>
          <p:sp>
            <p:nvSpPr>
              <p:cNvPr id="44" name="TextovéPole 43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1</a:t>
                </a:r>
                <a:endParaRPr lang="cs-CZ" sz="4800" dirty="0"/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13</a:t>
                </a:r>
                <a:endParaRPr lang="cs-CZ" sz="4800" dirty="0"/>
              </a:p>
            </p:txBody>
          </p:sp>
          <p:cxnSp>
            <p:nvCxnSpPr>
              <p:cNvPr id="46" name="Přímá spojovací čára 45"/>
              <p:cNvCxnSpPr/>
              <p:nvPr/>
            </p:nvCxnSpPr>
            <p:spPr>
              <a:xfrm>
                <a:off x="1115616" y="2564904"/>
                <a:ext cx="79208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extovéPole 49"/>
          <p:cNvSpPr txBox="1"/>
          <p:nvPr/>
        </p:nvSpPr>
        <p:spPr>
          <a:xfrm>
            <a:off x="1475656" y="386104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hlinkClick r:id="rId2" action="ppaction://hlinksldjump"/>
              </a:rPr>
              <a:t>a) 3</a:t>
            </a:r>
            <a:endParaRPr lang="cs-CZ" sz="48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300192" y="386104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hlinkClick r:id="rId3" action="ppaction://hlinksldjump"/>
              </a:rPr>
              <a:t>c) 7</a:t>
            </a:r>
            <a:endParaRPr lang="cs-CZ" sz="4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3923928" y="386104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hlinkClick r:id="rId4" action="ppaction://hlinksldjump"/>
              </a:rPr>
              <a:t>b) 5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build="allAtOnce"/>
      <p:bldP spid="52" grpId="0" build="allAtOnce"/>
      <p:bldP spid="5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83568" y="2420888"/>
            <a:ext cx="7848872" cy="1623085"/>
            <a:chOff x="1259632" y="1700808"/>
            <a:chExt cx="6840760" cy="1623085"/>
          </a:xfrm>
        </p:grpSpPr>
        <p:grpSp>
          <p:nvGrpSpPr>
            <p:cNvPr id="5" name="Skupina 17"/>
            <p:cNvGrpSpPr/>
            <p:nvPr/>
          </p:nvGrpSpPr>
          <p:grpSpPr>
            <a:xfrm>
              <a:off x="1259632" y="1700808"/>
              <a:ext cx="864096" cy="1623085"/>
              <a:chOff x="1115616" y="1772816"/>
              <a:chExt cx="864096" cy="1623085"/>
            </a:xfrm>
          </p:grpSpPr>
          <p:sp>
            <p:nvSpPr>
              <p:cNvPr id="26" name="TextovéPole 25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18</a:t>
                </a:r>
                <a:endParaRPr lang="cs-CZ" sz="4800" dirty="0"/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21</a:t>
                </a:r>
                <a:endParaRPr lang="cs-CZ" sz="4800" dirty="0"/>
              </a:p>
            </p:txBody>
          </p:sp>
          <p:cxnSp>
            <p:nvCxnSpPr>
              <p:cNvPr id="28" name="Přímá spojovací čára 27"/>
              <p:cNvCxnSpPr/>
              <p:nvPr/>
            </p:nvCxnSpPr>
            <p:spPr>
              <a:xfrm>
                <a:off x="1115616" y="2564904"/>
                <a:ext cx="69035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Skupina 26"/>
            <p:cNvGrpSpPr/>
            <p:nvPr/>
          </p:nvGrpSpPr>
          <p:grpSpPr>
            <a:xfrm>
              <a:off x="2483768" y="1700808"/>
              <a:ext cx="864096" cy="1623085"/>
              <a:chOff x="1115616" y="1772816"/>
              <a:chExt cx="864096" cy="1623085"/>
            </a:xfrm>
          </p:grpSpPr>
          <p:sp>
            <p:nvSpPr>
              <p:cNvPr id="23" name="TextovéPole 22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9</a:t>
                </a:r>
                <a:endParaRPr lang="cs-CZ" sz="4800" dirty="0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6</a:t>
                </a:r>
                <a:endParaRPr lang="cs-CZ" sz="4800" dirty="0"/>
              </a:p>
            </p:txBody>
          </p:sp>
          <p:cxnSp>
            <p:nvCxnSpPr>
              <p:cNvPr id="25" name="Přímá spojovací čára 24"/>
              <p:cNvCxnSpPr>
                <a:endCxn id="24" idx="0"/>
              </p:cNvCxnSpPr>
              <p:nvPr/>
            </p:nvCxnSpPr>
            <p:spPr>
              <a:xfrm>
                <a:off x="1115616" y="2564904"/>
                <a:ext cx="43204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Skupina 30"/>
            <p:cNvGrpSpPr/>
            <p:nvPr/>
          </p:nvGrpSpPr>
          <p:grpSpPr>
            <a:xfrm>
              <a:off x="3635896" y="1700808"/>
              <a:ext cx="864096" cy="1623085"/>
              <a:chOff x="1115616" y="1772816"/>
              <a:chExt cx="864096" cy="1623085"/>
            </a:xfrm>
          </p:grpSpPr>
          <p:sp>
            <p:nvSpPr>
              <p:cNvPr id="20" name="TextovéPole 19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15</a:t>
                </a:r>
                <a:endParaRPr lang="cs-CZ" sz="4800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12</a:t>
                </a:r>
                <a:endParaRPr lang="cs-CZ" sz="4800" dirty="0"/>
              </a:p>
            </p:txBody>
          </p:sp>
          <p:cxnSp>
            <p:nvCxnSpPr>
              <p:cNvPr id="22" name="Přímá spojovací čára 21"/>
              <p:cNvCxnSpPr/>
              <p:nvPr/>
            </p:nvCxnSpPr>
            <p:spPr>
              <a:xfrm>
                <a:off x="1115616" y="2564904"/>
                <a:ext cx="698941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Skupina 34"/>
            <p:cNvGrpSpPr/>
            <p:nvPr/>
          </p:nvGrpSpPr>
          <p:grpSpPr>
            <a:xfrm>
              <a:off x="4860032" y="1700808"/>
              <a:ext cx="1080120" cy="1623085"/>
              <a:chOff x="1115616" y="1772816"/>
              <a:chExt cx="1080120" cy="1623085"/>
            </a:xfrm>
          </p:grpSpPr>
          <p:sp>
            <p:nvSpPr>
              <p:cNvPr id="17" name="TextovéPole 16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30</a:t>
                </a:r>
                <a:endParaRPr lang="cs-CZ" sz="4800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24</a:t>
                </a:r>
                <a:endParaRPr lang="cs-CZ" sz="4800" dirty="0"/>
              </a:p>
            </p:txBody>
          </p:sp>
          <p:cxnSp>
            <p:nvCxnSpPr>
              <p:cNvPr id="19" name="Přímá spojovací čára 18"/>
              <p:cNvCxnSpPr/>
              <p:nvPr/>
            </p:nvCxnSpPr>
            <p:spPr>
              <a:xfrm>
                <a:off x="1115616" y="2564904"/>
                <a:ext cx="7200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Skupina 38"/>
            <p:cNvGrpSpPr/>
            <p:nvPr/>
          </p:nvGrpSpPr>
          <p:grpSpPr>
            <a:xfrm>
              <a:off x="6012160" y="1700808"/>
              <a:ext cx="1080120" cy="1623085"/>
              <a:chOff x="1115616" y="1772816"/>
              <a:chExt cx="1080120" cy="1623085"/>
            </a:xfrm>
          </p:grpSpPr>
          <p:sp>
            <p:nvSpPr>
              <p:cNvPr id="14" name="TextovéPole 13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36</a:t>
                </a:r>
                <a:endParaRPr lang="cs-CZ" sz="4800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27</a:t>
                </a:r>
                <a:endParaRPr lang="cs-CZ" sz="4800" dirty="0"/>
              </a:p>
            </p:txBody>
          </p:sp>
          <p:cxnSp>
            <p:nvCxnSpPr>
              <p:cNvPr id="16" name="Přímá spojovací čára 15"/>
              <p:cNvCxnSpPr/>
              <p:nvPr/>
            </p:nvCxnSpPr>
            <p:spPr>
              <a:xfrm>
                <a:off x="1115616" y="2564904"/>
                <a:ext cx="79208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Skupina 42"/>
            <p:cNvGrpSpPr/>
            <p:nvPr/>
          </p:nvGrpSpPr>
          <p:grpSpPr>
            <a:xfrm>
              <a:off x="7236296" y="1700808"/>
              <a:ext cx="864096" cy="1623085"/>
              <a:chOff x="1115616" y="1772816"/>
              <a:chExt cx="864096" cy="1623085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3</a:t>
                </a:r>
                <a:endParaRPr lang="cs-CZ" sz="4800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39</a:t>
                </a:r>
                <a:endParaRPr lang="cs-CZ" sz="4800" dirty="0"/>
              </a:p>
            </p:txBody>
          </p:sp>
          <p:cxnSp>
            <p:nvCxnSpPr>
              <p:cNvPr id="13" name="Přímá spojovací čára 12"/>
              <p:cNvCxnSpPr/>
              <p:nvPr/>
            </p:nvCxnSpPr>
            <p:spPr>
              <a:xfrm>
                <a:off x="1115616" y="2564904"/>
                <a:ext cx="67581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TextovéPole 32"/>
          <p:cNvSpPr txBox="1"/>
          <p:nvPr/>
        </p:nvSpPr>
        <p:spPr>
          <a:xfrm>
            <a:off x="539552" y="126876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hlinkClick r:id="rId2" action="ppaction://hlinksldjump"/>
              </a:rPr>
              <a:t>a)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83568" y="2420888"/>
            <a:ext cx="7848872" cy="1623085"/>
            <a:chOff x="1259632" y="1700808"/>
            <a:chExt cx="6840760" cy="1623085"/>
          </a:xfrm>
        </p:grpSpPr>
        <p:grpSp>
          <p:nvGrpSpPr>
            <p:cNvPr id="5" name="Skupina 17"/>
            <p:cNvGrpSpPr/>
            <p:nvPr/>
          </p:nvGrpSpPr>
          <p:grpSpPr>
            <a:xfrm>
              <a:off x="1259632" y="1700808"/>
              <a:ext cx="864096" cy="1623085"/>
              <a:chOff x="1115616" y="1772816"/>
              <a:chExt cx="864096" cy="1623085"/>
            </a:xfrm>
          </p:grpSpPr>
          <p:sp>
            <p:nvSpPr>
              <p:cNvPr id="26" name="TextovéPole 25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30</a:t>
                </a:r>
                <a:endParaRPr lang="cs-CZ" sz="4800" dirty="0"/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35</a:t>
                </a:r>
                <a:endParaRPr lang="cs-CZ" sz="4800" dirty="0"/>
              </a:p>
            </p:txBody>
          </p:sp>
          <p:cxnSp>
            <p:nvCxnSpPr>
              <p:cNvPr id="28" name="Přímá spojovací čára 27"/>
              <p:cNvCxnSpPr/>
              <p:nvPr/>
            </p:nvCxnSpPr>
            <p:spPr>
              <a:xfrm>
                <a:off x="1115616" y="2564904"/>
                <a:ext cx="69035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Skupina 26"/>
            <p:cNvGrpSpPr/>
            <p:nvPr/>
          </p:nvGrpSpPr>
          <p:grpSpPr>
            <a:xfrm>
              <a:off x="2483768" y="1700808"/>
              <a:ext cx="864096" cy="1623085"/>
              <a:chOff x="1115616" y="1772816"/>
              <a:chExt cx="864096" cy="1623085"/>
            </a:xfrm>
          </p:grpSpPr>
          <p:sp>
            <p:nvSpPr>
              <p:cNvPr id="23" name="TextovéPole 22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15</a:t>
                </a:r>
                <a:endParaRPr lang="cs-CZ" sz="4800" dirty="0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10</a:t>
                </a:r>
                <a:endParaRPr lang="cs-CZ" sz="4800" dirty="0"/>
              </a:p>
            </p:txBody>
          </p:sp>
          <p:cxnSp>
            <p:nvCxnSpPr>
              <p:cNvPr id="25" name="Přímá spojovací čára 24"/>
              <p:cNvCxnSpPr/>
              <p:nvPr/>
            </p:nvCxnSpPr>
            <p:spPr>
              <a:xfrm>
                <a:off x="1115616" y="2564904"/>
                <a:ext cx="72140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Skupina 30"/>
            <p:cNvGrpSpPr/>
            <p:nvPr/>
          </p:nvGrpSpPr>
          <p:grpSpPr>
            <a:xfrm>
              <a:off x="3635896" y="1700808"/>
              <a:ext cx="864096" cy="1623085"/>
              <a:chOff x="1115616" y="1772816"/>
              <a:chExt cx="864096" cy="1623085"/>
            </a:xfrm>
          </p:grpSpPr>
          <p:sp>
            <p:nvSpPr>
              <p:cNvPr id="20" name="TextovéPole 19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25</a:t>
                </a:r>
                <a:endParaRPr lang="cs-CZ" sz="4800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20</a:t>
                </a:r>
                <a:endParaRPr lang="cs-CZ" sz="4800" dirty="0"/>
              </a:p>
            </p:txBody>
          </p:sp>
          <p:cxnSp>
            <p:nvCxnSpPr>
              <p:cNvPr id="22" name="Přímá spojovací čára 21"/>
              <p:cNvCxnSpPr/>
              <p:nvPr/>
            </p:nvCxnSpPr>
            <p:spPr>
              <a:xfrm>
                <a:off x="1115616" y="2564904"/>
                <a:ext cx="698941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Skupina 34"/>
            <p:cNvGrpSpPr/>
            <p:nvPr/>
          </p:nvGrpSpPr>
          <p:grpSpPr>
            <a:xfrm>
              <a:off x="4860032" y="1700808"/>
              <a:ext cx="1080120" cy="1623085"/>
              <a:chOff x="1115616" y="1772816"/>
              <a:chExt cx="1080120" cy="1623085"/>
            </a:xfrm>
          </p:grpSpPr>
          <p:sp>
            <p:nvSpPr>
              <p:cNvPr id="17" name="TextovéPole 16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50</a:t>
                </a:r>
                <a:endParaRPr lang="cs-CZ" sz="4800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40</a:t>
                </a:r>
                <a:endParaRPr lang="cs-CZ" sz="4800" dirty="0"/>
              </a:p>
            </p:txBody>
          </p:sp>
          <p:cxnSp>
            <p:nvCxnSpPr>
              <p:cNvPr id="19" name="Přímá spojovací čára 18"/>
              <p:cNvCxnSpPr/>
              <p:nvPr/>
            </p:nvCxnSpPr>
            <p:spPr>
              <a:xfrm>
                <a:off x="1115616" y="2564904"/>
                <a:ext cx="7200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Skupina 38"/>
            <p:cNvGrpSpPr/>
            <p:nvPr/>
          </p:nvGrpSpPr>
          <p:grpSpPr>
            <a:xfrm>
              <a:off x="6012160" y="1700808"/>
              <a:ext cx="1080120" cy="1623085"/>
              <a:chOff x="1115616" y="1772816"/>
              <a:chExt cx="1080120" cy="1623085"/>
            </a:xfrm>
          </p:grpSpPr>
          <p:sp>
            <p:nvSpPr>
              <p:cNvPr id="14" name="TextovéPole 13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60</a:t>
                </a:r>
                <a:endParaRPr lang="cs-CZ" sz="4800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45</a:t>
                </a:r>
                <a:endParaRPr lang="cs-CZ" sz="4800" dirty="0"/>
              </a:p>
            </p:txBody>
          </p:sp>
          <p:cxnSp>
            <p:nvCxnSpPr>
              <p:cNvPr id="16" name="Přímá spojovací čára 15"/>
              <p:cNvCxnSpPr/>
              <p:nvPr/>
            </p:nvCxnSpPr>
            <p:spPr>
              <a:xfrm>
                <a:off x="1115616" y="2564904"/>
                <a:ext cx="79208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Skupina 42"/>
            <p:cNvGrpSpPr/>
            <p:nvPr/>
          </p:nvGrpSpPr>
          <p:grpSpPr>
            <a:xfrm>
              <a:off x="7236296" y="1700808"/>
              <a:ext cx="864096" cy="1623085"/>
              <a:chOff x="1115616" y="1772816"/>
              <a:chExt cx="864096" cy="1623085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5</a:t>
                </a:r>
                <a:endParaRPr lang="cs-CZ" sz="4800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65</a:t>
                </a:r>
                <a:endParaRPr lang="cs-CZ" sz="4800" dirty="0"/>
              </a:p>
            </p:txBody>
          </p:sp>
          <p:cxnSp>
            <p:nvCxnSpPr>
              <p:cNvPr id="13" name="Přímá spojovací čára 12"/>
              <p:cNvCxnSpPr/>
              <p:nvPr/>
            </p:nvCxnSpPr>
            <p:spPr>
              <a:xfrm>
                <a:off x="1115616" y="2564904"/>
                <a:ext cx="67581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9" name="TextovéPole 28"/>
          <p:cNvSpPr txBox="1"/>
          <p:nvPr/>
        </p:nvSpPr>
        <p:spPr>
          <a:xfrm>
            <a:off x="539552" y="126876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hlinkClick r:id="rId2" action="ppaction://hlinksldjump"/>
              </a:rPr>
              <a:t>b)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83568" y="2420888"/>
            <a:ext cx="7848872" cy="1623085"/>
            <a:chOff x="1259632" y="1700808"/>
            <a:chExt cx="6840760" cy="1623085"/>
          </a:xfrm>
        </p:grpSpPr>
        <p:grpSp>
          <p:nvGrpSpPr>
            <p:cNvPr id="5" name="Skupina 17"/>
            <p:cNvGrpSpPr/>
            <p:nvPr/>
          </p:nvGrpSpPr>
          <p:grpSpPr>
            <a:xfrm>
              <a:off x="1259632" y="1700808"/>
              <a:ext cx="864096" cy="1623085"/>
              <a:chOff x="1115616" y="1772816"/>
              <a:chExt cx="864096" cy="1623085"/>
            </a:xfrm>
          </p:grpSpPr>
          <p:sp>
            <p:nvSpPr>
              <p:cNvPr id="26" name="TextovéPole 25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42</a:t>
                </a:r>
                <a:endParaRPr lang="cs-CZ" sz="4800" dirty="0"/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49</a:t>
                </a:r>
                <a:endParaRPr lang="cs-CZ" sz="4800" dirty="0"/>
              </a:p>
            </p:txBody>
          </p:sp>
          <p:cxnSp>
            <p:nvCxnSpPr>
              <p:cNvPr id="28" name="Přímá spojovací čára 27"/>
              <p:cNvCxnSpPr/>
              <p:nvPr/>
            </p:nvCxnSpPr>
            <p:spPr>
              <a:xfrm>
                <a:off x="1115616" y="2564904"/>
                <a:ext cx="69035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Skupina 26"/>
            <p:cNvGrpSpPr/>
            <p:nvPr/>
          </p:nvGrpSpPr>
          <p:grpSpPr>
            <a:xfrm>
              <a:off x="2483768" y="1700808"/>
              <a:ext cx="864096" cy="1623085"/>
              <a:chOff x="1115616" y="1772816"/>
              <a:chExt cx="864096" cy="1623085"/>
            </a:xfrm>
          </p:grpSpPr>
          <p:sp>
            <p:nvSpPr>
              <p:cNvPr id="23" name="TextovéPole 22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21</a:t>
                </a:r>
                <a:endParaRPr lang="cs-CZ" sz="4800" dirty="0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14</a:t>
                </a:r>
                <a:endParaRPr lang="cs-CZ" sz="4800" dirty="0"/>
              </a:p>
            </p:txBody>
          </p:sp>
          <p:cxnSp>
            <p:nvCxnSpPr>
              <p:cNvPr id="25" name="Přímá spojovací čára 24"/>
              <p:cNvCxnSpPr/>
              <p:nvPr/>
            </p:nvCxnSpPr>
            <p:spPr>
              <a:xfrm>
                <a:off x="1115616" y="2564904"/>
                <a:ext cx="72140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Skupina 30"/>
            <p:cNvGrpSpPr/>
            <p:nvPr/>
          </p:nvGrpSpPr>
          <p:grpSpPr>
            <a:xfrm>
              <a:off x="3635896" y="1700808"/>
              <a:ext cx="864096" cy="1623085"/>
              <a:chOff x="1115616" y="1772816"/>
              <a:chExt cx="864096" cy="1623085"/>
            </a:xfrm>
          </p:grpSpPr>
          <p:sp>
            <p:nvSpPr>
              <p:cNvPr id="20" name="TextovéPole 19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35</a:t>
                </a:r>
                <a:endParaRPr lang="cs-CZ" sz="4800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28</a:t>
                </a:r>
                <a:endParaRPr lang="cs-CZ" sz="4800" dirty="0"/>
              </a:p>
            </p:txBody>
          </p:sp>
          <p:cxnSp>
            <p:nvCxnSpPr>
              <p:cNvPr id="22" name="Přímá spojovací čára 21"/>
              <p:cNvCxnSpPr/>
              <p:nvPr/>
            </p:nvCxnSpPr>
            <p:spPr>
              <a:xfrm>
                <a:off x="1115616" y="2564904"/>
                <a:ext cx="698941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Skupina 34"/>
            <p:cNvGrpSpPr/>
            <p:nvPr/>
          </p:nvGrpSpPr>
          <p:grpSpPr>
            <a:xfrm>
              <a:off x="4860032" y="1700808"/>
              <a:ext cx="1080120" cy="1623085"/>
              <a:chOff x="1115616" y="1772816"/>
              <a:chExt cx="1080120" cy="1623085"/>
            </a:xfrm>
          </p:grpSpPr>
          <p:sp>
            <p:nvSpPr>
              <p:cNvPr id="17" name="TextovéPole 16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70</a:t>
                </a:r>
                <a:endParaRPr lang="cs-CZ" sz="4800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56</a:t>
                </a:r>
                <a:endParaRPr lang="cs-CZ" sz="4800" dirty="0"/>
              </a:p>
            </p:txBody>
          </p:sp>
          <p:cxnSp>
            <p:nvCxnSpPr>
              <p:cNvPr id="19" name="Přímá spojovací čára 18"/>
              <p:cNvCxnSpPr/>
              <p:nvPr/>
            </p:nvCxnSpPr>
            <p:spPr>
              <a:xfrm>
                <a:off x="1115616" y="2564904"/>
                <a:ext cx="7200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Skupina 38"/>
            <p:cNvGrpSpPr/>
            <p:nvPr/>
          </p:nvGrpSpPr>
          <p:grpSpPr>
            <a:xfrm>
              <a:off x="6012160" y="1700808"/>
              <a:ext cx="1080120" cy="1623085"/>
              <a:chOff x="1115616" y="1772816"/>
              <a:chExt cx="1080120" cy="1623085"/>
            </a:xfrm>
          </p:grpSpPr>
          <p:sp>
            <p:nvSpPr>
              <p:cNvPr id="14" name="TextovéPole 13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84</a:t>
                </a:r>
                <a:endParaRPr lang="cs-CZ" sz="4800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1115616" y="2564904"/>
                <a:ext cx="10801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63</a:t>
                </a:r>
                <a:endParaRPr lang="cs-CZ" sz="4800" dirty="0"/>
              </a:p>
            </p:txBody>
          </p:sp>
          <p:cxnSp>
            <p:nvCxnSpPr>
              <p:cNvPr id="16" name="Přímá spojovací čára 15"/>
              <p:cNvCxnSpPr/>
              <p:nvPr/>
            </p:nvCxnSpPr>
            <p:spPr>
              <a:xfrm>
                <a:off x="1115616" y="2564904"/>
                <a:ext cx="79208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Skupina 42"/>
            <p:cNvGrpSpPr/>
            <p:nvPr/>
          </p:nvGrpSpPr>
          <p:grpSpPr>
            <a:xfrm>
              <a:off x="7236296" y="1700808"/>
              <a:ext cx="864096" cy="1623085"/>
              <a:chOff x="1115616" y="1772816"/>
              <a:chExt cx="864096" cy="1623085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1115616" y="1772816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 7</a:t>
                </a:r>
                <a:endParaRPr lang="cs-CZ" sz="4800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115616" y="2564904"/>
                <a:ext cx="86409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800" dirty="0" smtClean="0"/>
                  <a:t>91</a:t>
                </a:r>
                <a:endParaRPr lang="cs-CZ" sz="4800" dirty="0"/>
              </a:p>
            </p:txBody>
          </p:sp>
          <p:cxnSp>
            <p:nvCxnSpPr>
              <p:cNvPr id="13" name="Přímá spojovací čára 12"/>
              <p:cNvCxnSpPr/>
              <p:nvPr/>
            </p:nvCxnSpPr>
            <p:spPr>
              <a:xfrm>
                <a:off x="1115616" y="2564904"/>
                <a:ext cx="675818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9" name="TextovéPole 28"/>
          <p:cNvSpPr txBox="1"/>
          <p:nvPr/>
        </p:nvSpPr>
        <p:spPr>
          <a:xfrm>
            <a:off x="539552" y="126876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hlinkClick r:id="rId2" action="ppaction://hlinksldjump"/>
              </a:rPr>
              <a:t>c)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>
              <a:buClr>
                <a:srgbClr val="0BD0D9"/>
              </a:buClr>
              <a:defRPr/>
            </a:pPr>
            <a:r>
              <a:rPr lang="cs-CZ" sz="2000" dirty="0" smtClean="0">
                <a:latin typeface="Constantia"/>
              </a:rPr>
              <a:t>Zdroj obrázků – galerie Klipart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lvl="0">
              <a:buClr>
                <a:srgbClr val="0BD0D9"/>
              </a:buClr>
              <a:defRPr/>
            </a:pPr>
            <a:r>
              <a:rPr lang="cs-CZ" sz="2000" dirty="0">
                <a:latin typeface="Constantia"/>
              </a:rPr>
              <a:t>Vytvořeno jako DUM do předmětu matematika na Základní škole a Mateřské škole Mladá Boleslav, 17. listopadu 1325, příspěvková organizace</a:t>
            </a:r>
            <a:r>
              <a:rPr lang="cs-CZ" sz="2000">
                <a:latin typeface="Constantia"/>
              </a:rPr>
              <a:t>, </a:t>
            </a:r>
            <a:r>
              <a:rPr lang="cs-CZ" sz="2000" smtClean="0">
                <a:latin typeface="Constantia"/>
              </a:rPr>
              <a:t>pro sedmý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doplnění úvodního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výkladu „Rozšiřování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zlomků“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 I.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108</TotalTime>
  <Words>266</Words>
  <Application>Microsoft Office PowerPoint</Application>
  <PresentationFormat>Předvádění na obrazovce (4:3)</PresentationFormat>
  <Paragraphs>125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Ludmila</dc:creator>
  <cp:lastModifiedBy>Ludmila Pecháčková</cp:lastModifiedBy>
  <cp:revision>28</cp:revision>
  <dcterms:created xsi:type="dcterms:W3CDTF">2012-10-10T17:44:53Z</dcterms:created>
  <dcterms:modified xsi:type="dcterms:W3CDTF">2012-11-20T14:03:06Z</dcterms:modified>
</cp:coreProperties>
</file>