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11760" y="4437112"/>
            <a:ext cx="5184576" cy="1470025"/>
          </a:xfrm>
        </p:spPr>
        <p:txBody>
          <a:bodyPr>
            <a:normAutofit/>
          </a:bodyPr>
          <a:lstStyle/>
          <a:p>
            <a:r>
              <a:rPr lang="cs-CZ" sz="4000" dirty="0" smtClean="0"/>
              <a:t>Krácení zlomků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33375"/>
            <a:ext cx="9144000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575"/>
            <a:ext cx="8229600" cy="4525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Calibri"/>
              </a:rPr>
              <a:t>Krácení zlomků</a:t>
            </a: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ysClr val="windowText" lastClr="000000"/>
                </a:solidFill>
                <a:latin typeface="Calibri"/>
              </a:rPr>
              <a:t>Autor:  </a:t>
            </a:r>
            <a:r>
              <a:rPr lang="cs-CZ" dirty="0" smtClean="0">
                <a:latin typeface="Calibri"/>
              </a:rPr>
              <a:t>Mgr. Ludmila Pecháčková</a:t>
            </a: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ysClr val="windowText" lastClr="000000"/>
                </a:solidFill>
                <a:latin typeface="Calibri"/>
              </a:rPr>
              <a:t>VY_32_INOVACE</a:t>
            </a:r>
            <a:r>
              <a:rPr lang="cs-CZ" dirty="0" smtClean="0">
                <a:latin typeface="Calibri"/>
              </a:rPr>
              <a:t>_44_KRACENI_ZLOMKU</a:t>
            </a:r>
            <a:endParaRPr lang="cs-CZ" dirty="0" smtClean="0">
              <a:solidFill>
                <a:srgbClr val="FF0000"/>
              </a:solidFill>
              <a:latin typeface="Calibri"/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ysClr val="windowText" lastClr="000000"/>
                </a:solidFill>
                <a:latin typeface="Calibri"/>
              </a:rPr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ysClr val="windowText" lastClr="000000"/>
                </a:solidFill>
                <a:latin typeface="Calibri"/>
              </a:rPr>
              <a:t>OP VK oblast podpory 1.4 s názvem Zlepšení podmínek pro vzdělávání na základních školách.</a:t>
            </a:r>
            <a:endParaRPr lang="cs-CZ" sz="1400" dirty="0">
              <a:solidFill>
                <a:sysClr val="windowText" lastClr="000000"/>
              </a:solidFill>
              <a:latin typeface="Calibri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04664"/>
            <a:ext cx="61206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Zkrať zlomek číslem 2:</a:t>
            </a:r>
            <a:endParaRPr lang="cs-CZ" sz="4400" dirty="0"/>
          </a:p>
        </p:txBody>
      </p:sp>
      <p:grpSp>
        <p:nvGrpSpPr>
          <p:cNvPr id="2" name="Skupina 4"/>
          <p:cNvGrpSpPr/>
          <p:nvPr/>
        </p:nvGrpSpPr>
        <p:grpSpPr>
          <a:xfrm>
            <a:off x="683568" y="1988840"/>
            <a:ext cx="2808312" cy="3446224"/>
            <a:chOff x="2051720" y="2204864"/>
            <a:chExt cx="2808312" cy="3446224"/>
          </a:xfrm>
        </p:grpSpPr>
        <p:sp>
          <p:nvSpPr>
            <p:cNvPr id="6" name="TextovéPole 5"/>
            <p:cNvSpPr txBox="1"/>
            <p:nvPr/>
          </p:nvSpPr>
          <p:spPr>
            <a:xfrm>
              <a:off x="2123728" y="2204864"/>
              <a:ext cx="2736304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/>
                <a:t> 8</a:t>
              </a:r>
              <a:endParaRPr lang="cs-CZ" sz="115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123728" y="3789040"/>
              <a:ext cx="2736304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/>
                <a:t>10</a:t>
              </a:r>
              <a:endParaRPr lang="cs-CZ" sz="11500" dirty="0"/>
            </a:p>
          </p:txBody>
        </p:sp>
        <p:cxnSp>
          <p:nvCxnSpPr>
            <p:cNvPr id="8" name="Přímá spojovací čára 7"/>
            <p:cNvCxnSpPr/>
            <p:nvPr/>
          </p:nvCxnSpPr>
          <p:spPr>
            <a:xfrm>
              <a:off x="2051720" y="3933056"/>
              <a:ext cx="1800200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Skupina 8"/>
          <p:cNvGrpSpPr/>
          <p:nvPr/>
        </p:nvGrpSpPr>
        <p:grpSpPr>
          <a:xfrm>
            <a:off x="2771800" y="1412776"/>
            <a:ext cx="3456384" cy="2016224"/>
            <a:chOff x="3347864" y="1484784"/>
            <a:chExt cx="3744416" cy="2304256"/>
          </a:xfrm>
          <a:noFill/>
        </p:grpSpPr>
        <p:sp>
          <p:nvSpPr>
            <p:cNvPr id="10" name="Oválný popisek 9"/>
            <p:cNvSpPr/>
            <p:nvPr/>
          </p:nvSpPr>
          <p:spPr>
            <a:xfrm>
              <a:off x="3347864" y="1484784"/>
              <a:ext cx="3744416" cy="2304256"/>
            </a:xfrm>
            <a:prstGeom prst="wedgeEllipseCallout">
              <a:avLst>
                <a:gd name="adj1" fmla="val -57425"/>
                <a:gd name="adj2" fmla="val 18120"/>
              </a:avLst>
            </a:prstGeom>
            <a:ln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211960" y="2276872"/>
              <a:ext cx="2490277" cy="879361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8 : 2 = 4</a:t>
              </a:r>
              <a:endParaRPr lang="cs-CZ" sz="4400" dirty="0"/>
            </a:p>
          </p:txBody>
        </p:sp>
      </p:grpSp>
      <p:grpSp>
        <p:nvGrpSpPr>
          <p:cNvPr id="5" name="Skupina 11"/>
          <p:cNvGrpSpPr/>
          <p:nvPr/>
        </p:nvGrpSpPr>
        <p:grpSpPr>
          <a:xfrm>
            <a:off x="2987824" y="4365104"/>
            <a:ext cx="3600400" cy="2088232"/>
            <a:chOff x="3347864" y="4293096"/>
            <a:chExt cx="3888432" cy="2376264"/>
          </a:xfrm>
        </p:grpSpPr>
        <p:sp>
          <p:nvSpPr>
            <p:cNvPr id="13" name="Oválný popisek 12"/>
            <p:cNvSpPr/>
            <p:nvPr/>
          </p:nvSpPr>
          <p:spPr>
            <a:xfrm rot="10800000">
              <a:off x="3347864" y="4293096"/>
              <a:ext cx="3888432" cy="2376264"/>
            </a:xfrm>
            <a:prstGeom prst="wedgeEllipseCallout">
              <a:avLst>
                <a:gd name="adj1" fmla="val 59451"/>
                <a:gd name="adj2" fmla="val 26570"/>
              </a:avLst>
            </a:prstGeom>
            <a:ln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4039141" y="5112497"/>
              <a:ext cx="2952328" cy="769441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10 : 2 = 5</a:t>
              </a:r>
              <a:endParaRPr lang="cs-CZ" sz="4400" dirty="0"/>
            </a:p>
          </p:txBody>
        </p:sp>
      </p:grpSp>
      <p:grpSp>
        <p:nvGrpSpPr>
          <p:cNvPr id="9" name="Skupina 20"/>
          <p:cNvGrpSpPr/>
          <p:nvPr/>
        </p:nvGrpSpPr>
        <p:grpSpPr>
          <a:xfrm>
            <a:off x="5796136" y="1988840"/>
            <a:ext cx="3816424" cy="3446224"/>
            <a:chOff x="5796136" y="1988840"/>
            <a:chExt cx="3816424" cy="3446224"/>
          </a:xfrm>
        </p:grpSpPr>
        <p:sp>
          <p:nvSpPr>
            <p:cNvPr id="15" name="TextovéPole 14"/>
            <p:cNvSpPr txBox="1"/>
            <p:nvPr/>
          </p:nvSpPr>
          <p:spPr>
            <a:xfrm>
              <a:off x="5796136" y="2852936"/>
              <a:ext cx="158417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=</a:t>
              </a:r>
              <a:endParaRPr lang="cs-CZ" sz="9600" dirty="0"/>
            </a:p>
          </p:txBody>
        </p:sp>
        <p:grpSp>
          <p:nvGrpSpPr>
            <p:cNvPr id="12" name="Skupina 15"/>
            <p:cNvGrpSpPr/>
            <p:nvPr/>
          </p:nvGrpSpPr>
          <p:grpSpPr>
            <a:xfrm>
              <a:off x="6804248" y="1988840"/>
              <a:ext cx="2808312" cy="3446224"/>
              <a:chOff x="2051720" y="2204864"/>
              <a:chExt cx="2808312" cy="3446224"/>
            </a:xfrm>
          </p:grpSpPr>
          <p:sp>
            <p:nvSpPr>
              <p:cNvPr id="17" name="TextovéPole 16"/>
              <p:cNvSpPr txBox="1"/>
              <p:nvPr/>
            </p:nvSpPr>
            <p:spPr>
              <a:xfrm>
                <a:off x="2123728" y="2204864"/>
                <a:ext cx="2736304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4</a:t>
                </a:r>
                <a:endParaRPr lang="cs-CZ" sz="11500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2123728" y="3789040"/>
                <a:ext cx="2736304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5</a:t>
                </a:r>
                <a:endParaRPr lang="cs-CZ" sz="11500" dirty="0"/>
              </a:p>
            </p:txBody>
          </p:sp>
          <p:cxnSp>
            <p:nvCxnSpPr>
              <p:cNvPr id="19" name="Přímá spojovací čára 18"/>
              <p:cNvCxnSpPr/>
              <p:nvPr/>
            </p:nvCxnSpPr>
            <p:spPr>
              <a:xfrm>
                <a:off x="2051720" y="3933056"/>
                <a:ext cx="1080120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3"/>
          <p:cNvGrpSpPr/>
          <p:nvPr/>
        </p:nvGrpSpPr>
        <p:grpSpPr>
          <a:xfrm>
            <a:off x="683568" y="1988840"/>
            <a:ext cx="2808312" cy="3446224"/>
            <a:chOff x="2051720" y="2204864"/>
            <a:chExt cx="2808312" cy="3446224"/>
          </a:xfrm>
        </p:grpSpPr>
        <p:sp>
          <p:nvSpPr>
            <p:cNvPr id="5" name="TextovéPole 4"/>
            <p:cNvSpPr txBox="1"/>
            <p:nvPr/>
          </p:nvSpPr>
          <p:spPr>
            <a:xfrm>
              <a:off x="2123728" y="2204864"/>
              <a:ext cx="2736304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/>
                <a:t> 5</a:t>
              </a:r>
              <a:endParaRPr lang="cs-CZ" sz="115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123728" y="3789040"/>
              <a:ext cx="2736304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/>
                <a:t>10</a:t>
              </a:r>
              <a:endParaRPr lang="cs-CZ" sz="11500" dirty="0"/>
            </a:p>
          </p:txBody>
        </p:sp>
        <p:cxnSp>
          <p:nvCxnSpPr>
            <p:cNvPr id="7" name="Přímá spojovací čára 6"/>
            <p:cNvCxnSpPr/>
            <p:nvPr/>
          </p:nvCxnSpPr>
          <p:spPr>
            <a:xfrm>
              <a:off x="2051720" y="3933056"/>
              <a:ext cx="1800200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Skupina 7"/>
          <p:cNvGrpSpPr/>
          <p:nvPr/>
        </p:nvGrpSpPr>
        <p:grpSpPr>
          <a:xfrm>
            <a:off x="2555776" y="1268760"/>
            <a:ext cx="3456384" cy="2016224"/>
            <a:chOff x="3347864" y="1484784"/>
            <a:chExt cx="3744416" cy="2304256"/>
          </a:xfrm>
        </p:grpSpPr>
        <p:sp>
          <p:nvSpPr>
            <p:cNvPr id="9" name="Oválný popisek 8"/>
            <p:cNvSpPr/>
            <p:nvPr/>
          </p:nvSpPr>
          <p:spPr>
            <a:xfrm>
              <a:off x="3347864" y="1484784"/>
              <a:ext cx="3744416" cy="2304256"/>
            </a:xfrm>
            <a:prstGeom prst="wedgeEllipseCallout">
              <a:avLst>
                <a:gd name="adj1" fmla="val -57425"/>
                <a:gd name="adj2" fmla="val 18120"/>
              </a:avLst>
            </a:prstGeom>
            <a:ln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211960" y="2276872"/>
              <a:ext cx="2646294" cy="879361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5 : </a:t>
              </a:r>
              <a:r>
                <a:rPr lang="cs-CZ" sz="4400" dirty="0" err="1" smtClean="0"/>
                <a:t>5</a:t>
              </a:r>
              <a:r>
                <a:rPr lang="cs-CZ" sz="4400" dirty="0" smtClean="0"/>
                <a:t> = 1</a:t>
              </a:r>
              <a:endParaRPr lang="cs-CZ" sz="4400" dirty="0"/>
            </a:p>
          </p:txBody>
        </p:sp>
      </p:grpSp>
      <p:grpSp>
        <p:nvGrpSpPr>
          <p:cNvPr id="4" name="Skupina 10"/>
          <p:cNvGrpSpPr/>
          <p:nvPr/>
        </p:nvGrpSpPr>
        <p:grpSpPr>
          <a:xfrm>
            <a:off x="2987824" y="4437112"/>
            <a:ext cx="3600400" cy="2088232"/>
            <a:chOff x="3347864" y="4293096"/>
            <a:chExt cx="3888432" cy="2376264"/>
          </a:xfrm>
        </p:grpSpPr>
        <p:sp>
          <p:nvSpPr>
            <p:cNvPr id="12" name="Oválný popisek 11"/>
            <p:cNvSpPr/>
            <p:nvPr/>
          </p:nvSpPr>
          <p:spPr>
            <a:xfrm rot="10800000">
              <a:off x="3347864" y="4293096"/>
              <a:ext cx="3888432" cy="2376264"/>
            </a:xfrm>
            <a:prstGeom prst="wedgeEllipseCallout">
              <a:avLst>
                <a:gd name="adj1" fmla="val 59451"/>
                <a:gd name="adj2" fmla="val 26570"/>
              </a:avLst>
            </a:prstGeom>
            <a:ln/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4039141" y="5112497"/>
              <a:ext cx="2952328" cy="875571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10 : 5 = 2</a:t>
              </a:r>
              <a:endParaRPr lang="cs-CZ" sz="4400" dirty="0"/>
            </a:p>
          </p:txBody>
        </p:sp>
      </p:grpSp>
      <p:grpSp>
        <p:nvGrpSpPr>
          <p:cNvPr id="8" name="Skupina 18"/>
          <p:cNvGrpSpPr/>
          <p:nvPr/>
        </p:nvGrpSpPr>
        <p:grpSpPr>
          <a:xfrm>
            <a:off x="5796136" y="1988840"/>
            <a:ext cx="3816424" cy="3446224"/>
            <a:chOff x="5796136" y="1988840"/>
            <a:chExt cx="3816424" cy="3446224"/>
          </a:xfrm>
        </p:grpSpPr>
        <p:sp>
          <p:nvSpPr>
            <p:cNvPr id="14" name="TextovéPole 13"/>
            <p:cNvSpPr txBox="1"/>
            <p:nvPr/>
          </p:nvSpPr>
          <p:spPr>
            <a:xfrm>
              <a:off x="5796136" y="2852936"/>
              <a:ext cx="158417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=</a:t>
              </a:r>
              <a:endParaRPr lang="cs-CZ" sz="9600" dirty="0"/>
            </a:p>
          </p:txBody>
        </p:sp>
        <p:grpSp>
          <p:nvGrpSpPr>
            <p:cNvPr id="11" name="Skupina 14"/>
            <p:cNvGrpSpPr/>
            <p:nvPr/>
          </p:nvGrpSpPr>
          <p:grpSpPr>
            <a:xfrm>
              <a:off x="6804248" y="1988840"/>
              <a:ext cx="2808312" cy="3446224"/>
              <a:chOff x="2051720" y="2204864"/>
              <a:chExt cx="2808312" cy="3446224"/>
            </a:xfrm>
          </p:grpSpPr>
          <p:sp>
            <p:nvSpPr>
              <p:cNvPr id="16" name="TextovéPole 15"/>
              <p:cNvSpPr txBox="1"/>
              <p:nvPr/>
            </p:nvSpPr>
            <p:spPr>
              <a:xfrm>
                <a:off x="2123728" y="2204864"/>
                <a:ext cx="2736304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1</a:t>
                </a:r>
                <a:endParaRPr lang="cs-CZ" sz="11500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2123728" y="3789040"/>
                <a:ext cx="2736304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2</a:t>
                </a:r>
                <a:endParaRPr lang="cs-CZ" sz="11500" dirty="0"/>
              </a:p>
            </p:txBody>
          </p:sp>
          <p:cxnSp>
            <p:nvCxnSpPr>
              <p:cNvPr id="18" name="Přímá spojovací čára 17"/>
              <p:cNvCxnSpPr/>
              <p:nvPr/>
            </p:nvCxnSpPr>
            <p:spPr>
              <a:xfrm>
                <a:off x="2051720" y="3933056"/>
                <a:ext cx="1080120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9" name="TextovéPole 18"/>
          <p:cNvSpPr txBox="1"/>
          <p:nvPr/>
        </p:nvSpPr>
        <p:spPr>
          <a:xfrm>
            <a:off x="323528" y="404664"/>
            <a:ext cx="61206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Zkrať zlomek číslem 5: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3"/>
          <p:cNvGrpSpPr/>
          <p:nvPr/>
        </p:nvGrpSpPr>
        <p:grpSpPr>
          <a:xfrm>
            <a:off x="683568" y="1988840"/>
            <a:ext cx="2808312" cy="3446224"/>
            <a:chOff x="2051720" y="2204864"/>
            <a:chExt cx="2808312" cy="3446224"/>
          </a:xfrm>
        </p:grpSpPr>
        <p:sp>
          <p:nvSpPr>
            <p:cNvPr id="5" name="TextovéPole 4"/>
            <p:cNvSpPr txBox="1"/>
            <p:nvPr/>
          </p:nvSpPr>
          <p:spPr>
            <a:xfrm>
              <a:off x="2123728" y="2204864"/>
              <a:ext cx="2736304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/>
                <a:t>25</a:t>
              </a:r>
              <a:endParaRPr lang="cs-CZ" sz="115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123728" y="3789040"/>
              <a:ext cx="2736304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/>
                <a:t>35</a:t>
              </a:r>
              <a:endParaRPr lang="cs-CZ" sz="11500" dirty="0"/>
            </a:p>
          </p:txBody>
        </p:sp>
        <p:cxnSp>
          <p:nvCxnSpPr>
            <p:cNvPr id="7" name="Přímá spojovací čára 6"/>
            <p:cNvCxnSpPr/>
            <p:nvPr/>
          </p:nvCxnSpPr>
          <p:spPr>
            <a:xfrm>
              <a:off x="2051720" y="3933056"/>
              <a:ext cx="1800200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Skupina 7"/>
          <p:cNvGrpSpPr/>
          <p:nvPr/>
        </p:nvGrpSpPr>
        <p:grpSpPr>
          <a:xfrm>
            <a:off x="2843808" y="1196752"/>
            <a:ext cx="3456384" cy="2016224"/>
            <a:chOff x="3347864" y="1484784"/>
            <a:chExt cx="3744416" cy="2304256"/>
          </a:xfrm>
        </p:grpSpPr>
        <p:sp>
          <p:nvSpPr>
            <p:cNvPr id="9" name="Oválný popisek 8"/>
            <p:cNvSpPr/>
            <p:nvPr/>
          </p:nvSpPr>
          <p:spPr>
            <a:xfrm>
              <a:off x="3347864" y="1484784"/>
              <a:ext cx="3744416" cy="2304256"/>
            </a:xfrm>
            <a:prstGeom prst="wedgeEllipseCallout">
              <a:avLst>
                <a:gd name="adj1" fmla="val -57425"/>
                <a:gd name="adj2" fmla="val 18120"/>
              </a:avLst>
            </a:prstGeom>
            <a:ln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049942" y="2143143"/>
              <a:ext cx="2802311" cy="879361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25 : 5 = </a:t>
              </a:r>
              <a:r>
                <a:rPr lang="cs-CZ" sz="4400" dirty="0" err="1" smtClean="0"/>
                <a:t>5</a:t>
              </a:r>
              <a:endParaRPr lang="cs-CZ" sz="4400" dirty="0"/>
            </a:p>
          </p:txBody>
        </p:sp>
      </p:grpSp>
      <p:grpSp>
        <p:nvGrpSpPr>
          <p:cNvPr id="4" name="Skupina 10"/>
          <p:cNvGrpSpPr/>
          <p:nvPr/>
        </p:nvGrpSpPr>
        <p:grpSpPr>
          <a:xfrm>
            <a:off x="2987824" y="4365104"/>
            <a:ext cx="3600400" cy="2088232"/>
            <a:chOff x="3347864" y="4293096"/>
            <a:chExt cx="3888432" cy="2376264"/>
          </a:xfrm>
        </p:grpSpPr>
        <p:sp>
          <p:nvSpPr>
            <p:cNvPr id="12" name="Oválný popisek 11"/>
            <p:cNvSpPr/>
            <p:nvPr/>
          </p:nvSpPr>
          <p:spPr>
            <a:xfrm rot="10800000">
              <a:off x="3347864" y="4293096"/>
              <a:ext cx="3888432" cy="2376264"/>
            </a:xfrm>
            <a:prstGeom prst="wedgeEllipseCallout">
              <a:avLst>
                <a:gd name="adj1" fmla="val 59451"/>
                <a:gd name="adj2" fmla="val 26570"/>
              </a:avLst>
            </a:prstGeom>
            <a:ln/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4039141" y="5112497"/>
              <a:ext cx="2952328" cy="875571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35 : 5 = 7</a:t>
              </a:r>
              <a:endParaRPr lang="cs-CZ" sz="4400" dirty="0"/>
            </a:p>
          </p:txBody>
        </p:sp>
      </p:grpSp>
      <p:grpSp>
        <p:nvGrpSpPr>
          <p:cNvPr id="8" name="Skupina 18"/>
          <p:cNvGrpSpPr/>
          <p:nvPr/>
        </p:nvGrpSpPr>
        <p:grpSpPr>
          <a:xfrm>
            <a:off x="5796136" y="1988840"/>
            <a:ext cx="3816424" cy="3446224"/>
            <a:chOff x="5796136" y="1988840"/>
            <a:chExt cx="3816424" cy="3446224"/>
          </a:xfrm>
        </p:grpSpPr>
        <p:sp>
          <p:nvSpPr>
            <p:cNvPr id="14" name="TextovéPole 13"/>
            <p:cNvSpPr txBox="1"/>
            <p:nvPr/>
          </p:nvSpPr>
          <p:spPr>
            <a:xfrm>
              <a:off x="5796136" y="2852936"/>
              <a:ext cx="158417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=</a:t>
              </a:r>
              <a:endParaRPr lang="cs-CZ" sz="9600" dirty="0"/>
            </a:p>
          </p:txBody>
        </p:sp>
        <p:grpSp>
          <p:nvGrpSpPr>
            <p:cNvPr id="11" name="Skupina 14"/>
            <p:cNvGrpSpPr/>
            <p:nvPr/>
          </p:nvGrpSpPr>
          <p:grpSpPr>
            <a:xfrm>
              <a:off x="6804248" y="1988840"/>
              <a:ext cx="2808312" cy="3446224"/>
              <a:chOff x="2051720" y="2204864"/>
              <a:chExt cx="2808312" cy="3446224"/>
            </a:xfrm>
          </p:grpSpPr>
          <p:sp>
            <p:nvSpPr>
              <p:cNvPr id="16" name="TextovéPole 15"/>
              <p:cNvSpPr txBox="1"/>
              <p:nvPr/>
            </p:nvSpPr>
            <p:spPr>
              <a:xfrm>
                <a:off x="2123728" y="2204864"/>
                <a:ext cx="2736304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5</a:t>
                </a:r>
                <a:endParaRPr lang="cs-CZ" sz="11500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2123728" y="3789040"/>
                <a:ext cx="2736304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7</a:t>
                </a:r>
                <a:endParaRPr lang="cs-CZ" sz="11500" dirty="0"/>
              </a:p>
            </p:txBody>
          </p:sp>
          <p:cxnSp>
            <p:nvCxnSpPr>
              <p:cNvPr id="18" name="Přímá spojovací čára 17"/>
              <p:cNvCxnSpPr/>
              <p:nvPr/>
            </p:nvCxnSpPr>
            <p:spPr>
              <a:xfrm>
                <a:off x="2051720" y="3933056"/>
                <a:ext cx="1080120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9" name="TextovéPole 18"/>
          <p:cNvSpPr txBox="1"/>
          <p:nvPr/>
        </p:nvSpPr>
        <p:spPr>
          <a:xfrm>
            <a:off x="323528" y="404664"/>
            <a:ext cx="61206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Zkrať zlomek číslem 5: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3"/>
          <p:cNvGrpSpPr/>
          <p:nvPr/>
        </p:nvGrpSpPr>
        <p:grpSpPr>
          <a:xfrm>
            <a:off x="755576" y="2060848"/>
            <a:ext cx="7848872" cy="1623085"/>
            <a:chOff x="1259632" y="1700808"/>
            <a:chExt cx="6840760" cy="1623085"/>
          </a:xfrm>
        </p:grpSpPr>
        <p:grpSp>
          <p:nvGrpSpPr>
            <p:cNvPr id="3" name="Skupina 17"/>
            <p:cNvGrpSpPr/>
            <p:nvPr/>
          </p:nvGrpSpPr>
          <p:grpSpPr>
            <a:xfrm>
              <a:off x="1259632" y="1700808"/>
              <a:ext cx="864096" cy="1623085"/>
              <a:chOff x="1115616" y="1772816"/>
              <a:chExt cx="864096" cy="1623085"/>
            </a:xfrm>
          </p:grpSpPr>
          <p:sp>
            <p:nvSpPr>
              <p:cNvPr id="26" name="TextovéPole 25"/>
              <p:cNvSpPr txBox="1"/>
              <p:nvPr/>
            </p:nvSpPr>
            <p:spPr>
              <a:xfrm>
                <a:off x="1115616" y="1772816"/>
                <a:ext cx="86409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30</a:t>
                </a:r>
                <a:endParaRPr lang="cs-CZ" sz="4800" dirty="0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1115616" y="2564904"/>
                <a:ext cx="86409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34</a:t>
                </a:r>
                <a:endParaRPr lang="cs-CZ" sz="4800" dirty="0"/>
              </a:p>
            </p:txBody>
          </p:sp>
          <p:cxnSp>
            <p:nvCxnSpPr>
              <p:cNvPr id="28" name="Přímá spojovací čára 27"/>
              <p:cNvCxnSpPr/>
              <p:nvPr/>
            </p:nvCxnSpPr>
            <p:spPr>
              <a:xfrm>
                <a:off x="1115616" y="2564904"/>
                <a:ext cx="690352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" name="Skupina 26"/>
            <p:cNvGrpSpPr/>
            <p:nvPr/>
          </p:nvGrpSpPr>
          <p:grpSpPr>
            <a:xfrm>
              <a:off x="2483768" y="1700808"/>
              <a:ext cx="864096" cy="1623085"/>
              <a:chOff x="1115616" y="1772816"/>
              <a:chExt cx="864096" cy="1623085"/>
            </a:xfrm>
          </p:grpSpPr>
          <p:sp>
            <p:nvSpPr>
              <p:cNvPr id="23" name="TextovéPole 22"/>
              <p:cNvSpPr txBox="1"/>
              <p:nvPr/>
            </p:nvSpPr>
            <p:spPr>
              <a:xfrm>
                <a:off x="1115616" y="1772816"/>
                <a:ext cx="86409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16</a:t>
                </a:r>
                <a:endParaRPr lang="cs-CZ" sz="4800" dirty="0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1115616" y="2564904"/>
                <a:ext cx="86409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10</a:t>
                </a:r>
                <a:endParaRPr lang="cs-CZ" sz="4800" dirty="0"/>
              </a:p>
            </p:txBody>
          </p:sp>
          <p:cxnSp>
            <p:nvCxnSpPr>
              <p:cNvPr id="25" name="Přímá spojovací čára 24"/>
              <p:cNvCxnSpPr/>
              <p:nvPr/>
            </p:nvCxnSpPr>
            <p:spPr>
              <a:xfrm>
                <a:off x="1115616" y="2564904"/>
                <a:ext cx="721402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" name="Skupina 30"/>
            <p:cNvGrpSpPr/>
            <p:nvPr/>
          </p:nvGrpSpPr>
          <p:grpSpPr>
            <a:xfrm>
              <a:off x="3635896" y="1700808"/>
              <a:ext cx="864096" cy="1623085"/>
              <a:chOff x="1115616" y="1772816"/>
              <a:chExt cx="864096" cy="1623085"/>
            </a:xfrm>
          </p:grpSpPr>
          <p:sp>
            <p:nvSpPr>
              <p:cNvPr id="20" name="TextovéPole 19"/>
              <p:cNvSpPr txBox="1"/>
              <p:nvPr/>
            </p:nvSpPr>
            <p:spPr>
              <a:xfrm>
                <a:off x="1115616" y="1772816"/>
                <a:ext cx="86409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28</a:t>
                </a:r>
                <a:endParaRPr lang="cs-CZ" sz="4800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1115616" y="2564904"/>
                <a:ext cx="86409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30</a:t>
                </a:r>
                <a:endParaRPr lang="cs-CZ" sz="4800" dirty="0"/>
              </a:p>
            </p:txBody>
          </p:sp>
          <p:cxnSp>
            <p:nvCxnSpPr>
              <p:cNvPr id="22" name="Přímá spojovací čára 21"/>
              <p:cNvCxnSpPr/>
              <p:nvPr/>
            </p:nvCxnSpPr>
            <p:spPr>
              <a:xfrm>
                <a:off x="1115616" y="2564904"/>
                <a:ext cx="698941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" name="Skupina 34"/>
            <p:cNvGrpSpPr/>
            <p:nvPr/>
          </p:nvGrpSpPr>
          <p:grpSpPr>
            <a:xfrm>
              <a:off x="4860032" y="1700808"/>
              <a:ext cx="1080120" cy="1623085"/>
              <a:chOff x="1115616" y="1772816"/>
              <a:chExt cx="1080120" cy="1623085"/>
            </a:xfrm>
          </p:grpSpPr>
          <p:sp>
            <p:nvSpPr>
              <p:cNvPr id="17" name="TextovéPole 16"/>
              <p:cNvSpPr txBox="1"/>
              <p:nvPr/>
            </p:nvSpPr>
            <p:spPr>
              <a:xfrm>
                <a:off x="1115616" y="1772816"/>
                <a:ext cx="86409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50</a:t>
                </a:r>
                <a:endParaRPr lang="cs-CZ" sz="4800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1115616" y="2564904"/>
                <a:ext cx="1080120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40</a:t>
                </a:r>
                <a:endParaRPr lang="cs-CZ" sz="4800" dirty="0"/>
              </a:p>
            </p:txBody>
          </p:sp>
          <p:cxnSp>
            <p:nvCxnSpPr>
              <p:cNvPr id="19" name="Přímá spojovací čára 18"/>
              <p:cNvCxnSpPr/>
              <p:nvPr/>
            </p:nvCxnSpPr>
            <p:spPr>
              <a:xfrm>
                <a:off x="1115616" y="2564904"/>
                <a:ext cx="72008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" name="Skupina 38"/>
            <p:cNvGrpSpPr/>
            <p:nvPr/>
          </p:nvGrpSpPr>
          <p:grpSpPr>
            <a:xfrm>
              <a:off x="6012160" y="1700808"/>
              <a:ext cx="1080120" cy="1623085"/>
              <a:chOff x="1115616" y="1772816"/>
              <a:chExt cx="1080120" cy="1623085"/>
            </a:xfrm>
          </p:grpSpPr>
          <p:sp>
            <p:nvSpPr>
              <p:cNvPr id="14" name="TextovéPole 13"/>
              <p:cNvSpPr txBox="1"/>
              <p:nvPr/>
            </p:nvSpPr>
            <p:spPr>
              <a:xfrm>
                <a:off x="1115616" y="1772816"/>
                <a:ext cx="86409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60</a:t>
                </a:r>
                <a:endParaRPr lang="cs-CZ" sz="4800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1115616" y="2564904"/>
                <a:ext cx="1080120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48</a:t>
                </a:r>
                <a:endParaRPr lang="cs-CZ" sz="4800" dirty="0"/>
              </a:p>
            </p:txBody>
          </p:sp>
          <p:cxnSp>
            <p:nvCxnSpPr>
              <p:cNvPr id="16" name="Přímá spojovací čára 15"/>
              <p:cNvCxnSpPr/>
              <p:nvPr/>
            </p:nvCxnSpPr>
            <p:spPr>
              <a:xfrm>
                <a:off x="1115616" y="2564904"/>
                <a:ext cx="792088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" name="Skupina 42"/>
            <p:cNvGrpSpPr/>
            <p:nvPr/>
          </p:nvGrpSpPr>
          <p:grpSpPr>
            <a:xfrm>
              <a:off x="7236296" y="1700808"/>
              <a:ext cx="864096" cy="1623085"/>
              <a:chOff x="1115616" y="1772816"/>
              <a:chExt cx="864096" cy="1623085"/>
            </a:xfrm>
          </p:grpSpPr>
          <p:sp>
            <p:nvSpPr>
              <p:cNvPr id="11" name="TextovéPole 10"/>
              <p:cNvSpPr txBox="1"/>
              <p:nvPr/>
            </p:nvSpPr>
            <p:spPr>
              <a:xfrm>
                <a:off x="1115616" y="1772816"/>
                <a:ext cx="86409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 4</a:t>
                </a:r>
                <a:endParaRPr lang="cs-CZ" sz="4800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1115616" y="2564904"/>
                <a:ext cx="86409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 6</a:t>
                </a:r>
                <a:endParaRPr lang="cs-CZ" sz="4800" dirty="0"/>
              </a:p>
            </p:txBody>
          </p:sp>
          <p:cxnSp>
            <p:nvCxnSpPr>
              <p:cNvPr id="13" name="Přímá spojovací čára 12"/>
              <p:cNvCxnSpPr/>
              <p:nvPr/>
            </p:nvCxnSpPr>
            <p:spPr>
              <a:xfrm>
                <a:off x="1115616" y="2564904"/>
                <a:ext cx="675818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9" name="TextovéPole 28"/>
          <p:cNvSpPr txBox="1"/>
          <p:nvPr/>
        </p:nvSpPr>
        <p:spPr>
          <a:xfrm>
            <a:off x="539552" y="764704"/>
            <a:ext cx="67687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Zkrať zlomky číslem 2:</a:t>
            </a:r>
            <a:endParaRPr lang="cs-CZ" sz="4400" dirty="0"/>
          </a:p>
        </p:txBody>
      </p:sp>
      <p:grpSp>
        <p:nvGrpSpPr>
          <p:cNvPr id="9" name="Skupina 29"/>
          <p:cNvGrpSpPr/>
          <p:nvPr/>
        </p:nvGrpSpPr>
        <p:grpSpPr>
          <a:xfrm>
            <a:off x="755576" y="4221088"/>
            <a:ext cx="7848872" cy="1623085"/>
            <a:chOff x="1259632" y="1700808"/>
            <a:chExt cx="6840760" cy="1623085"/>
          </a:xfrm>
        </p:grpSpPr>
        <p:grpSp>
          <p:nvGrpSpPr>
            <p:cNvPr id="10" name="Skupina 17"/>
            <p:cNvGrpSpPr/>
            <p:nvPr/>
          </p:nvGrpSpPr>
          <p:grpSpPr>
            <a:xfrm>
              <a:off x="1259632" y="1700808"/>
              <a:ext cx="864096" cy="1623085"/>
              <a:chOff x="1115616" y="1772816"/>
              <a:chExt cx="864096" cy="1623085"/>
            </a:xfrm>
          </p:grpSpPr>
          <p:sp>
            <p:nvSpPr>
              <p:cNvPr id="52" name="TextovéPole 51"/>
              <p:cNvSpPr txBox="1"/>
              <p:nvPr/>
            </p:nvSpPr>
            <p:spPr>
              <a:xfrm>
                <a:off x="1115616" y="1772816"/>
                <a:ext cx="86409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15</a:t>
                </a:r>
                <a:endParaRPr lang="cs-CZ" sz="4800" dirty="0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1115616" y="2564904"/>
                <a:ext cx="86409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17</a:t>
                </a:r>
                <a:endParaRPr lang="cs-CZ" sz="4800" dirty="0"/>
              </a:p>
            </p:txBody>
          </p:sp>
          <p:cxnSp>
            <p:nvCxnSpPr>
              <p:cNvPr id="54" name="Přímá spojovací čára 53"/>
              <p:cNvCxnSpPr/>
              <p:nvPr/>
            </p:nvCxnSpPr>
            <p:spPr>
              <a:xfrm>
                <a:off x="1115616" y="2564904"/>
                <a:ext cx="690352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0" name="Skupina 26"/>
            <p:cNvGrpSpPr/>
            <p:nvPr/>
          </p:nvGrpSpPr>
          <p:grpSpPr>
            <a:xfrm>
              <a:off x="2483768" y="1700808"/>
              <a:ext cx="864096" cy="1623085"/>
              <a:chOff x="1115616" y="1772816"/>
              <a:chExt cx="864096" cy="1623085"/>
            </a:xfrm>
          </p:grpSpPr>
          <p:sp>
            <p:nvSpPr>
              <p:cNvPr id="49" name="TextovéPole 48"/>
              <p:cNvSpPr txBox="1"/>
              <p:nvPr/>
            </p:nvSpPr>
            <p:spPr>
              <a:xfrm>
                <a:off x="1115616" y="1772816"/>
                <a:ext cx="86409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 8</a:t>
                </a:r>
                <a:endParaRPr lang="cs-CZ" sz="4800" dirty="0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1115616" y="2564904"/>
                <a:ext cx="86409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 5</a:t>
                </a:r>
                <a:endParaRPr lang="cs-CZ" sz="4800" dirty="0"/>
              </a:p>
            </p:txBody>
          </p:sp>
          <p:cxnSp>
            <p:nvCxnSpPr>
              <p:cNvPr id="51" name="Přímá spojovací čára 50"/>
              <p:cNvCxnSpPr/>
              <p:nvPr/>
            </p:nvCxnSpPr>
            <p:spPr>
              <a:xfrm>
                <a:off x="1115616" y="2564904"/>
                <a:ext cx="721402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1" name="Skupina 30"/>
            <p:cNvGrpSpPr/>
            <p:nvPr/>
          </p:nvGrpSpPr>
          <p:grpSpPr>
            <a:xfrm>
              <a:off x="3635896" y="1700808"/>
              <a:ext cx="864096" cy="1623085"/>
              <a:chOff x="1115616" y="1772816"/>
              <a:chExt cx="864096" cy="1623085"/>
            </a:xfrm>
          </p:grpSpPr>
          <p:sp>
            <p:nvSpPr>
              <p:cNvPr id="46" name="TextovéPole 45"/>
              <p:cNvSpPr txBox="1"/>
              <p:nvPr/>
            </p:nvSpPr>
            <p:spPr>
              <a:xfrm>
                <a:off x="1115616" y="1772816"/>
                <a:ext cx="86409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14</a:t>
                </a:r>
                <a:endParaRPr lang="cs-CZ" sz="4800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1115616" y="2564904"/>
                <a:ext cx="86409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15</a:t>
                </a:r>
                <a:endParaRPr lang="cs-CZ" sz="4800" dirty="0"/>
              </a:p>
            </p:txBody>
          </p:sp>
          <p:cxnSp>
            <p:nvCxnSpPr>
              <p:cNvPr id="48" name="Přímá spojovací čára 47"/>
              <p:cNvCxnSpPr/>
              <p:nvPr/>
            </p:nvCxnSpPr>
            <p:spPr>
              <a:xfrm>
                <a:off x="1115616" y="2564904"/>
                <a:ext cx="698941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2" name="Skupina 34"/>
            <p:cNvGrpSpPr/>
            <p:nvPr/>
          </p:nvGrpSpPr>
          <p:grpSpPr>
            <a:xfrm>
              <a:off x="4860032" y="1700808"/>
              <a:ext cx="1080120" cy="1623085"/>
              <a:chOff x="1115616" y="1772816"/>
              <a:chExt cx="1080120" cy="1623085"/>
            </a:xfrm>
          </p:grpSpPr>
          <p:sp>
            <p:nvSpPr>
              <p:cNvPr id="43" name="TextovéPole 42"/>
              <p:cNvSpPr txBox="1"/>
              <p:nvPr/>
            </p:nvSpPr>
            <p:spPr>
              <a:xfrm>
                <a:off x="1115616" y="1772816"/>
                <a:ext cx="86409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25</a:t>
                </a:r>
                <a:endParaRPr lang="cs-CZ" sz="4800" dirty="0"/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1115616" y="2564904"/>
                <a:ext cx="1080120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20</a:t>
                </a:r>
                <a:endParaRPr lang="cs-CZ" sz="4800" dirty="0"/>
              </a:p>
            </p:txBody>
          </p:sp>
          <p:cxnSp>
            <p:nvCxnSpPr>
              <p:cNvPr id="45" name="Přímá spojovací čára 44"/>
              <p:cNvCxnSpPr/>
              <p:nvPr/>
            </p:nvCxnSpPr>
            <p:spPr>
              <a:xfrm>
                <a:off x="1115616" y="2564904"/>
                <a:ext cx="72008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3" name="Skupina 38"/>
            <p:cNvGrpSpPr/>
            <p:nvPr/>
          </p:nvGrpSpPr>
          <p:grpSpPr>
            <a:xfrm>
              <a:off x="6012160" y="1700808"/>
              <a:ext cx="1080120" cy="1623085"/>
              <a:chOff x="1115616" y="1772816"/>
              <a:chExt cx="1080120" cy="1623085"/>
            </a:xfrm>
          </p:grpSpPr>
          <p:sp>
            <p:nvSpPr>
              <p:cNvPr id="40" name="TextovéPole 39"/>
              <p:cNvSpPr txBox="1"/>
              <p:nvPr/>
            </p:nvSpPr>
            <p:spPr>
              <a:xfrm>
                <a:off x="1115616" y="1772816"/>
                <a:ext cx="86409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30</a:t>
                </a:r>
                <a:endParaRPr lang="cs-CZ" sz="4800" dirty="0"/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1115616" y="2564904"/>
                <a:ext cx="1080120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24</a:t>
                </a:r>
                <a:endParaRPr lang="cs-CZ" sz="4800" dirty="0"/>
              </a:p>
            </p:txBody>
          </p:sp>
          <p:cxnSp>
            <p:nvCxnSpPr>
              <p:cNvPr id="42" name="Přímá spojovací čára 41"/>
              <p:cNvCxnSpPr/>
              <p:nvPr/>
            </p:nvCxnSpPr>
            <p:spPr>
              <a:xfrm>
                <a:off x="1115616" y="2564904"/>
                <a:ext cx="792088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4" name="Skupina 42"/>
            <p:cNvGrpSpPr/>
            <p:nvPr/>
          </p:nvGrpSpPr>
          <p:grpSpPr>
            <a:xfrm>
              <a:off x="7236296" y="1700808"/>
              <a:ext cx="864096" cy="1623085"/>
              <a:chOff x="1115616" y="1772816"/>
              <a:chExt cx="864096" cy="1623085"/>
            </a:xfrm>
          </p:grpSpPr>
          <p:sp>
            <p:nvSpPr>
              <p:cNvPr id="37" name="TextovéPole 36"/>
              <p:cNvSpPr txBox="1"/>
              <p:nvPr/>
            </p:nvSpPr>
            <p:spPr>
              <a:xfrm>
                <a:off x="1115616" y="1772816"/>
                <a:ext cx="86409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 2</a:t>
                </a:r>
                <a:endParaRPr lang="cs-CZ" sz="4800" dirty="0"/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1115616" y="2564904"/>
                <a:ext cx="86409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 3</a:t>
                </a:r>
                <a:endParaRPr lang="cs-CZ" sz="4800" dirty="0"/>
              </a:p>
            </p:txBody>
          </p:sp>
          <p:cxnSp>
            <p:nvCxnSpPr>
              <p:cNvPr id="39" name="Přímá spojovací čára 38"/>
              <p:cNvCxnSpPr/>
              <p:nvPr/>
            </p:nvCxnSpPr>
            <p:spPr>
              <a:xfrm>
                <a:off x="1115616" y="2564904"/>
                <a:ext cx="675818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lvl="0">
              <a:buClr>
                <a:srgbClr val="0BD0D9"/>
              </a:buClr>
              <a:defRPr/>
            </a:pPr>
            <a:r>
              <a:rPr lang="cs-CZ" sz="2000" dirty="0">
                <a:latin typeface="Constantia"/>
              </a:rPr>
              <a:t>Vytvořeno jako DUM do předmětu matematika na Základní škole a Mateřské škole Mladá Boleslav, 17. listopadu 1325, příspěvková organizace</a:t>
            </a:r>
            <a:r>
              <a:rPr lang="cs-CZ" sz="2000">
                <a:latin typeface="Constantia"/>
              </a:rPr>
              <a:t>, </a:t>
            </a:r>
            <a:r>
              <a:rPr lang="cs-CZ" sz="2000" smtClean="0">
                <a:latin typeface="Constantia"/>
              </a:rPr>
              <a:t>pro sedmý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úvodního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výkladu „Krácení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zlomků“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 I. 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262174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</TotalTime>
  <Words>190</Words>
  <Application>Microsoft Office PowerPoint</Application>
  <PresentationFormat>Předvádění na obrazovce (4:3)</PresentationFormat>
  <Paragraphs>71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Krácení zlomků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Krácení zlomků</dc:title>
  <dc:creator>Ludmilka</dc:creator>
  <cp:lastModifiedBy>Ludmila Pecháčková</cp:lastModifiedBy>
  <cp:revision>8</cp:revision>
  <dcterms:created xsi:type="dcterms:W3CDTF">2012-11-18T14:32:48Z</dcterms:created>
  <dcterms:modified xsi:type="dcterms:W3CDTF">2012-11-20T14:04:09Z</dcterms:modified>
</cp:coreProperties>
</file>