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5" r:id="rId3"/>
    <p:sldId id="258" r:id="rId4"/>
    <p:sldId id="262" r:id="rId5"/>
    <p:sldId id="259" r:id="rId6"/>
    <p:sldId id="261" r:id="rId7"/>
    <p:sldId id="260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-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CE65ED-876B-4ED4-8E89-DC29AF933C86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5A429E-7722-487B-A36C-BAC24E873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301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A429E-7722-487B-A36C-BAC24E87354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1353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A429E-7722-487B-A36C-BAC24E87354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411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3140968"/>
            <a:ext cx="69847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Smíšené číslo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3375"/>
            <a:ext cx="9144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575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alibri"/>
              </a:rPr>
              <a:t>Smíšené číslo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Autor:  </a:t>
            </a:r>
            <a:r>
              <a:rPr lang="cs-CZ" dirty="0" smtClean="0">
                <a:latin typeface="Calibri"/>
              </a:rPr>
              <a:t>Mgr. Ludmila Pecháčková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VY_32_INOVACE</a:t>
            </a:r>
            <a:r>
              <a:rPr lang="cs-CZ" dirty="0" smtClean="0">
                <a:latin typeface="Calibri"/>
              </a:rPr>
              <a:t>_45_SMISENE_CISLO</a:t>
            </a:r>
            <a:endParaRPr lang="cs-CZ" dirty="0" smtClean="0">
              <a:solidFill>
                <a:srgbClr val="FF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OP VK oblast podpory 1.4 s názvem Zlepšení podmínek pro vzdělávání na základních školách.</a:t>
            </a:r>
            <a:endParaRPr lang="cs-CZ" sz="1400" dirty="0">
              <a:solidFill>
                <a:sysClr val="windowText" lastClr="000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889660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187624" y="1844824"/>
            <a:ext cx="2736304" cy="3518232"/>
            <a:chOff x="1187624" y="1844824"/>
            <a:chExt cx="2736304" cy="3518232"/>
          </a:xfrm>
        </p:grpSpPr>
        <p:sp>
          <p:nvSpPr>
            <p:cNvPr id="6" name="TextovéPole 5"/>
            <p:cNvSpPr txBox="1"/>
            <p:nvPr/>
          </p:nvSpPr>
          <p:spPr>
            <a:xfrm>
              <a:off x="1187624" y="2492896"/>
              <a:ext cx="1296144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3800" dirty="0" smtClean="0"/>
                <a:t>2</a:t>
              </a:r>
              <a:endParaRPr lang="cs-CZ" sz="13800" dirty="0"/>
            </a:p>
          </p:txBody>
        </p:sp>
        <p:grpSp>
          <p:nvGrpSpPr>
            <p:cNvPr id="30" name="Skupina 29"/>
            <p:cNvGrpSpPr/>
            <p:nvPr/>
          </p:nvGrpSpPr>
          <p:grpSpPr>
            <a:xfrm>
              <a:off x="2339752" y="1844824"/>
              <a:ext cx="1584176" cy="3518232"/>
              <a:chOff x="2627784" y="1772816"/>
              <a:chExt cx="1584176" cy="3518232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2627784" y="1772816"/>
                <a:ext cx="1584176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1</a:t>
                </a:r>
                <a:endParaRPr lang="cs-CZ" sz="11500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2627784" y="3429000"/>
                <a:ext cx="1584176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2</a:t>
                </a:r>
                <a:endParaRPr lang="cs-CZ" sz="11500" dirty="0"/>
              </a:p>
            </p:txBody>
          </p:sp>
          <p:cxnSp>
            <p:nvCxnSpPr>
              <p:cNvPr id="10" name="Přímá spojovací čára 9"/>
              <p:cNvCxnSpPr/>
              <p:nvPr/>
            </p:nvCxnSpPr>
            <p:spPr>
              <a:xfrm>
                <a:off x="2699792" y="3501008"/>
                <a:ext cx="864096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2" name="TextovéPole 11"/>
          <p:cNvSpPr txBox="1"/>
          <p:nvPr/>
        </p:nvSpPr>
        <p:spPr>
          <a:xfrm>
            <a:off x="4348098" y="2780928"/>
            <a:ext cx="17281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=</a:t>
            </a:r>
            <a:endParaRPr lang="cs-CZ" sz="8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11149" y="1772816"/>
            <a:ext cx="2016224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dirty="0" smtClean="0"/>
              <a:t>5</a:t>
            </a:r>
            <a:endParaRPr lang="cs-CZ" sz="115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11149" y="3573016"/>
            <a:ext cx="2016224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dirty="0" smtClean="0"/>
              <a:t>2</a:t>
            </a:r>
            <a:endParaRPr lang="cs-CZ" sz="11500" dirty="0"/>
          </a:p>
        </p:txBody>
      </p:sp>
      <p:cxnSp>
        <p:nvCxnSpPr>
          <p:cNvPr id="22" name="Přímá spojovací čára 21"/>
          <p:cNvCxnSpPr>
            <a:endCxn id="20" idx="0"/>
          </p:cNvCxnSpPr>
          <p:nvPr/>
        </p:nvCxnSpPr>
        <p:spPr>
          <a:xfrm>
            <a:off x="6211149" y="3573016"/>
            <a:ext cx="100811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6" name="Skupina 55"/>
          <p:cNvGrpSpPr/>
          <p:nvPr/>
        </p:nvGrpSpPr>
        <p:grpSpPr>
          <a:xfrm>
            <a:off x="215516" y="811858"/>
            <a:ext cx="3852428" cy="1176981"/>
            <a:chOff x="323528" y="1268760"/>
            <a:chExt cx="3168352" cy="1080120"/>
          </a:xfrm>
        </p:grpSpPr>
        <p:sp>
          <p:nvSpPr>
            <p:cNvPr id="55" name="Oválný popisek 54"/>
            <p:cNvSpPr/>
            <p:nvPr/>
          </p:nvSpPr>
          <p:spPr>
            <a:xfrm>
              <a:off x="323528" y="1268760"/>
              <a:ext cx="2952328" cy="1080120"/>
            </a:xfrm>
            <a:prstGeom prst="wedgeEllipseCallout">
              <a:avLst>
                <a:gd name="adj1" fmla="val 7990"/>
                <a:gd name="adj2" fmla="val 221449"/>
              </a:avLst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539552" y="1412776"/>
              <a:ext cx="295232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dirty="0" smtClean="0">
                  <a:solidFill>
                    <a:srgbClr val="FFFF00"/>
                  </a:solidFill>
                </a:rPr>
                <a:t>( 2 · </a:t>
              </a:r>
              <a:r>
                <a:rPr lang="cs-CZ" sz="4400" dirty="0" err="1" smtClean="0">
                  <a:solidFill>
                    <a:srgbClr val="FFFF00"/>
                  </a:solidFill>
                </a:rPr>
                <a:t>2</a:t>
              </a:r>
              <a:r>
                <a:rPr lang="cs-CZ" sz="4400" dirty="0" smtClean="0">
                  <a:solidFill>
                    <a:srgbClr val="FFFF00"/>
                  </a:solidFill>
                </a:rPr>
                <a:t> ) = 4</a:t>
              </a:r>
              <a:endParaRPr lang="cs-CZ" sz="4400" dirty="0">
                <a:solidFill>
                  <a:srgbClr val="FFFF00"/>
                </a:solidFill>
              </a:endParaRP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215516" y="207376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Převod smíšeného čísla na zlomek:</a:t>
            </a:r>
            <a:endParaRPr lang="cs-CZ" sz="2400" b="1" dirty="0"/>
          </a:p>
        </p:txBody>
      </p:sp>
      <p:sp>
        <p:nvSpPr>
          <p:cNvPr id="4" name="Oválný popisek 3"/>
          <p:cNvSpPr/>
          <p:nvPr/>
        </p:nvSpPr>
        <p:spPr>
          <a:xfrm>
            <a:off x="5850321" y="5513556"/>
            <a:ext cx="3259474" cy="1162288"/>
          </a:xfrm>
          <a:prstGeom prst="wedgeEllipseCallout">
            <a:avLst>
              <a:gd name="adj1" fmla="val -16324"/>
              <a:gd name="adj2" fmla="val -89125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850322" y="5785374"/>
            <a:ext cx="32594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jmenovatele opíšeme</a:t>
            </a:r>
            <a:endParaRPr lang="cs-CZ" sz="2400" b="1" dirty="0">
              <a:solidFill>
                <a:srgbClr val="FFFF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282895" y="521395"/>
            <a:ext cx="3384376" cy="1296144"/>
            <a:chOff x="3869816" y="558312"/>
            <a:chExt cx="3384376" cy="1296144"/>
          </a:xfrm>
        </p:grpSpPr>
        <p:sp>
          <p:nvSpPr>
            <p:cNvPr id="57" name="Oválný popisek 56"/>
            <p:cNvSpPr/>
            <p:nvPr/>
          </p:nvSpPr>
          <p:spPr>
            <a:xfrm>
              <a:off x="3869816" y="558312"/>
              <a:ext cx="3384376" cy="1296144"/>
            </a:xfrm>
            <a:prstGeom prst="wedgeEllipseCallout">
              <a:avLst>
                <a:gd name="adj1" fmla="val -74014"/>
                <a:gd name="adj2" fmla="val 16441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4283967" y="836712"/>
              <a:ext cx="2395233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dirty="0" smtClean="0">
                  <a:solidFill>
                    <a:schemeClr val="accent1">
                      <a:lumMod val="75000"/>
                    </a:schemeClr>
                  </a:solidFill>
                </a:rPr>
                <a:t>4 + 1 =</a:t>
              </a:r>
              <a:endParaRPr lang="cs-CZ" sz="44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sp>
        <p:nvSpPr>
          <p:cNvPr id="66" name="Šipka doprava 65"/>
          <p:cNvSpPr/>
          <p:nvPr/>
        </p:nvSpPr>
        <p:spPr>
          <a:xfrm rot="5651972">
            <a:off x="6402474" y="1646416"/>
            <a:ext cx="652543" cy="384579"/>
          </a:xfrm>
          <a:prstGeom prst="rightArrow">
            <a:avLst>
              <a:gd name="adj1" fmla="val 19778"/>
              <a:gd name="adj2" fmla="val 61241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489056" y="692696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</a:rPr>
              <a:t>5</a:t>
            </a:r>
            <a:endParaRPr lang="cs-CZ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78182" y="5000544"/>
            <a:ext cx="375739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Smíšené číslo je tvořeno číslem přirozeným </a:t>
            </a:r>
          </a:p>
          <a:p>
            <a:pPr algn="just"/>
            <a:r>
              <a:rPr lang="cs-CZ" sz="2400" b="1" dirty="0" smtClean="0"/>
              <a:t>a zlomkem. Čteme  jako dvě a jedna polovina.</a:t>
            </a:r>
            <a:endParaRPr lang="cs-CZ" sz="2400" b="1" dirty="0"/>
          </a:p>
        </p:txBody>
      </p:sp>
      <p:pic>
        <p:nvPicPr>
          <p:cNvPr id="32" name="Picture 2" descr="C:\Documents and Settings\pechackova\Local Settings\Temporary Internet Files\Content.IE5\W5YNKDE7\MC900441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8415" y="5403768"/>
            <a:ext cx="783779" cy="1093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9" grpId="0"/>
      <p:bldP spid="20" grpId="0"/>
      <p:bldP spid="28" grpId="0"/>
      <p:bldP spid="4" grpId="0" animBg="1"/>
      <p:bldP spid="5" grpId="0"/>
      <p:bldP spid="66" grpId="0" animBg="1"/>
      <p:bldP spid="58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115616" y="620688"/>
            <a:ext cx="2736304" cy="3518232"/>
            <a:chOff x="1187624" y="1844824"/>
            <a:chExt cx="2736304" cy="3518232"/>
          </a:xfrm>
        </p:grpSpPr>
        <p:sp>
          <p:nvSpPr>
            <p:cNvPr id="5" name="TextovéPole 4"/>
            <p:cNvSpPr txBox="1"/>
            <p:nvPr/>
          </p:nvSpPr>
          <p:spPr>
            <a:xfrm>
              <a:off x="1187624" y="2492896"/>
              <a:ext cx="1296144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3800" dirty="0" smtClean="0"/>
                <a:t>4</a:t>
              </a:r>
              <a:endParaRPr lang="cs-CZ" sz="13800" dirty="0"/>
            </a:p>
          </p:txBody>
        </p:sp>
        <p:grpSp>
          <p:nvGrpSpPr>
            <p:cNvPr id="6" name="Skupina 5"/>
            <p:cNvGrpSpPr/>
            <p:nvPr/>
          </p:nvGrpSpPr>
          <p:grpSpPr>
            <a:xfrm>
              <a:off x="2339752" y="1844824"/>
              <a:ext cx="1584176" cy="3518232"/>
              <a:chOff x="2627784" y="1772816"/>
              <a:chExt cx="1584176" cy="3518232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2627784" y="1772816"/>
                <a:ext cx="1584176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3</a:t>
                </a:r>
                <a:endParaRPr lang="cs-CZ" sz="11500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2627784" y="3429000"/>
                <a:ext cx="1584176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6</a:t>
                </a:r>
                <a:endParaRPr lang="cs-CZ" sz="11500" dirty="0"/>
              </a:p>
            </p:txBody>
          </p:sp>
          <p:cxnSp>
            <p:nvCxnSpPr>
              <p:cNvPr id="9" name="Přímá spojovací čára 9"/>
              <p:cNvCxnSpPr/>
              <p:nvPr/>
            </p:nvCxnSpPr>
            <p:spPr>
              <a:xfrm>
                <a:off x="2699792" y="3501008"/>
                <a:ext cx="864096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" name="Skupina 9"/>
          <p:cNvGrpSpPr/>
          <p:nvPr/>
        </p:nvGrpSpPr>
        <p:grpSpPr>
          <a:xfrm>
            <a:off x="3347507" y="3411776"/>
            <a:ext cx="2736304" cy="3518232"/>
            <a:chOff x="1187624" y="1844824"/>
            <a:chExt cx="2736304" cy="3518232"/>
          </a:xfrm>
        </p:grpSpPr>
        <p:sp>
          <p:nvSpPr>
            <p:cNvPr id="11" name="TextovéPole 10"/>
            <p:cNvSpPr txBox="1"/>
            <p:nvPr/>
          </p:nvSpPr>
          <p:spPr>
            <a:xfrm>
              <a:off x="1187624" y="2492896"/>
              <a:ext cx="1296144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3800" dirty="0" smtClean="0"/>
                <a:t>8</a:t>
              </a:r>
              <a:endParaRPr lang="cs-CZ" sz="13800" dirty="0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2339752" y="1844824"/>
              <a:ext cx="1584176" cy="3518232"/>
              <a:chOff x="2627784" y="1772816"/>
              <a:chExt cx="1584176" cy="3518232"/>
            </a:xfrm>
          </p:grpSpPr>
          <p:sp>
            <p:nvSpPr>
              <p:cNvPr id="13" name="TextovéPole 12"/>
              <p:cNvSpPr txBox="1"/>
              <p:nvPr/>
            </p:nvSpPr>
            <p:spPr>
              <a:xfrm>
                <a:off x="2627784" y="1772816"/>
                <a:ext cx="1584176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1</a:t>
                </a:r>
                <a:endParaRPr lang="cs-CZ" sz="11500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2627784" y="3429000"/>
                <a:ext cx="1584176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7</a:t>
                </a:r>
                <a:endParaRPr lang="cs-CZ" sz="11500" dirty="0"/>
              </a:p>
            </p:txBody>
          </p:sp>
          <p:cxnSp>
            <p:nvCxnSpPr>
              <p:cNvPr id="15" name="Přímá spojovací čára 9"/>
              <p:cNvCxnSpPr/>
              <p:nvPr/>
            </p:nvCxnSpPr>
            <p:spPr>
              <a:xfrm>
                <a:off x="2699792" y="3501008"/>
                <a:ext cx="864096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6" name="Skupina 15"/>
          <p:cNvGrpSpPr/>
          <p:nvPr/>
        </p:nvGrpSpPr>
        <p:grpSpPr>
          <a:xfrm>
            <a:off x="5436096" y="513219"/>
            <a:ext cx="2736304" cy="3518232"/>
            <a:chOff x="1187624" y="1844824"/>
            <a:chExt cx="2736304" cy="3518232"/>
          </a:xfrm>
        </p:grpSpPr>
        <p:sp>
          <p:nvSpPr>
            <p:cNvPr id="17" name="TextovéPole 16"/>
            <p:cNvSpPr txBox="1"/>
            <p:nvPr/>
          </p:nvSpPr>
          <p:spPr>
            <a:xfrm>
              <a:off x="1187624" y="2492896"/>
              <a:ext cx="1296144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3800" dirty="0" smtClean="0"/>
                <a:t>3</a:t>
              </a:r>
              <a:endParaRPr lang="cs-CZ" sz="13800" dirty="0"/>
            </a:p>
          </p:txBody>
        </p:sp>
        <p:grpSp>
          <p:nvGrpSpPr>
            <p:cNvPr id="18" name="Skupina 17"/>
            <p:cNvGrpSpPr/>
            <p:nvPr/>
          </p:nvGrpSpPr>
          <p:grpSpPr>
            <a:xfrm>
              <a:off x="2339752" y="1844824"/>
              <a:ext cx="1584176" cy="3518232"/>
              <a:chOff x="2627784" y="1772816"/>
              <a:chExt cx="1584176" cy="3518232"/>
            </a:xfrm>
          </p:grpSpPr>
          <p:sp>
            <p:nvSpPr>
              <p:cNvPr id="19" name="TextovéPole 18"/>
              <p:cNvSpPr txBox="1"/>
              <p:nvPr/>
            </p:nvSpPr>
            <p:spPr>
              <a:xfrm>
                <a:off x="2627784" y="1772816"/>
                <a:ext cx="1584176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2</a:t>
                </a:r>
                <a:endParaRPr lang="cs-CZ" sz="11500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2627784" y="3429000"/>
                <a:ext cx="1584176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5</a:t>
                </a:r>
                <a:endParaRPr lang="cs-CZ" sz="11500" dirty="0"/>
              </a:p>
            </p:txBody>
          </p:sp>
          <p:cxnSp>
            <p:nvCxnSpPr>
              <p:cNvPr id="21" name="Přímá spojovací čára 9"/>
              <p:cNvCxnSpPr/>
              <p:nvPr/>
            </p:nvCxnSpPr>
            <p:spPr>
              <a:xfrm>
                <a:off x="2699792" y="3501008"/>
                <a:ext cx="864096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ovéPole 1"/>
          <p:cNvSpPr txBox="1"/>
          <p:nvPr/>
        </p:nvSpPr>
        <p:spPr>
          <a:xfrm>
            <a:off x="431540" y="41947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Převeď smíšená čísla na zlomky:</a:t>
            </a:r>
            <a:endParaRPr lang="cs-CZ" sz="2400" dirty="0"/>
          </a:p>
        </p:txBody>
      </p:sp>
      <p:pic>
        <p:nvPicPr>
          <p:cNvPr id="2051" name="Picture 3" descr="C:\Documents and Settings\pechackova\Local Settings\Temporary Internet Files\Content.IE5\0HUJOXI3\MP90044241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9777" y="5270328"/>
            <a:ext cx="648072" cy="991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870417" y="6275839"/>
            <a:ext cx="1115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018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90135" y="451410"/>
            <a:ext cx="85489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Vyber z uvedených zlomků ten, který je možné převést na smíšené číslo.</a:t>
            </a:r>
            <a:endParaRPr lang="cs-CZ" sz="24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3707904" y="1844824"/>
            <a:ext cx="2016224" cy="3662248"/>
            <a:chOff x="5940152" y="1700808"/>
            <a:chExt cx="2016224" cy="3662248"/>
          </a:xfrm>
        </p:grpSpPr>
        <p:sp>
          <p:nvSpPr>
            <p:cNvPr id="7" name="TextovéPole 6"/>
            <p:cNvSpPr txBox="1"/>
            <p:nvPr/>
          </p:nvSpPr>
          <p:spPr>
            <a:xfrm>
              <a:off x="5940152" y="1700808"/>
              <a:ext cx="2016224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 2</a:t>
              </a:r>
              <a:endParaRPr lang="cs-CZ" sz="115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940152" y="3501008"/>
              <a:ext cx="2016224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 3</a:t>
              </a:r>
              <a:endParaRPr lang="cs-CZ" sz="11500" dirty="0"/>
            </a:p>
          </p:txBody>
        </p:sp>
        <p:cxnSp>
          <p:nvCxnSpPr>
            <p:cNvPr id="9" name="Přímá spojovací čára 21"/>
            <p:cNvCxnSpPr/>
            <p:nvPr/>
          </p:nvCxnSpPr>
          <p:spPr>
            <a:xfrm>
              <a:off x="5940152" y="3501008"/>
              <a:ext cx="2016224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6012160" y="1844824"/>
            <a:ext cx="2271788" cy="3631324"/>
            <a:chOff x="5684946" y="1700808"/>
            <a:chExt cx="2271788" cy="3631324"/>
          </a:xfrm>
        </p:grpSpPr>
        <p:sp>
          <p:nvSpPr>
            <p:cNvPr id="12" name="TextovéPole 11"/>
            <p:cNvSpPr txBox="1"/>
            <p:nvPr/>
          </p:nvSpPr>
          <p:spPr>
            <a:xfrm>
              <a:off x="5940152" y="1700808"/>
              <a:ext cx="2016224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 8</a:t>
              </a:r>
              <a:endParaRPr lang="cs-CZ" sz="115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684946" y="3470084"/>
              <a:ext cx="227178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 10</a:t>
              </a:r>
              <a:endParaRPr lang="cs-CZ" sz="11500" dirty="0"/>
            </a:p>
          </p:txBody>
        </p:sp>
        <p:cxnSp>
          <p:nvCxnSpPr>
            <p:cNvPr id="14" name="Přímá spojovací čára 21"/>
            <p:cNvCxnSpPr/>
            <p:nvPr/>
          </p:nvCxnSpPr>
          <p:spPr>
            <a:xfrm>
              <a:off x="5940150" y="3501008"/>
              <a:ext cx="2016225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4"/>
          <p:cNvGrpSpPr/>
          <p:nvPr/>
        </p:nvGrpSpPr>
        <p:grpSpPr>
          <a:xfrm>
            <a:off x="925339" y="1844824"/>
            <a:ext cx="2304254" cy="3662248"/>
            <a:chOff x="5652122" y="1700808"/>
            <a:chExt cx="2304254" cy="3662248"/>
          </a:xfrm>
        </p:grpSpPr>
        <p:sp>
          <p:nvSpPr>
            <p:cNvPr id="16" name="TextovéPole 15"/>
            <p:cNvSpPr txBox="1"/>
            <p:nvPr/>
          </p:nvSpPr>
          <p:spPr>
            <a:xfrm>
              <a:off x="5652122" y="1700808"/>
              <a:ext cx="2160240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 17</a:t>
              </a:r>
              <a:endParaRPr lang="cs-CZ" sz="115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940152" y="3501008"/>
              <a:ext cx="2016224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 3</a:t>
              </a:r>
              <a:endParaRPr lang="cs-CZ" sz="11500" dirty="0"/>
            </a:p>
          </p:txBody>
        </p:sp>
        <p:cxnSp>
          <p:nvCxnSpPr>
            <p:cNvPr id="18" name="Přímá spojovací čára 21"/>
            <p:cNvCxnSpPr/>
            <p:nvPr/>
          </p:nvCxnSpPr>
          <p:spPr>
            <a:xfrm>
              <a:off x="5940152" y="3501008"/>
              <a:ext cx="2016224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TextovéPole 23"/>
          <p:cNvSpPr txBox="1"/>
          <p:nvPr/>
        </p:nvSpPr>
        <p:spPr>
          <a:xfrm>
            <a:off x="1051607" y="5292364"/>
            <a:ext cx="732881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Abychom mohli změnit zlomek na smíšené číslo, musí být </a:t>
            </a:r>
            <a:r>
              <a:rPr lang="cs-CZ" sz="2800" b="1" dirty="0" smtClean="0"/>
              <a:t>čitatel</a:t>
            </a:r>
            <a:r>
              <a:rPr lang="cs-CZ" sz="2400" dirty="0" smtClean="0"/>
              <a:t> větší než </a:t>
            </a:r>
            <a:r>
              <a:rPr lang="cs-CZ" sz="2800" b="1" dirty="0" smtClean="0"/>
              <a:t>jmenovatel.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1745" y="1521658"/>
            <a:ext cx="1605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17 &gt; 3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706291" y="1521658"/>
            <a:ext cx="20500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 &lt; 10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96219" y="1521657"/>
            <a:ext cx="1219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 &lt; 3</a:t>
            </a:r>
            <a:endParaRPr lang="cs-CZ" sz="3600" dirty="0"/>
          </a:p>
        </p:txBody>
      </p:sp>
      <p:pic>
        <p:nvPicPr>
          <p:cNvPr id="1026" name="Picture 2" descr="C:\Documents and Settings\pechackova\Local Settings\Temporary Internet Files\Content.IE5\W5YNKDE7\MC900441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313" y="5638410"/>
            <a:ext cx="783779" cy="1093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5862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4" grpId="0"/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87462" y="1124744"/>
            <a:ext cx="2304254" cy="3662248"/>
            <a:chOff x="5652122" y="1700808"/>
            <a:chExt cx="2304254" cy="3662248"/>
          </a:xfrm>
        </p:grpSpPr>
        <p:sp>
          <p:nvSpPr>
            <p:cNvPr id="5" name="TextovéPole 4"/>
            <p:cNvSpPr txBox="1"/>
            <p:nvPr/>
          </p:nvSpPr>
          <p:spPr>
            <a:xfrm>
              <a:off x="5652122" y="1700808"/>
              <a:ext cx="2160240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 17</a:t>
              </a:r>
              <a:endParaRPr lang="cs-CZ" sz="115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940152" y="3501008"/>
              <a:ext cx="2016224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/>
                <a:t> 3</a:t>
              </a:r>
              <a:endParaRPr lang="cs-CZ" sz="11500" dirty="0"/>
            </a:p>
          </p:txBody>
        </p:sp>
        <p:cxnSp>
          <p:nvCxnSpPr>
            <p:cNvPr id="7" name="Přímá spojovací čára 21"/>
            <p:cNvCxnSpPr/>
            <p:nvPr/>
          </p:nvCxnSpPr>
          <p:spPr>
            <a:xfrm>
              <a:off x="5940152" y="3501008"/>
              <a:ext cx="2016224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ovéPole 7"/>
          <p:cNvSpPr txBox="1"/>
          <p:nvPr/>
        </p:nvSpPr>
        <p:spPr>
          <a:xfrm>
            <a:off x="3431555" y="1968024"/>
            <a:ext cx="2376264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dirty="0"/>
              <a:t>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439667" y="1772816"/>
            <a:ext cx="129614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dirty="0" smtClean="0"/>
              <a:t>5</a:t>
            </a:r>
            <a:endParaRPr lang="cs-CZ" sz="13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91795" y="1124744"/>
            <a:ext cx="158417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dirty="0" smtClean="0"/>
              <a:t>2</a:t>
            </a:r>
            <a:endParaRPr lang="cs-CZ" sz="115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91795" y="2780928"/>
            <a:ext cx="158417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dirty="0" smtClean="0"/>
              <a:t>3</a:t>
            </a:r>
            <a:endParaRPr lang="cs-CZ" sz="11500" dirty="0"/>
          </a:p>
        </p:txBody>
      </p:sp>
      <p:cxnSp>
        <p:nvCxnSpPr>
          <p:cNvPr id="14" name="Přímá spojovací čára 9"/>
          <p:cNvCxnSpPr/>
          <p:nvPr/>
        </p:nvCxnSpPr>
        <p:spPr>
          <a:xfrm>
            <a:off x="5663803" y="2852936"/>
            <a:ext cx="86409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Skupina 21"/>
          <p:cNvGrpSpPr/>
          <p:nvPr/>
        </p:nvGrpSpPr>
        <p:grpSpPr>
          <a:xfrm>
            <a:off x="215063" y="5762221"/>
            <a:ext cx="6192688" cy="791818"/>
            <a:chOff x="1053778" y="5013176"/>
            <a:chExt cx="6192688" cy="1440160"/>
          </a:xfrm>
        </p:grpSpPr>
        <p:sp>
          <p:nvSpPr>
            <p:cNvPr id="17" name="Oválný popisek 16"/>
            <p:cNvSpPr/>
            <p:nvPr/>
          </p:nvSpPr>
          <p:spPr>
            <a:xfrm>
              <a:off x="1053778" y="5013176"/>
              <a:ext cx="6192688" cy="1440160"/>
            </a:xfrm>
            <a:prstGeom prst="wedgeEllipseCallout">
              <a:avLst>
                <a:gd name="adj1" fmla="val -6204"/>
                <a:gd name="adj2" fmla="val -368041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054101" y="5132890"/>
              <a:ext cx="4616301" cy="11755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7030A0"/>
                  </a:solidFill>
                </a:rPr>
                <a:t>17 : 3 = 5 zbytek 2</a:t>
              </a:r>
              <a:endParaRPr lang="cs-CZ" sz="36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037176" y="586889"/>
            <a:ext cx="2277589" cy="858835"/>
            <a:chOff x="6182843" y="332655"/>
            <a:chExt cx="2277589" cy="858835"/>
          </a:xfrm>
        </p:grpSpPr>
        <p:sp>
          <p:nvSpPr>
            <p:cNvPr id="19" name="Oválný popisek 18"/>
            <p:cNvSpPr/>
            <p:nvPr/>
          </p:nvSpPr>
          <p:spPr>
            <a:xfrm>
              <a:off x="6182843" y="332655"/>
              <a:ext cx="2277589" cy="858835"/>
            </a:xfrm>
            <a:prstGeom prst="wedgeEllipseCallout">
              <a:avLst>
                <a:gd name="adj1" fmla="val -36989"/>
                <a:gd name="adj2" fmla="val 65617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345263" y="450609"/>
              <a:ext cx="195275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7030A0"/>
                  </a:solidFill>
                </a:rPr>
                <a:t>zbytek 2</a:t>
              </a:r>
              <a:endParaRPr lang="cs-CZ" sz="3200" b="1" dirty="0">
                <a:solidFill>
                  <a:srgbClr val="7030A0"/>
                </a:solidFill>
              </a:endParaRPr>
            </a:p>
          </p:txBody>
        </p:sp>
      </p:grpSp>
      <p:cxnSp>
        <p:nvCxnSpPr>
          <p:cNvPr id="21" name="Přímá spojnice se šipkou 20"/>
          <p:cNvCxnSpPr/>
          <p:nvPr/>
        </p:nvCxnSpPr>
        <p:spPr>
          <a:xfrm flipV="1">
            <a:off x="4151635" y="3725909"/>
            <a:ext cx="576064" cy="1693057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pSp>
        <p:nvGrpSpPr>
          <p:cNvPr id="26" name="Skupina 25"/>
          <p:cNvGrpSpPr/>
          <p:nvPr/>
        </p:nvGrpSpPr>
        <p:grpSpPr>
          <a:xfrm>
            <a:off x="5591795" y="4193486"/>
            <a:ext cx="3876748" cy="898979"/>
            <a:chOff x="5591795" y="4193486"/>
            <a:chExt cx="3876748" cy="898979"/>
          </a:xfrm>
        </p:grpSpPr>
        <p:sp>
          <p:nvSpPr>
            <p:cNvPr id="25" name="Oválný popisek 24"/>
            <p:cNvSpPr/>
            <p:nvPr/>
          </p:nvSpPr>
          <p:spPr>
            <a:xfrm>
              <a:off x="5591795" y="4193486"/>
              <a:ext cx="3552205" cy="898979"/>
            </a:xfrm>
            <a:prstGeom prst="wedgeEllipseCallout">
              <a:avLst>
                <a:gd name="adj1" fmla="val -28064"/>
                <a:gd name="adj2" fmla="val -63055"/>
              </a:avLst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7030A0"/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807819" y="4381366"/>
              <a:ext cx="36607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jmenovatele opíšu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41558" y="238885"/>
            <a:ext cx="57003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Převod zlomku na smíšené číslo: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799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043608" y="1858592"/>
            <a:ext cx="6984776" cy="3672801"/>
            <a:chOff x="1043608" y="1858592"/>
            <a:chExt cx="6984776" cy="3672801"/>
          </a:xfrm>
        </p:grpSpPr>
        <p:grpSp>
          <p:nvGrpSpPr>
            <p:cNvPr id="9" name="Skupina 8"/>
            <p:cNvGrpSpPr/>
            <p:nvPr/>
          </p:nvGrpSpPr>
          <p:grpSpPr>
            <a:xfrm>
              <a:off x="1043608" y="1869145"/>
              <a:ext cx="2016224" cy="3662248"/>
              <a:chOff x="5940152" y="1700808"/>
              <a:chExt cx="2016224" cy="3662248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5940152" y="1700808"/>
                <a:ext cx="201622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16</a:t>
                </a:r>
                <a:endParaRPr lang="cs-CZ" sz="11500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5940152" y="3501008"/>
                <a:ext cx="201622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 3</a:t>
                </a:r>
                <a:endParaRPr lang="cs-CZ" sz="11500" dirty="0"/>
              </a:p>
            </p:txBody>
          </p:sp>
          <p:cxnSp>
            <p:nvCxnSpPr>
              <p:cNvPr id="20" name="Přímá spojovací čára 21"/>
              <p:cNvCxnSpPr/>
              <p:nvPr/>
            </p:nvCxnSpPr>
            <p:spPr>
              <a:xfrm>
                <a:off x="5940152" y="3501008"/>
                <a:ext cx="2016224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Skupina 9"/>
            <p:cNvGrpSpPr/>
            <p:nvPr/>
          </p:nvGrpSpPr>
          <p:grpSpPr>
            <a:xfrm>
              <a:off x="3588684" y="1869145"/>
              <a:ext cx="2127773" cy="3662248"/>
              <a:chOff x="5828603" y="1700808"/>
              <a:chExt cx="2127773" cy="3662248"/>
            </a:xfrm>
          </p:grpSpPr>
          <p:sp>
            <p:nvSpPr>
              <p:cNvPr id="15" name="TextovéPole 14"/>
              <p:cNvSpPr txBox="1"/>
              <p:nvPr/>
            </p:nvSpPr>
            <p:spPr>
              <a:xfrm>
                <a:off x="5940152" y="1700808"/>
                <a:ext cx="201622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21</a:t>
                </a:r>
                <a:endParaRPr lang="cs-CZ" sz="11500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5828604" y="3470084"/>
                <a:ext cx="2016224" cy="18929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 5</a:t>
                </a:r>
                <a:endParaRPr lang="cs-CZ" sz="11500" dirty="0"/>
              </a:p>
            </p:txBody>
          </p:sp>
          <p:cxnSp>
            <p:nvCxnSpPr>
              <p:cNvPr id="17" name="Přímá spojovací čára 21"/>
              <p:cNvCxnSpPr/>
              <p:nvPr/>
            </p:nvCxnSpPr>
            <p:spPr>
              <a:xfrm>
                <a:off x="5828603" y="3501008"/>
                <a:ext cx="2016225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Skupina 10"/>
            <p:cNvGrpSpPr/>
            <p:nvPr/>
          </p:nvGrpSpPr>
          <p:grpSpPr>
            <a:xfrm>
              <a:off x="6012160" y="1858592"/>
              <a:ext cx="2016224" cy="3662248"/>
              <a:chOff x="5940152" y="1700808"/>
              <a:chExt cx="2016224" cy="3662248"/>
            </a:xfrm>
          </p:grpSpPr>
          <p:sp>
            <p:nvSpPr>
              <p:cNvPr id="12" name="TextovéPole 11"/>
              <p:cNvSpPr txBox="1"/>
              <p:nvPr/>
            </p:nvSpPr>
            <p:spPr>
              <a:xfrm>
                <a:off x="5940152" y="1700808"/>
                <a:ext cx="201622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 9</a:t>
                </a:r>
                <a:endParaRPr lang="cs-CZ" sz="11500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5940152" y="3501008"/>
                <a:ext cx="201622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 4</a:t>
                </a:r>
                <a:endParaRPr lang="cs-CZ" sz="11500" dirty="0"/>
              </a:p>
            </p:txBody>
          </p:sp>
          <p:cxnSp>
            <p:nvCxnSpPr>
              <p:cNvPr id="14" name="Přímá spojovací čára 21"/>
              <p:cNvCxnSpPr/>
              <p:nvPr/>
            </p:nvCxnSpPr>
            <p:spPr>
              <a:xfrm>
                <a:off x="5940152" y="3501008"/>
                <a:ext cx="2016224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1" name="TextovéPole 20"/>
          <p:cNvSpPr txBox="1"/>
          <p:nvPr/>
        </p:nvSpPr>
        <p:spPr>
          <a:xfrm>
            <a:off x="431540" y="41947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Převeď zlomky na smíšená čísla:</a:t>
            </a:r>
            <a:endParaRPr lang="cs-CZ" sz="2400" dirty="0"/>
          </a:p>
        </p:txBody>
      </p:sp>
      <p:pic>
        <p:nvPicPr>
          <p:cNvPr id="3074" name="Picture 2" descr="C:\Documents and Settings\pechackova\Local Settings\Temporary Internet Files\Content.IE5\0HUJOXI3\MP90044241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4207" y="5223103"/>
            <a:ext cx="760401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7823060" y="6275839"/>
            <a:ext cx="1115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9040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1043608" y="1858592"/>
            <a:ext cx="7200800" cy="3683834"/>
            <a:chOff x="1043608" y="1858592"/>
            <a:chExt cx="7200800" cy="3683834"/>
          </a:xfrm>
        </p:grpSpPr>
        <p:grpSp>
          <p:nvGrpSpPr>
            <p:cNvPr id="11" name="Skupina 10"/>
            <p:cNvGrpSpPr/>
            <p:nvPr/>
          </p:nvGrpSpPr>
          <p:grpSpPr>
            <a:xfrm>
              <a:off x="1043608" y="1869145"/>
              <a:ext cx="2016224" cy="3662248"/>
              <a:chOff x="5940152" y="1700808"/>
              <a:chExt cx="2016224" cy="3662248"/>
            </a:xfrm>
          </p:grpSpPr>
          <p:sp>
            <p:nvSpPr>
              <p:cNvPr id="20" name="TextovéPole 19"/>
              <p:cNvSpPr txBox="1"/>
              <p:nvPr/>
            </p:nvSpPr>
            <p:spPr>
              <a:xfrm>
                <a:off x="5940152" y="1700808"/>
                <a:ext cx="201622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27</a:t>
                </a:r>
                <a:endParaRPr lang="cs-CZ" sz="11500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5940152" y="3501008"/>
                <a:ext cx="201622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 6</a:t>
                </a:r>
                <a:endParaRPr lang="cs-CZ" sz="11500" dirty="0"/>
              </a:p>
            </p:txBody>
          </p:sp>
          <p:cxnSp>
            <p:nvCxnSpPr>
              <p:cNvPr id="22" name="Přímá spojovací čára 21"/>
              <p:cNvCxnSpPr/>
              <p:nvPr/>
            </p:nvCxnSpPr>
            <p:spPr>
              <a:xfrm>
                <a:off x="5940152" y="3501008"/>
                <a:ext cx="2016224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Skupina 11"/>
            <p:cNvGrpSpPr/>
            <p:nvPr/>
          </p:nvGrpSpPr>
          <p:grpSpPr>
            <a:xfrm>
              <a:off x="3588684" y="1869145"/>
              <a:ext cx="2127773" cy="3662248"/>
              <a:chOff x="5828603" y="1700808"/>
              <a:chExt cx="2127773" cy="3662248"/>
            </a:xfrm>
          </p:grpSpPr>
          <p:sp>
            <p:nvSpPr>
              <p:cNvPr id="17" name="TextovéPole 16"/>
              <p:cNvSpPr txBox="1"/>
              <p:nvPr/>
            </p:nvSpPr>
            <p:spPr>
              <a:xfrm>
                <a:off x="5940152" y="1700808"/>
                <a:ext cx="201622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17</a:t>
                </a:r>
                <a:endParaRPr lang="cs-CZ" sz="11500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5828604" y="3470084"/>
                <a:ext cx="2016224" cy="18929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 5</a:t>
                </a:r>
                <a:endParaRPr lang="cs-CZ" sz="11500" dirty="0"/>
              </a:p>
            </p:txBody>
          </p:sp>
          <p:cxnSp>
            <p:nvCxnSpPr>
              <p:cNvPr id="19" name="Přímá spojovací čára 21"/>
              <p:cNvCxnSpPr/>
              <p:nvPr/>
            </p:nvCxnSpPr>
            <p:spPr>
              <a:xfrm>
                <a:off x="5828603" y="3501008"/>
                <a:ext cx="2016225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Skupina 12"/>
            <p:cNvGrpSpPr/>
            <p:nvPr/>
          </p:nvGrpSpPr>
          <p:grpSpPr>
            <a:xfrm>
              <a:off x="6012160" y="1858592"/>
              <a:ext cx="2232248" cy="3683834"/>
              <a:chOff x="5940152" y="1700808"/>
              <a:chExt cx="2232248" cy="3683834"/>
            </a:xfrm>
          </p:grpSpPr>
          <p:sp>
            <p:nvSpPr>
              <p:cNvPr id="14" name="TextovéPole 13"/>
              <p:cNvSpPr txBox="1"/>
              <p:nvPr/>
            </p:nvSpPr>
            <p:spPr>
              <a:xfrm>
                <a:off x="5940152" y="1700808"/>
                <a:ext cx="2232248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 57</a:t>
                </a:r>
                <a:endParaRPr lang="cs-CZ" sz="11500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6156176" y="3522594"/>
                <a:ext cx="2016224" cy="1862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1500" dirty="0" smtClean="0"/>
                  <a:t> 7</a:t>
                </a:r>
                <a:endParaRPr lang="cs-CZ" sz="11500" dirty="0"/>
              </a:p>
            </p:txBody>
          </p:sp>
          <p:cxnSp>
            <p:nvCxnSpPr>
              <p:cNvPr id="16" name="Přímá spojovací čára 21"/>
              <p:cNvCxnSpPr/>
              <p:nvPr/>
            </p:nvCxnSpPr>
            <p:spPr>
              <a:xfrm flipV="1">
                <a:off x="5940152" y="3501008"/>
                <a:ext cx="2232248" cy="1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4098" name="Picture 2" descr="C:\Documents and Settings\pechackova\Local Settings\Temporary Internet Files\Content.IE5\0HYRKDYF\MC900442134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1385" y="260648"/>
            <a:ext cx="1546045" cy="1040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7898290" y="1300783"/>
            <a:ext cx="1115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Zpět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7936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21237" y="2717400"/>
            <a:ext cx="2674525" cy="2775781"/>
            <a:chOff x="1316848" y="2048666"/>
            <a:chExt cx="2674525" cy="2775781"/>
          </a:xfrm>
        </p:grpSpPr>
        <p:sp>
          <p:nvSpPr>
            <p:cNvPr id="5" name="TextovéPole 4"/>
            <p:cNvSpPr txBox="1"/>
            <p:nvPr/>
          </p:nvSpPr>
          <p:spPr>
            <a:xfrm>
              <a:off x="1316848" y="2710386"/>
              <a:ext cx="1296144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/>
                <a:t>5</a:t>
              </a:r>
              <a:endParaRPr lang="cs-CZ" sz="8800" dirty="0"/>
            </a:p>
          </p:txBody>
        </p:sp>
        <p:grpSp>
          <p:nvGrpSpPr>
            <p:cNvPr id="6" name="Skupina 5"/>
            <p:cNvGrpSpPr/>
            <p:nvPr/>
          </p:nvGrpSpPr>
          <p:grpSpPr>
            <a:xfrm>
              <a:off x="2339752" y="2048666"/>
              <a:ext cx="1651621" cy="2775781"/>
              <a:chOff x="2627784" y="1976658"/>
              <a:chExt cx="1651621" cy="2775781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2695229" y="1976658"/>
                <a:ext cx="1584176" cy="1323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0" dirty="0" smtClean="0"/>
                  <a:t>1</a:t>
                </a:r>
                <a:endParaRPr lang="cs-CZ" sz="8000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2627784" y="3429000"/>
                <a:ext cx="1584176" cy="1323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0" dirty="0" smtClean="0"/>
                  <a:t>6</a:t>
                </a:r>
                <a:endParaRPr lang="cs-CZ" sz="8000" dirty="0"/>
              </a:p>
            </p:txBody>
          </p:sp>
          <p:cxnSp>
            <p:nvCxnSpPr>
              <p:cNvPr id="9" name="Přímá spojovací čára 9"/>
              <p:cNvCxnSpPr/>
              <p:nvPr/>
            </p:nvCxnSpPr>
            <p:spPr>
              <a:xfrm>
                <a:off x="2699792" y="3380655"/>
                <a:ext cx="864096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" name="Skupina 9"/>
          <p:cNvGrpSpPr/>
          <p:nvPr/>
        </p:nvGrpSpPr>
        <p:grpSpPr>
          <a:xfrm>
            <a:off x="3491880" y="2669958"/>
            <a:ext cx="2591931" cy="2773987"/>
            <a:chOff x="1404005" y="1844824"/>
            <a:chExt cx="2591931" cy="2773987"/>
          </a:xfrm>
        </p:grpSpPr>
        <p:sp>
          <p:nvSpPr>
            <p:cNvPr id="11" name="TextovéPole 10"/>
            <p:cNvSpPr txBox="1"/>
            <p:nvPr/>
          </p:nvSpPr>
          <p:spPr>
            <a:xfrm>
              <a:off x="1404005" y="2510542"/>
              <a:ext cx="1296144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/>
                <a:t>4</a:t>
              </a:r>
              <a:endParaRPr lang="cs-CZ" sz="8800" dirty="0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2339752" y="1844824"/>
              <a:ext cx="1656184" cy="2773987"/>
              <a:chOff x="2627784" y="1772816"/>
              <a:chExt cx="1656184" cy="2773987"/>
            </a:xfrm>
          </p:grpSpPr>
          <p:sp>
            <p:nvSpPr>
              <p:cNvPr id="13" name="TextovéPole 12"/>
              <p:cNvSpPr txBox="1"/>
              <p:nvPr/>
            </p:nvSpPr>
            <p:spPr>
              <a:xfrm>
                <a:off x="2627784" y="1772816"/>
                <a:ext cx="1584176" cy="1323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0" dirty="0" smtClean="0"/>
                  <a:t>1</a:t>
                </a:r>
                <a:endParaRPr lang="cs-CZ" sz="8000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2699792" y="3223364"/>
                <a:ext cx="1584176" cy="1323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0" dirty="0" smtClean="0"/>
                  <a:t>5</a:t>
                </a:r>
                <a:endParaRPr lang="cs-CZ" sz="8000" dirty="0"/>
              </a:p>
            </p:txBody>
          </p:sp>
          <p:cxnSp>
            <p:nvCxnSpPr>
              <p:cNvPr id="15" name="Přímá spojovací čára 9"/>
              <p:cNvCxnSpPr/>
              <p:nvPr/>
            </p:nvCxnSpPr>
            <p:spPr>
              <a:xfrm>
                <a:off x="2627784" y="3192043"/>
                <a:ext cx="864096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6" name="Skupina 15"/>
          <p:cNvGrpSpPr/>
          <p:nvPr/>
        </p:nvGrpSpPr>
        <p:grpSpPr>
          <a:xfrm>
            <a:off x="6228184" y="2661891"/>
            <a:ext cx="2538255" cy="2663011"/>
            <a:chOff x="1364295" y="2078361"/>
            <a:chExt cx="2538255" cy="2663011"/>
          </a:xfrm>
        </p:grpSpPr>
        <p:sp>
          <p:nvSpPr>
            <p:cNvPr id="17" name="TextovéPole 16"/>
            <p:cNvSpPr txBox="1"/>
            <p:nvPr/>
          </p:nvSpPr>
          <p:spPr>
            <a:xfrm>
              <a:off x="1364295" y="2672917"/>
              <a:ext cx="1296144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/>
                <a:t>2</a:t>
              </a:r>
              <a:endParaRPr lang="cs-CZ" sz="8800" dirty="0"/>
            </a:p>
          </p:txBody>
        </p:sp>
        <p:grpSp>
          <p:nvGrpSpPr>
            <p:cNvPr id="18" name="Skupina 17"/>
            <p:cNvGrpSpPr/>
            <p:nvPr/>
          </p:nvGrpSpPr>
          <p:grpSpPr>
            <a:xfrm>
              <a:off x="2290250" y="2078361"/>
              <a:ext cx="1612300" cy="2663011"/>
              <a:chOff x="2578282" y="2006353"/>
              <a:chExt cx="1612300" cy="2663011"/>
            </a:xfrm>
          </p:grpSpPr>
          <p:sp>
            <p:nvSpPr>
              <p:cNvPr id="19" name="TextovéPole 18"/>
              <p:cNvSpPr txBox="1"/>
              <p:nvPr/>
            </p:nvSpPr>
            <p:spPr>
              <a:xfrm>
                <a:off x="2578282" y="2006353"/>
                <a:ext cx="1584176" cy="1323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0" dirty="0" smtClean="0"/>
                  <a:t>1</a:t>
                </a:r>
                <a:endParaRPr lang="cs-CZ" sz="8000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2606406" y="3345925"/>
                <a:ext cx="1584176" cy="1323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0" dirty="0" smtClean="0"/>
                  <a:t>4</a:t>
                </a:r>
                <a:endParaRPr lang="cs-CZ" sz="8000" dirty="0"/>
              </a:p>
            </p:txBody>
          </p:sp>
          <p:cxnSp>
            <p:nvCxnSpPr>
              <p:cNvPr id="21" name="Přímá spojovací čára 9"/>
              <p:cNvCxnSpPr/>
              <p:nvPr/>
            </p:nvCxnSpPr>
            <p:spPr>
              <a:xfrm>
                <a:off x="2627784" y="3345925"/>
                <a:ext cx="864096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817466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>
              <a:buClr>
                <a:srgbClr val="0BD0D9"/>
              </a:buClr>
              <a:defRPr/>
            </a:pPr>
            <a:r>
              <a:rPr lang="cs-CZ" sz="2000" dirty="0" smtClean="0">
                <a:latin typeface="Constantia"/>
              </a:rPr>
              <a:t>Zdroj obrázků – galerie Klipart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lang="cs-CZ" sz="2000" dirty="0">
                <a:latin typeface="Constantia"/>
              </a:rPr>
              <a:t>Vytvořeno jako DUM do předmětu matematika na Základní škole a Mateřské škole Mladá Boleslav, 17. listopadu 1325, příspěvková organizace</a:t>
            </a:r>
            <a:r>
              <a:rPr lang="cs-CZ" sz="2000">
                <a:latin typeface="Constantia"/>
              </a:rPr>
              <a:t>, </a:t>
            </a:r>
            <a:r>
              <a:rPr lang="cs-CZ" sz="2000" smtClean="0">
                <a:latin typeface="Constantia"/>
              </a:rPr>
              <a:t>pro sedmý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úvodního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výkladu „Smíšená čísla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“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 I.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125869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254</TotalTime>
  <Words>270</Words>
  <Application>Microsoft Office PowerPoint</Application>
  <PresentationFormat>Předvádění na obrazovce (4:3)</PresentationFormat>
  <Paragraphs>93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Ludmilka</dc:creator>
  <cp:lastModifiedBy>Ludmila Pecháčková</cp:lastModifiedBy>
  <cp:revision>36</cp:revision>
  <dcterms:created xsi:type="dcterms:W3CDTF">2012-10-18T15:43:35Z</dcterms:created>
  <dcterms:modified xsi:type="dcterms:W3CDTF">2012-11-20T14:05:21Z</dcterms:modified>
</cp:coreProperties>
</file>