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0" r:id="rId3"/>
    <p:sldId id="258" r:id="rId4"/>
    <p:sldId id="257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24" autoAdjust="0"/>
  </p:normalViewPr>
  <p:slideViewPr>
    <p:cSldViewPr>
      <p:cViewPr varScale="1">
        <p:scale>
          <a:sx n="70" d="100"/>
          <a:sy n="70" d="100"/>
        </p:scale>
        <p:origin x="-51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996952"/>
            <a:ext cx="8458200" cy="1222375"/>
          </a:xfrm>
        </p:spPr>
        <p:txBody>
          <a:bodyPr>
            <a:normAutofit/>
          </a:bodyPr>
          <a:lstStyle/>
          <a:p>
            <a:r>
              <a:rPr lang="cs-CZ" sz="40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Dělení </a:t>
            </a:r>
            <a:r>
              <a:rPr lang="cs-CZ" sz="44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desetinných</a:t>
            </a:r>
            <a:r>
              <a:rPr lang="cs-CZ" sz="40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čísel </a:t>
            </a:r>
            <a:r>
              <a:rPr lang="cs-CZ" sz="24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číslem přirozeným</a:t>
            </a:r>
            <a:endParaRPr lang="cs-CZ" sz="4000" cap="non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318356" y="2060848"/>
            <a:ext cx="8646132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i="0" u="none" strike="noStrike" kern="1200" normalizeH="0" baseline="0" noProof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i="0" u="none" strike="noStrike" kern="1200" normalizeH="0" baseline="0" noProof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i="0" u="none" strike="noStrike" kern="1200" normalizeH="0" baseline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Calibri"/>
              </a:rPr>
              <a:t>Desetinná čísla</a:t>
            </a:r>
            <a:r>
              <a:rPr kumimoji="0" lang="cs-CZ" sz="3200" i="0" u="none" strike="noStrike" kern="1200" normalizeH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Calibri"/>
              </a:rPr>
              <a:t> – dělení desetinného čísla číslem přirozeným</a:t>
            </a:r>
            <a:endParaRPr kumimoji="0" lang="cs-CZ" sz="3200" i="0" u="none" strike="noStrike" kern="1200" normalizeH="0" baseline="0" noProof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i="0" u="none" strike="noStrike" kern="1200" normalizeH="0" baseline="0" noProof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i="0" u="none" strike="noStrike" kern="1200" normalizeH="0" baseline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Calibri"/>
              </a:rPr>
              <a:t>Autor:  Mgr. Ludmila Pecháčková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i="0" u="none" strike="noStrike" kern="1200" normalizeH="0" baseline="0" noProof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i="0" u="none" strike="noStrike" kern="1200" normalizeH="0" baseline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Calibri"/>
              </a:rPr>
              <a:t>VY_32_INOVACE_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alibri"/>
              </a:rPr>
              <a:t>47</a:t>
            </a:r>
            <a:r>
              <a:rPr kumimoji="0" lang="cs-CZ" sz="3200" i="0" u="none" strike="noStrike" kern="1200" normalizeH="0" baseline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Calibri"/>
              </a:rPr>
              <a:t>_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alibri"/>
              </a:rPr>
              <a:t>Desetinna_cisla_deleni_1</a:t>
            </a:r>
            <a:endParaRPr kumimoji="0" lang="cs-CZ" sz="3200" i="0" u="none" strike="noStrike" kern="1200" normalizeH="0" baseline="0" noProof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i="0" u="none" strike="noStrike" kern="1200" normalizeH="0" baseline="0" noProof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i="0" u="none" strike="noStrike" kern="1200" normalizeH="0" baseline="0" noProof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i="0" u="none" strike="noStrike" kern="1200" normalizeH="0" baseline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Calibri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i="0" u="none" strike="noStrike" kern="1200" normalizeH="0" baseline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Calibri"/>
              </a:rPr>
              <a:t>OP VK oblast podpory 1.4 s názvem Zlepšení podmínek pro vzdělávání na základních školách.</a:t>
            </a:r>
            <a:endParaRPr kumimoji="0" lang="cs-CZ" sz="14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8404799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ál 8"/>
          <p:cNvSpPr/>
          <p:nvPr/>
        </p:nvSpPr>
        <p:spPr>
          <a:xfrm>
            <a:off x="7118468" y="1165534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17" name="Ovál 24"/>
          <p:cNvSpPr/>
          <p:nvPr/>
        </p:nvSpPr>
        <p:spPr>
          <a:xfrm>
            <a:off x="516896" y="1140928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18" name="TextovéPole 17"/>
          <p:cNvSpPr txBox="1"/>
          <p:nvPr/>
        </p:nvSpPr>
        <p:spPr>
          <a:xfrm>
            <a:off x="827584" y="1484784"/>
            <a:ext cx="995861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1,8</a:t>
            </a:r>
            <a:endParaRPr lang="cs-CZ" sz="32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cxnSp>
        <p:nvCxnSpPr>
          <p:cNvPr id="25" name="Přímá spojnice se šipkou 48"/>
          <p:cNvCxnSpPr/>
          <p:nvPr/>
        </p:nvCxnSpPr>
        <p:spPr>
          <a:xfrm>
            <a:off x="1907704" y="1844824"/>
            <a:ext cx="86575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49"/>
          <p:cNvCxnSpPr>
            <a:stCxn id="9" idx="6"/>
          </p:cNvCxnSpPr>
          <p:nvPr/>
        </p:nvCxnSpPr>
        <p:spPr>
          <a:xfrm flipV="1">
            <a:off x="6516056" y="1830360"/>
            <a:ext cx="675914" cy="1438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7524328" y="1484784"/>
            <a:ext cx="1116028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0,1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Ovál 6"/>
          <p:cNvSpPr/>
          <p:nvPr/>
        </p:nvSpPr>
        <p:spPr>
          <a:xfrm>
            <a:off x="2771800" y="1124744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36" name="TextovéPole 35"/>
          <p:cNvSpPr txBox="1"/>
          <p:nvPr/>
        </p:nvSpPr>
        <p:spPr>
          <a:xfrm>
            <a:off x="3131840" y="1484784"/>
            <a:ext cx="111602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0,9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9" name="Ovál 7"/>
          <p:cNvSpPr/>
          <p:nvPr/>
        </p:nvSpPr>
        <p:spPr>
          <a:xfrm>
            <a:off x="5076056" y="1124744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40" name="TextovéPole 39"/>
          <p:cNvSpPr txBox="1"/>
          <p:nvPr/>
        </p:nvSpPr>
        <p:spPr>
          <a:xfrm>
            <a:off x="5436096" y="1484784"/>
            <a:ext cx="111602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0,3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cxnSp>
        <p:nvCxnSpPr>
          <p:cNvPr id="74" name="Přímá spojnice se šipkou 48"/>
          <p:cNvCxnSpPr/>
          <p:nvPr/>
        </p:nvCxnSpPr>
        <p:spPr>
          <a:xfrm>
            <a:off x="4211960" y="1844824"/>
            <a:ext cx="86575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1979712" y="1124744"/>
            <a:ext cx="111602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: 2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6516216" y="1124744"/>
            <a:ext cx="111602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: 3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4283968" y="1124744"/>
            <a:ext cx="111602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: 3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5" name="Ovál 3"/>
          <p:cNvSpPr/>
          <p:nvPr/>
        </p:nvSpPr>
        <p:spPr>
          <a:xfrm>
            <a:off x="7141632" y="3166278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6" name="Ovál 4"/>
          <p:cNvSpPr/>
          <p:nvPr/>
        </p:nvSpPr>
        <p:spPr>
          <a:xfrm>
            <a:off x="5076056" y="3140968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7" name="Ovál 5"/>
          <p:cNvSpPr/>
          <p:nvPr/>
        </p:nvSpPr>
        <p:spPr>
          <a:xfrm>
            <a:off x="516896" y="3166278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13" name="Ovál 13"/>
          <p:cNvSpPr/>
          <p:nvPr/>
        </p:nvSpPr>
        <p:spPr>
          <a:xfrm>
            <a:off x="2771800" y="3140968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38" name="TextovéPole 37"/>
          <p:cNvSpPr txBox="1"/>
          <p:nvPr/>
        </p:nvSpPr>
        <p:spPr>
          <a:xfrm>
            <a:off x="656001" y="3627757"/>
            <a:ext cx="111602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32,8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419784" y="3619199"/>
            <a:ext cx="1116028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2,05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413440" y="3526318"/>
            <a:ext cx="111602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4,1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965168" y="3526318"/>
            <a:ext cx="111602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16,4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cxnSp>
        <p:nvCxnSpPr>
          <p:cNvPr id="80" name="Přímá spojnice se šipkou 48"/>
          <p:cNvCxnSpPr>
            <a:endCxn id="5" idx="2"/>
          </p:cNvCxnSpPr>
          <p:nvPr/>
        </p:nvCxnSpPr>
        <p:spPr>
          <a:xfrm flipV="1">
            <a:off x="6493560" y="3886278"/>
            <a:ext cx="648072" cy="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se šipkou 48"/>
          <p:cNvCxnSpPr/>
          <p:nvPr/>
        </p:nvCxnSpPr>
        <p:spPr>
          <a:xfrm>
            <a:off x="4189304" y="3958366"/>
            <a:ext cx="86575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48"/>
          <p:cNvCxnSpPr/>
          <p:nvPr/>
        </p:nvCxnSpPr>
        <p:spPr>
          <a:xfrm>
            <a:off x="1957056" y="3958366"/>
            <a:ext cx="86575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TextovéPole 83"/>
          <p:cNvSpPr txBox="1"/>
          <p:nvPr/>
        </p:nvSpPr>
        <p:spPr>
          <a:xfrm>
            <a:off x="2029064" y="3166278"/>
            <a:ext cx="111602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: 2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4333320" y="3238286"/>
            <a:ext cx="111602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: 4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6493560" y="3238286"/>
            <a:ext cx="111602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: 2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12" name="Ovál 12"/>
          <p:cNvSpPr/>
          <p:nvPr/>
        </p:nvSpPr>
        <p:spPr>
          <a:xfrm>
            <a:off x="516896" y="5157192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15" name="Ovál 15"/>
          <p:cNvSpPr/>
          <p:nvPr/>
        </p:nvSpPr>
        <p:spPr>
          <a:xfrm>
            <a:off x="7164288" y="5203890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20" name="Ovál 37"/>
          <p:cNvSpPr/>
          <p:nvPr/>
        </p:nvSpPr>
        <p:spPr>
          <a:xfrm>
            <a:off x="2843808" y="5203890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21" name="Ovál 38"/>
          <p:cNvSpPr/>
          <p:nvPr/>
        </p:nvSpPr>
        <p:spPr>
          <a:xfrm>
            <a:off x="5076056" y="5203890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cxnSp>
        <p:nvCxnSpPr>
          <p:cNvPr id="24" name="Přímá spojnice se šipkou 43"/>
          <p:cNvCxnSpPr>
            <a:stCxn id="21" idx="6"/>
            <a:endCxn id="15" idx="2"/>
          </p:cNvCxnSpPr>
          <p:nvPr/>
        </p:nvCxnSpPr>
        <p:spPr>
          <a:xfrm>
            <a:off x="6516056" y="5923890"/>
            <a:ext cx="64823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51"/>
          <p:cNvCxnSpPr/>
          <p:nvPr/>
        </p:nvCxnSpPr>
        <p:spPr>
          <a:xfrm>
            <a:off x="4283968" y="5923970"/>
            <a:ext cx="792088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52"/>
          <p:cNvCxnSpPr/>
          <p:nvPr/>
        </p:nvCxnSpPr>
        <p:spPr>
          <a:xfrm>
            <a:off x="1907704" y="5923970"/>
            <a:ext cx="936104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2915816" y="5563930"/>
            <a:ext cx="1332052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20,05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364088" y="5563930"/>
            <a:ext cx="111602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4,01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308304" y="5563930"/>
            <a:ext cx="1462091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2,005</a:t>
            </a:r>
            <a:endParaRPr lang="cs-CZ" sz="3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45683" y="5558144"/>
            <a:ext cx="1488889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100,25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2051720" y="5203890"/>
            <a:ext cx="111602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: 5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4355976" y="5203890"/>
            <a:ext cx="111602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: 5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6516216" y="5203890"/>
            <a:ext cx="111602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: 2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/>
      <p:bldP spid="39" grpId="0" build="allAtOnce"/>
      <p:bldP spid="36" grpId="0" build="allAtOnce"/>
      <p:bldP spid="40" grpId="0" build="allAtOnce"/>
      <p:bldP spid="79" grpId="0"/>
      <p:bldP spid="5" grpId="0" animBg="1"/>
      <p:bldP spid="6" grpId="0" animBg="1"/>
      <p:bldP spid="7" grpId="0" animBg="1"/>
      <p:bldP spid="13" grpId="0" animBg="1"/>
      <p:bldP spid="38" grpId="0"/>
      <p:bldP spid="44" grpId="0" build="allAtOnce"/>
      <p:bldP spid="45" grpId="0" build="allAtOnce"/>
      <p:bldP spid="46" grpId="0" build="allAtOnce"/>
      <p:bldP spid="84" grpId="0" build="allAtOnce"/>
      <p:bldP spid="85" grpId="0" build="allAtOnce"/>
      <p:bldP spid="86" grpId="0" build="allAtOnce"/>
      <p:bldP spid="12" grpId="0" animBg="1"/>
      <p:bldP spid="15" grpId="0" animBg="1"/>
      <p:bldP spid="20" grpId="0" animBg="1"/>
      <p:bldP spid="21" grpId="0" animBg="1"/>
      <p:bldP spid="43" grpId="0" build="allAtOnce"/>
      <p:bldP spid="47" grpId="0" build="allAtOnce"/>
      <p:bldP spid="48" grpId="0" build="allAtOnce"/>
      <p:bldP spid="49" grpId="0"/>
      <p:bldP spid="94" grpId="0" build="allAtOnce"/>
      <p:bldP spid="95" grpId="0" build="allAtOnce"/>
      <p:bldP spid="96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87624" y="318862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A</a:t>
            </a:r>
            <a:endParaRPr lang="cs-CZ" sz="32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327347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B</a:t>
            </a:r>
            <a:endParaRPr lang="cs-CZ" sz="32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112474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1. Vypočítej:</a:t>
            </a:r>
            <a:endParaRPr lang="cs-CZ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29431" y="1146877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1. Vypočítej:</a:t>
            </a:r>
            <a:endParaRPr lang="cs-CZ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67867" y="1508303"/>
            <a:ext cx="3168352" cy="193899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0,32 : 8 =</a:t>
            </a:r>
          </a:p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0,6 : 3 =</a:t>
            </a:r>
          </a:p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0,025 : 5 =</a:t>
            </a:r>
          </a:p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10,5 : </a:t>
            </a:r>
            <a:r>
              <a:rPr lang="cs-CZ" sz="2400" b="1" dirty="0" err="1" smtClean="0">
                <a:ln w="50800"/>
                <a:solidFill>
                  <a:schemeClr val="bg1">
                    <a:shade val="50000"/>
                  </a:schemeClr>
                </a:solidFill>
              </a:rPr>
              <a:t>5</a:t>
            </a:r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=</a:t>
            </a:r>
          </a:p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3,6 : 9 =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386310" y="1470263"/>
            <a:ext cx="3456384" cy="193899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2,5 : </a:t>
            </a:r>
            <a:r>
              <a:rPr lang="cs-CZ" sz="2400" b="1" dirty="0" err="1" smtClean="0">
                <a:ln w="50800"/>
                <a:solidFill>
                  <a:schemeClr val="bg1">
                    <a:shade val="50000"/>
                  </a:schemeClr>
                </a:solidFill>
              </a:rPr>
              <a:t>5</a:t>
            </a:r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=</a:t>
            </a:r>
          </a:p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0,032 : 4 =</a:t>
            </a:r>
          </a:p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0,15 : 3 =</a:t>
            </a:r>
          </a:p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6,3 : 9 =</a:t>
            </a:r>
          </a:p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0,8 : 2 =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357911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2. Vypočítej a výsledek ověř zkouškou:</a:t>
            </a:r>
            <a:endParaRPr lang="cs-CZ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3579114"/>
            <a:ext cx="4211960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2. Vypočítej a výsledek ověř zkouškou:</a:t>
            </a:r>
            <a:endParaRPr lang="cs-CZ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87624" y="4293096"/>
            <a:ext cx="3456384" cy="193899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54,4 : 8 =</a:t>
            </a:r>
          </a:p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77,4 : 9 =</a:t>
            </a:r>
          </a:p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6,76 : 5 =</a:t>
            </a:r>
          </a:p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0, 064 : 8 =</a:t>
            </a:r>
          </a:p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0,154 : 7 =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4293096"/>
            <a:ext cx="3744416" cy="193899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19,44 : 6 =</a:t>
            </a:r>
          </a:p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14, 58 : 6 =</a:t>
            </a:r>
          </a:p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0,56 : 7 =</a:t>
            </a:r>
          </a:p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0,126 : 9 =</a:t>
            </a:r>
          </a:p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7, 66 : 5=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Základní škole Mladá Boleslav, 17. listopadu 1325, příspěvková organizace pro šestý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učiva „Dělení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desetinných čísel číslem přirozeným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“.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</a:t>
            </a: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 II.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262174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</TotalTime>
  <Words>242</Words>
  <Application>Microsoft Office PowerPoint</Application>
  <PresentationFormat>Předvádění na obrazovce (4:3)</PresentationFormat>
  <Paragraphs>69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Tradeshow</vt:lpstr>
      <vt:lpstr>Dělení desetinných čísel číslem přirozeným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desetinných čísel</dc:title>
  <dc:creator>Ludmilka</dc:creator>
  <cp:lastModifiedBy>Ludmila Pecháčková</cp:lastModifiedBy>
  <cp:revision>18</cp:revision>
  <dcterms:created xsi:type="dcterms:W3CDTF">2012-11-29T18:07:28Z</dcterms:created>
  <dcterms:modified xsi:type="dcterms:W3CDTF">2013-05-03T11:00:57Z</dcterms:modified>
</cp:coreProperties>
</file>