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63" r:id="rId3"/>
    <p:sldId id="256" r:id="rId4"/>
    <p:sldId id="257" r:id="rId5"/>
    <p:sldId id="261" r:id="rId6"/>
    <p:sldId id="258" r:id="rId7"/>
    <p:sldId id="259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91680" y="2348880"/>
            <a:ext cx="6512511" cy="1143000"/>
          </a:xfrm>
        </p:spPr>
        <p:txBody>
          <a:bodyPr/>
          <a:lstStyle/>
          <a:p>
            <a:pPr marL="0" indent="0" algn="l">
              <a:buNone/>
            </a:pPr>
            <a:r>
              <a:rPr lang="cs-CZ" sz="5400" dirty="0" smtClean="0"/>
              <a:t>Měřítka map a plánů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195736" y="3501008"/>
            <a:ext cx="6400800" cy="86409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2400" dirty="0" smtClean="0"/>
              <a:t>Převod skutečných velikostí do měřítka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08769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2656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4"/>
          <p:cNvSpPr txBox="1">
            <a:spLocks/>
          </p:cNvSpPr>
          <p:nvPr/>
        </p:nvSpPr>
        <p:spPr>
          <a:xfrm>
            <a:off x="611560" y="2132856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Měřítka map a plánů-</a:t>
            </a:r>
            <a:r>
              <a:rPr kumimoji="0" lang="cs-CZ" sz="2800" b="0" i="0" u="none" strike="noStrike" kern="1200" cap="none" spc="0" normalizeH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 převod skutečných velikostí do měřítka</a:t>
            </a:r>
            <a:endParaRPr lang="cs-CZ" sz="2800" dirty="0" smtClean="0">
              <a:latin typeface="Calibri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Autor: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Mgr. Ludmila Pecháčková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VY_32_INOVACE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smtClean="0">
                <a:latin typeface="Calibri"/>
              </a:rPr>
              <a:t>50</a:t>
            </a: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alibri"/>
                <a:ea typeface="+mn-ea"/>
                <a:cs typeface="+mn-cs"/>
              </a:rPr>
              <a:t>_</a:t>
            </a:r>
            <a:r>
              <a:rPr lang="cs-CZ" dirty="0" err="1" smtClean="0">
                <a:latin typeface="Calibri"/>
              </a:rPr>
              <a:t>Meritka</a:t>
            </a:r>
            <a:r>
              <a:rPr lang="cs-CZ" dirty="0" smtClean="0">
                <a:latin typeface="Calibri"/>
              </a:rPr>
              <a:t>_map_a_planu_2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Vytvořeno v rámci projektu „EU peníze školám“.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0" i="0" u="none" strike="noStrike" kern="120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OP VK oblast podpory 1.4 s názvem Zlepšení podmínek pro vzdělávání na základních školách.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404799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448377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Pro zakresleni mapy nebo plánu je třeba převést skutečné hodnoty do měřítka.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0778" y="4747936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Pokoj má  tvar obdélníku s rozměry 5 metrů a 7 metrů.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78031" y="2280049"/>
            <a:ext cx="2520000" cy="180000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268759"/>
            <a:ext cx="3240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Chceme vytvořit plánek pokoje v měřítku 1 : 100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21517" y="1730424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Převedeme  5 metrů na centimetry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53467" y="2272575"/>
            <a:ext cx="3002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5 m = 500 cm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79185" y="4094774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Měřítko je  1 : 100, takže vydělíme </a:t>
            </a:r>
            <a:r>
              <a:rPr lang="cs-CZ" b="1" dirty="0" smtClean="0"/>
              <a:t>500 : 100 = 5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68595" y="5002642"/>
            <a:ext cx="41873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Pokoj který má ve skutečnosti rozměry 5 a 7 metrů bude na plánu v </a:t>
            </a:r>
            <a:r>
              <a:rPr lang="cs-CZ" smtClean="0"/>
              <a:t>měřítku </a:t>
            </a:r>
          </a:p>
          <a:p>
            <a:r>
              <a:rPr lang="cs-CZ" smtClean="0"/>
              <a:t>1 </a:t>
            </a:r>
            <a:r>
              <a:rPr lang="cs-CZ" dirty="0" smtClean="0"/>
              <a:t>: 100 mít rozměry </a:t>
            </a:r>
            <a:r>
              <a:rPr lang="cs-CZ" sz="2800" b="1" dirty="0" smtClean="0">
                <a:solidFill>
                  <a:srgbClr val="92D050"/>
                </a:solidFill>
              </a:rPr>
              <a:t>5 a 7 cm</a:t>
            </a:r>
            <a:endParaRPr lang="cs-CZ" b="1" dirty="0">
              <a:solidFill>
                <a:srgbClr val="92D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44008" y="2941743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Převedeme  7 metrů na centimetry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53467" y="3495741"/>
            <a:ext cx="30025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7 m = 700 cm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344904" y="4107561"/>
            <a:ext cx="30243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Měřítko je  1 : 100, takže vydělíme </a:t>
            </a:r>
            <a:r>
              <a:rPr lang="cs-CZ" b="1" dirty="0" smtClean="0"/>
              <a:t>700 : 100 = 7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5603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5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501508" y="523723"/>
            <a:ext cx="83909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Změň skutečné rozměry pokoje tvaru obdélníku v měřítku </a:t>
            </a:r>
            <a:r>
              <a:rPr lang="cs-CZ" sz="2400" b="1" dirty="0" smtClean="0">
                <a:solidFill>
                  <a:srgbClr val="00B050"/>
                </a:solidFill>
              </a:rPr>
              <a:t>1 : 20.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0" y="2623613"/>
            <a:ext cx="38884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= 8 m, b = 9 m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a = 5,2 m, b = 10 m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a = 7,5 m, b = 4,9 m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433715" y="2636911"/>
            <a:ext cx="388843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 = 40 cm, b = 45 cm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a = 26 cm, b = 50 cm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a = 37,5 cm, b = 24,5 cm</a:t>
            </a:r>
          </a:p>
        </p:txBody>
      </p:sp>
      <p:pic>
        <p:nvPicPr>
          <p:cNvPr id="1027" name="Picture 3" descr="C:\Documents and Settings\pechackova\Local Settings\Temporary Internet Files\Content.IE5\OD2Z81U3\MC9002178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00808"/>
            <a:ext cx="2299708" cy="3209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2123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95936" y="569247"/>
            <a:ext cx="47525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Cesta z Prahy do Mladé Boleslavi  je dlouhá 46 km. Vypočítej kolik centimetrů bude měřit tato vzdálenost na mapě s měřítkem  </a:t>
            </a:r>
          </a:p>
          <a:p>
            <a:r>
              <a:rPr lang="cs-CZ" sz="2400" dirty="0" smtClean="0"/>
              <a:t>1 : 20 000.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55675" y="3446076"/>
            <a:ext cx="68848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46 km = 46 000 m = 4 600 000 cm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39752" y="4285051"/>
            <a:ext cx="551672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4 600 000 : 20 000 = 23 cm 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5301208"/>
            <a:ext cx="75851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Cesta z Prahy do mladé Boleslavi bude na mapě s měřítkem 1 : 20 000 dlouhá 23 cm.</a:t>
            </a:r>
            <a:endParaRPr lang="cs-CZ" sz="2400" dirty="0"/>
          </a:p>
        </p:txBody>
      </p:sp>
      <p:pic>
        <p:nvPicPr>
          <p:cNvPr id="2051" name="Picture 3" descr="C:\Documents and Settings\pechackova\Local Settings\Temporary Internet Files\Content.IE5\0HYRKDYF\MP9004490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76" y="260648"/>
            <a:ext cx="3803560" cy="2811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4703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6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6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11619" y="260648"/>
            <a:ext cx="87129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Urči vzdálenost dvou měst na mapě s měřítkem 1 : 500 000, jestliže ve skutečnosti jsou od sebe vzdálena</a:t>
            </a:r>
            <a:r>
              <a:rPr lang="cs-CZ" sz="2400" dirty="0"/>
              <a:t>: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5734" y="1309996"/>
            <a:ext cx="4252369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Praha – Brno ( 250 km)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Praha – Ostrava ( 370 km)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Praha – České Budějovice ( 150 km)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Mladá Boleslav – Mělník ( 45 km)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Mladá Boleslav – Liberec ( 51 km)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348181" y="1307386"/>
            <a:ext cx="425236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250 km = 250 000 m = 25 000 000 cm</a:t>
            </a:r>
          </a:p>
          <a:p>
            <a:r>
              <a:rPr lang="cs-CZ" dirty="0" smtClean="0"/>
              <a:t> </a:t>
            </a:r>
          </a:p>
          <a:p>
            <a:r>
              <a:rPr lang="cs-CZ" dirty="0" smtClean="0"/>
              <a:t>25 000 000 : 500 000 = 50 cm</a:t>
            </a:r>
          </a:p>
          <a:p>
            <a:endParaRPr lang="cs-CZ" dirty="0"/>
          </a:p>
          <a:p>
            <a:r>
              <a:rPr lang="cs-CZ" dirty="0" smtClean="0"/>
              <a:t>370 </a:t>
            </a:r>
            <a:r>
              <a:rPr lang="cs-CZ" dirty="0"/>
              <a:t>km = </a:t>
            </a:r>
            <a:r>
              <a:rPr lang="cs-CZ" dirty="0" smtClean="0"/>
              <a:t>370 </a:t>
            </a:r>
            <a:r>
              <a:rPr lang="cs-CZ" dirty="0"/>
              <a:t>000 m = </a:t>
            </a:r>
            <a:r>
              <a:rPr lang="cs-CZ" dirty="0" smtClean="0"/>
              <a:t>37 </a:t>
            </a:r>
            <a:r>
              <a:rPr lang="cs-CZ" dirty="0"/>
              <a:t>000 000 cm</a:t>
            </a:r>
          </a:p>
          <a:p>
            <a:r>
              <a:rPr lang="cs-CZ" dirty="0"/>
              <a:t> </a:t>
            </a:r>
          </a:p>
          <a:p>
            <a:r>
              <a:rPr lang="cs-CZ" dirty="0" smtClean="0"/>
              <a:t>37 </a:t>
            </a:r>
            <a:r>
              <a:rPr lang="cs-CZ" dirty="0"/>
              <a:t>000 000 : 500 000 = </a:t>
            </a:r>
            <a:r>
              <a:rPr lang="cs-CZ" dirty="0" smtClean="0"/>
              <a:t>74 </a:t>
            </a:r>
            <a:r>
              <a:rPr lang="cs-CZ" dirty="0"/>
              <a:t>cm</a:t>
            </a:r>
          </a:p>
          <a:p>
            <a:endParaRPr lang="cs-CZ" dirty="0"/>
          </a:p>
          <a:p>
            <a:r>
              <a:rPr lang="cs-CZ" dirty="0" smtClean="0"/>
              <a:t>150 </a:t>
            </a:r>
            <a:r>
              <a:rPr lang="cs-CZ" dirty="0"/>
              <a:t>km = </a:t>
            </a:r>
            <a:r>
              <a:rPr lang="cs-CZ" dirty="0" smtClean="0"/>
              <a:t>150 </a:t>
            </a:r>
            <a:r>
              <a:rPr lang="cs-CZ" dirty="0"/>
              <a:t>000 m = </a:t>
            </a:r>
            <a:r>
              <a:rPr lang="cs-CZ" dirty="0" smtClean="0"/>
              <a:t>15 </a:t>
            </a:r>
            <a:r>
              <a:rPr lang="cs-CZ" dirty="0"/>
              <a:t>000 000 cm</a:t>
            </a:r>
          </a:p>
          <a:p>
            <a:r>
              <a:rPr lang="cs-CZ" dirty="0"/>
              <a:t> </a:t>
            </a:r>
          </a:p>
          <a:p>
            <a:r>
              <a:rPr lang="cs-CZ" dirty="0" smtClean="0"/>
              <a:t>15 </a:t>
            </a:r>
            <a:r>
              <a:rPr lang="cs-CZ" dirty="0"/>
              <a:t>000 000 : 500 000 = </a:t>
            </a:r>
            <a:r>
              <a:rPr lang="cs-CZ" dirty="0" smtClean="0"/>
              <a:t>30 </a:t>
            </a:r>
            <a:r>
              <a:rPr lang="cs-CZ" dirty="0"/>
              <a:t>cm</a:t>
            </a:r>
          </a:p>
          <a:p>
            <a:endParaRPr lang="cs-CZ" dirty="0"/>
          </a:p>
          <a:p>
            <a:r>
              <a:rPr lang="cs-CZ" dirty="0" smtClean="0"/>
              <a:t>45 </a:t>
            </a:r>
            <a:r>
              <a:rPr lang="cs-CZ" dirty="0"/>
              <a:t>km = </a:t>
            </a:r>
            <a:r>
              <a:rPr lang="cs-CZ" dirty="0" smtClean="0"/>
              <a:t>45 000m </a:t>
            </a:r>
            <a:r>
              <a:rPr lang="cs-CZ" dirty="0"/>
              <a:t>= </a:t>
            </a:r>
            <a:r>
              <a:rPr lang="cs-CZ" dirty="0" smtClean="0"/>
              <a:t>4 500 000cm</a:t>
            </a:r>
            <a:endParaRPr lang="cs-CZ" dirty="0"/>
          </a:p>
          <a:p>
            <a:r>
              <a:rPr lang="cs-CZ" dirty="0"/>
              <a:t> </a:t>
            </a:r>
          </a:p>
          <a:p>
            <a:r>
              <a:rPr lang="cs-CZ" dirty="0" smtClean="0"/>
              <a:t>4 500 </a:t>
            </a:r>
            <a:r>
              <a:rPr lang="cs-CZ" dirty="0"/>
              <a:t>000 : 500 000 = </a:t>
            </a:r>
            <a:r>
              <a:rPr lang="cs-CZ" dirty="0" smtClean="0"/>
              <a:t>9 </a:t>
            </a:r>
            <a:r>
              <a:rPr lang="cs-CZ" dirty="0"/>
              <a:t>cm</a:t>
            </a:r>
          </a:p>
          <a:p>
            <a:endParaRPr lang="cs-CZ" dirty="0"/>
          </a:p>
          <a:p>
            <a:r>
              <a:rPr lang="cs-CZ" dirty="0" smtClean="0"/>
              <a:t>51 </a:t>
            </a:r>
            <a:r>
              <a:rPr lang="cs-CZ" dirty="0"/>
              <a:t>km = </a:t>
            </a:r>
            <a:r>
              <a:rPr lang="cs-CZ" dirty="0" smtClean="0"/>
              <a:t>51 000m </a:t>
            </a:r>
            <a:r>
              <a:rPr lang="cs-CZ" dirty="0"/>
              <a:t>= </a:t>
            </a:r>
            <a:r>
              <a:rPr lang="cs-CZ" dirty="0" smtClean="0"/>
              <a:t>5 100 </a:t>
            </a:r>
            <a:r>
              <a:rPr lang="cs-CZ" dirty="0"/>
              <a:t>000 cm</a:t>
            </a:r>
          </a:p>
          <a:p>
            <a:r>
              <a:rPr lang="cs-CZ" dirty="0"/>
              <a:t> </a:t>
            </a:r>
          </a:p>
          <a:p>
            <a:r>
              <a:rPr lang="cs-CZ" dirty="0" smtClean="0"/>
              <a:t>5 100 </a:t>
            </a:r>
            <a:r>
              <a:rPr lang="cs-CZ" dirty="0"/>
              <a:t>000 : 500 000 = </a:t>
            </a:r>
            <a:r>
              <a:rPr lang="cs-CZ" dirty="0" smtClean="0"/>
              <a:t>10,2 </a:t>
            </a:r>
            <a:r>
              <a:rPr lang="cs-CZ" dirty="0"/>
              <a:t>cm</a:t>
            </a:r>
          </a:p>
        </p:txBody>
      </p:sp>
    </p:spTree>
    <p:extLst>
      <p:ext uri="{BB962C8B-B14F-4D97-AF65-F5344CB8AC3E}">
        <p14:creationId xmlns:p14="http://schemas.microsoft.com/office/powerpoint/2010/main" val="314087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55576" y="1072854"/>
            <a:ext cx="5328592" cy="331236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467544" y="332656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Nakresli si do sešitu obrázek bytu a změň jeho skutečné rozměry v měřítku 1 : 50.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4355976" y="1062028"/>
            <a:ext cx="0" cy="33231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755576" y="3068960"/>
            <a:ext cx="3600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373067" y="2564904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246558" y="2681460"/>
            <a:ext cx="9789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7 m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7280" y="3338824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 m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77280" y="1610632"/>
            <a:ext cx="6480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 m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49888" y="1602703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3 m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4389830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5 m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62867" y="355426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dětský pokoj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843379" y="197954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obývací pokoj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41016" y="1594663"/>
            <a:ext cx="1261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koupelna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41016" y="3169547"/>
            <a:ext cx="12619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chodba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33264" y="4951473"/>
            <a:ext cx="1584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obývací pokoj:</a:t>
            </a:r>
          </a:p>
          <a:p>
            <a:endParaRPr lang="cs-CZ" dirty="0" smtClean="0"/>
          </a:p>
          <a:p>
            <a:r>
              <a:rPr lang="cs-CZ" dirty="0" smtClean="0"/>
              <a:t>délka:</a:t>
            </a:r>
          </a:p>
          <a:p>
            <a:r>
              <a:rPr lang="cs-CZ" dirty="0" smtClean="0"/>
              <a:t>šířka: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869878" y="4951473"/>
            <a:ext cx="1584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dětský pokoj:</a:t>
            </a:r>
          </a:p>
          <a:p>
            <a:endParaRPr lang="cs-CZ" dirty="0"/>
          </a:p>
          <a:p>
            <a:r>
              <a:rPr lang="cs-CZ" dirty="0" smtClean="0"/>
              <a:t>délka:</a:t>
            </a:r>
            <a:endParaRPr lang="cs-CZ" dirty="0"/>
          </a:p>
          <a:p>
            <a:r>
              <a:rPr lang="cs-CZ" dirty="0"/>
              <a:t>šířka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37163" y="4958334"/>
            <a:ext cx="12619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koupelna:</a:t>
            </a:r>
          </a:p>
          <a:p>
            <a:endParaRPr lang="cs-CZ" dirty="0"/>
          </a:p>
          <a:p>
            <a:r>
              <a:rPr lang="cs-CZ" dirty="0" smtClean="0"/>
              <a:t>délka:</a:t>
            </a:r>
            <a:endParaRPr lang="cs-CZ" dirty="0"/>
          </a:p>
          <a:p>
            <a:r>
              <a:rPr lang="cs-CZ" dirty="0"/>
              <a:t>šířka: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7236296" y="4971120"/>
            <a:ext cx="12619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Chodba:</a:t>
            </a:r>
          </a:p>
          <a:p>
            <a:endParaRPr lang="cs-CZ" dirty="0"/>
          </a:p>
          <a:p>
            <a:r>
              <a:rPr lang="cs-CZ" dirty="0" smtClean="0"/>
              <a:t>délka:</a:t>
            </a:r>
            <a:endParaRPr lang="cs-CZ" dirty="0"/>
          </a:p>
          <a:p>
            <a:r>
              <a:rPr lang="cs-CZ" dirty="0"/>
              <a:t>šířka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1734663" y="5502468"/>
            <a:ext cx="965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cm</a:t>
            </a:r>
          </a:p>
          <a:p>
            <a:r>
              <a:rPr lang="cs-CZ" dirty="0" smtClean="0"/>
              <a:t>10 cm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3873199" y="5491239"/>
            <a:ext cx="965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 cm</a:t>
            </a:r>
          </a:p>
          <a:p>
            <a:r>
              <a:rPr lang="cs-CZ" dirty="0" smtClean="0"/>
              <a:t>6 cm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6127151" y="5502467"/>
            <a:ext cx="965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cm</a:t>
            </a:r>
          </a:p>
          <a:p>
            <a:r>
              <a:rPr lang="cs-CZ" dirty="0" smtClean="0"/>
              <a:t>8 cm</a:t>
            </a:r>
          </a:p>
        </p:txBody>
      </p:sp>
      <p:sp>
        <p:nvSpPr>
          <p:cNvPr id="33" name="TextovéPole 32"/>
          <p:cNvSpPr txBox="1"/>
          <p:nvPr/>
        </p:nvSpPr>
        <p:spPr>
          <a:xfrm>
            <a:off x="8151400" y="5525118"/>
            <a:ext cx="9655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cm</a:t>
            </a:r>
          </a:p>
          <a:p>
            <a:r>
              <a:rPr lang="cs-CZ" dirty="0" smtClean="0"/>
              <a:t>10 cm</a:t>
            </a:r>
          </a:p>
        </p:txBody>
      </p:sp>
    </p:spTree>
    <p:extLst>
      <p:ext uri="{BB962C8B-B14F-4D97-AF65-F5344CB8AC3E}">
        <p14:creationId xmlns:p14="http://schemas.microsoft.com/office/powerpoint/2010/main" val="1606913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2" grpId="0"/>
      <p:bldP spid="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4"/>
          <p:cNvSpPr>
            <a:spLocks noGrp="1"/>
          </p:cNvSpPr>
          <p:nvPr/>
        </p:nvSpPr>
        <p:spPr>
          <a:xfrm>
            <a:off x="685800" y="728700"/>
            <a:ext cx="7772400" cy="5400600"/>
          </a:xfrm>
          <a:prstGeom prst="rect">
            <a:avLst/>
          </a:prstGeom>
        </p:spPr>
        <p:txBody>
          <a:bodyPr vert="horz" lIns="45720" rIns="45720" anchor="t">
            <a:normAutofit/>
          </a:bodyPr>
          <a:lstStyle>
            <a:lvl1pPr marL="0" indent="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95000"/>
              <a:buFont typeface="Wingdings 2"/>
              <a:buNone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46888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None/>
              <a:defRPr kumimoji="0"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-246888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 2"/>
              <a:buNone/>
              <a:defRPr kumimoji="0"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88720" indent="-210312" algn="l" rtl="0" eaLnBrk="1" latinLnBrk="0" hangingPunct="1">
              <a:spcBef>
                <a:spcPct val="20000"/>
              </a:spcBef>
              <a:buClr>
                <a:schemeClr val="accent3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463040" indent="-210312" algn="l" rtl="0" eaLnBrk="1" latinLnBrk="0" hangingPunct="1">
              <a:spcBef>
                <a:spcPct val="20000"/>
              </a:spcBef>
              <a:buClr>
                <a:schemeClr val="accent4"/>
              </a:buClr>
              <a:buSzPct val="65000"/>
              <a:buFont typeface="Wingdings 2"/>
              <a:buNone/>
              <a:defRPr kumimoji="0"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737360" indent="-210312" algn="l" rtl="0" eaLnBrk="1" latinLnBrk="0" hangingPunct="1">
              <a:spcBef>
                <a:spcPct val="20000"/>
              </a:spcBef>
              <a:buClr>
                <a:schemeClr val="accent5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9456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68880" indent="-182880" algn="l" rtl="0" eaLnBrk="1" latinLnBrk="0" hangingPunct="1">
              <a:spcBef>
                <a:spcPct val="20000"/>
              </a:spcBef>
              <a:buClr>
                <a:schemeClr val="tx2"/>
              </a:buClr>
              <a:buFontTx/>
              <a:buChar char="•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Vytvořeno jako DUM do předmětu matematika na Základní škole Mladá Boleslav, 17. listopadu 1325, příspěvková organizace pro sedmý ročník základní školy.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slouží k doplnění učiva „Měřítka map a plánů“.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doporučuji prezentovat pomocí dataprojektoru.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Constantia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Materiál byl vytvořen a pilotován </a:t>
            </a:r>
            <a:r>
              <a:rPr kumimoji="0" lang="cs-CZ" sz="20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v II.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Constantia"/>
                <a:ea typeface="+mn-ea"/>
                <a:cs typeface="+mn-cs"/>
              </a:rPr>
              <a:t>pololetí školního roku 2012/2013.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buFont typeface="Wingdings 2"/>
              <a:buNone/>
              <a:tabLst/>
              <a:defRPr/>
            </a:pPr>
            <a:endParaRPr lang="cs-CZ" sz="2000" dirty="0">
              <a:latin typeface="Constantia"/>
            </a:endParaRPr>
          </a:p>
        </p:txBody>
      </p:sp>
    </p:spTree>
    <p:extLst>
      <p:ext uri="{BB962C8B-B14F-4D97-AF65-F5344CB8AC3E}">
        <p14:creationId xmlns:p14="http://schemas.microsoft.com/office/powerpoint/2010/main" val="2621740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</TotalTime>
  <Words>576</Words>
  <Application>Microsoft Office PowerPoint</Application>
  <PresentationFormat>Předvádění na obrazovce (4:3)</PresentationFormat>
  <Paragraphs>125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Měřítka map a plánů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Ludmila Pecháčková</cp:lastModifiedBy>
  <cp:revision>13</cp:revision>
  <dcterms:modified xsi:type="dcterms:W3CDTF">2013-05-03T11:37:50Z</dcterms:modified>
</cp:coreProperties>
</file>