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3" r:id="rId2"/>
    <p:sldId id="274" r:id="rId3"/>
    <p:sldId id="266" r:id="rId4"/>
    <p:sldId id="268" r:id="rId5"/>
    <p:sldId id="264" r:id="rId6"/>
    <p:sldId id="265" r:id="rId7"/>
    <p:sldId id="269" r:id="rId8"/>
    <p:sldId id="270" r:id="rId9"/>
    <p:sldId id="272" r:id="rId10"/>
  </p:sldIdLst>
  <p:sldSz cx="9144000" cy="6858000" type="screen4x3"/>
  <p:notesSz cx="6815138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Změna čísla v poměru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4"/>
          <p:cNvSpPr txBox="1">
            <a:spLocks/>
          </p:cNvSpPr>
          <p:nvPr/>
        </p:nvSpPr>
        <p:spPr>
          <a:xfrm>
            <a:off x="611560" y="213285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Poměr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– změna čísla v poměru</a:t>
            </a:r>
            <a:endParaRPr lang="cs-CZ" dirty="0" smtClean="0"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smtClean="0">
                <a:latin typeface="Calibri"/>
              </a:rPr>
              <a:t>52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err="1" smtClean="0">
                <a:latin typeface="Calibri"/>
              </a:rPr>
              <a:t>Zmena</a:t>
            </a:r>
            <a:r>
              <a:rPr lang="cs-CZ" dirty="0" smtClean="0">
                <a:latin typeface="Calibri"/>
              </a:rPr>
              <a:t>_</a:t>
            </a:r>
            <a:r>
              <a:rPr lang="cs-CZ" dirty="0" err="1" smtClean="0">
                <a:latin typeface="Calibri"/>
              </a:rPr>
              <a:t>cisla</a:t>
            </a:r>
            <a:r>
              <a:rPr lang="cs-CZ" dirty="0" smtClean="0">
                <a:latin typeface="Calibri"/>
              </a:rPr>
              <a:t>_v_</a:t>
            </a:r>
            <a:r>
              <a:rPr lang="cs-CZ" dirty="0" err="1" smtClean="0">
                <a:latin typeface="Calibri"/>
              </a:rPr>
              <a:t>pomeru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507683" y="234400"/>
            <a:ext cx="8055058" cy="888458"/>
            <a:chOff x="982633" y="1103831"/>
            <a:chExt cx="8055058" cy="888458"/>
          </a:xfrm>
        </p:grpSpPr>
        <p:pic>
          <p:nvPicPr>
            <p:cNvPr id="5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13919" y="1113857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02033" y="1153455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0444" y="1180988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78558" y="1180988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85487" y="1180988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82633" y="1222011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4519" y="1220632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06405" y="1220632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8291" y="1185662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25805" y="1103831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5" name="TextovéPole 14"/>
          <p:cNvSpPr txBox="1"/>
          <p:nvPr/>
        </p:nvSpPr>
        <p:spPr>
          <a:xfrm>
            <a:off x="1217880" y="1231131"/>
            <a:ext cx="6685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 pytlů mouky stačí na upečení chleba pro 2 vesnice, zjisti kolik pytlů mouky je třeba na upečení chleba pro 5 vesnic.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3164" y="2078255"/>
            <a:ext cx="27826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Zjistím kolik pytlů mouky je třeba na upečení chleba pro jednu vesnici.</a:t>
            </a:r>
            <a:endParaRPr lang="cs-CZ" sz="2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3923740" y="2278310"/>
                <a:ext cx="183729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10 :2=5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740" y="2278310"/>
                <a:ext cx="1837298" cy="52322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6193654" y="2155199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Jedné vesnici stačí na chleba 5 pytlů mouky.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9188" y="3934796"/>
            <a:ext cx="34793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Vypočítám si, kolik mouky by spotřebovalo vesnic 5.</a:t>
            </a:r>
            <a:endParaRPr lang="cs-CZ" sz="2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3958543" y="4073295"/>
                <a:ext cx="177644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5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∙5=25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8543" y="4073295"/>
                <a:ext cx="1776448" cy="52322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6547966" y="3873240"/>
            <a:ext cx="25960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 vesnic spotřebuje 25 pytlů mouky.</a:t>
            </a:r>
            <a:endParaRPr lang="cs-CZ" sz="2000" dirty="0"/>
          </a:p>
        </p:txBody>
      </p:sp>
      <p:grpSp>
        <p:nvGrpSpPr>
          <p:cNvPr id="48" name="Skupina 47"/>
          <p:cNvGrpSpPr/>
          <p:nvPr/>
        </p:nvGrpSpPr>
        <p:grpSpPr>
          <a:xfrm>
            <a:off x="1068280" y="3285629"/>
            <a:ext cx="6828484" cy="544582"/>
            <a:chOff x="1086571" y="3801794"/>
            <a:chExt cx="6828484" cy="544582"/>
          </a:xfrm>
        </p:grpSpPr>
        <p:grpSp>
          <p:nvGrpSpPr>
            <p:cNvPr id="23" name="Skupina 22"/>
            <p:cNvGrpSpPr/>
            <p:nvPr/>
          </p:nvGrpSpPr>
          <p:grpSpPr>
            <a:xfrm>
              <a:off x="1086571" y="3823590"/>
              <a:ext cx="3697242" cy="501940"/>
              <a:chOff x="982633" y="1103831"/>
              <a:chExt cx="8055058" cy="888458"/>
            </a:xfrm>
          </p:grpSpPr>
          <p:pic>
            <p:nvPicPr>
              <p:cNvPr id="25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13919" y="1113857"/>
                <a:ext cx="811886" cy="77027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6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02033" y="1153455"/>
                <a:ext cx="811886" cy="77027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7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90444" y="1180988"/>
                <a:ext cx="811886" cy="77027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8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978558" y="1180988"/>
                <a:ext cx="811886" cy="77027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9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185487" y="1180988"/>
                <a:ext cx="811886" cy="77027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0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82633" y="1222011"/>
                <a:ext cx="811886" cy="77027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1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94519" y="1220632"/>
                <a:ext cx="811886" cy="77027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2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06405" y="1220632"/>
                <a:ext cx="811886" cy="77027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3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418291" y="1185662"/>
                <a:ext cx="811886" cy="77027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4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225805" y="1103831"/>
                <a:ext cx="811886" cy="77027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2" name="TextovéPole 21"/>
            <p:cNvSpPr txBox="1"/>
            <p:nvPr/>
          </p:nvSpPr>
          <p:spPr>
            <a:xfrm>
              <a:off x="4838641" y="3823156"/>
              <a:ext cx="8883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: 2 = </a:t>
              </a:r>
              <a:endParaRPr lang="cs-CZ" sz="2800" dirty="0"/>
            </a:p>
          </p:txBody>
        </p:sp>
        <p:grpSp>
          <p:nvGrpSpPr>
            <p:cNvPr id="35" name="Skupina 34"/>
            <p:cNvGrpSpPr/>
            <p:nvPr/>
          </p:nvGrpSpPr>
          <p:grpSpPr>
            <a:xfrm>
              <a:off x="6055414" y="3801794"/>
              <a:ext cx="1859641" cy="478763"/>
              <a:chOff x="7486010" y="3771251"/>
              <a:chExt cx="1859641" cy="478763"/>
            </a:xfrm>
          </p:grpSpPr>
          <p:pic>
            <p:nvPicPr>
              <p:cNvPr id="38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601740" y="3776915"/>
                <a:ext cx="371955" cy="43517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9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229785" y="3799286"/>
                <a:ext cx="371955" cy="43517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0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57966" y="3814841"/>
                <a:ext cx="371955" cy="43517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86010" y="3814841"/>
                <a:ext cx="371955" cy="43517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7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973696" y="3771251"/>
                <a:ext cx="371955" cy="43517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93" name="Skupina 92"/>
          <p:cNvGrpSpPr/>
          <p:nvPr/>
        </p:nvGrpSpPr>
        <p:grpSpPr>
          <a:xfrm>
            <a:off x="764569" y="4944409"/>
            <a:ext cx="8000103" cy="1628598"/>
            <a:chOff x="695157" y="4944409"/>
            <a:chExt cx="8000103" cy="1628598"/>
          </a:xfrm>
        </p:grpSpPr>
        <p:grpSp>
          <p:nvGrpSpPr>
            <p:cNvPr id="49" name="Skupina 48"/>
            <p:cNvGrpSpPr/>
            <p:nvPr/>
          </p:nvGrpSpPr>
          <p:grpSpPr>
            <a:xfrm>
              <a:off x="695157" y="5258835"/>
              <a:ext cx="1896899" cy="522353"/>
              <a:chOff x="695157" y="5258835"/>
              <a:chExt cx="1896899" cy="522353"/>
            </a:xfrm>
          </p:grpSpPr>
          <p:pic>
            <p:nvPicPr>
              <p:cNvPr id="50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810887" y="5264499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1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438932" y="5286870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2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067113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3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695157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5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2182843" y="525883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57" name="Skupina 56"/>
            <p:cNvGrpSpPr/>
            <p:nvPr/>
          </p:nvGrpSpPr>
          <p:grpSpPr>
            <a:xfrm>
              <a:off x="4166683" y="5528301"/>
              <a:ext cx="1896899" cy="522353"/>
              <a:chOff x="695157" y="5258835"/>
              <a:chExt cx="1896899" cy="522353"/>
            </a:xfrm>
          </p:grpSpPr>
          <p:pic>
            <p:nvPicPr>
              <p:cNvPr id="58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810887" y="5264499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9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438932" y="5286870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0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067113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1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695157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3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2182843" y="525883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64" name="Skupina 63"/>
            <p:cNvGrpSpPr/>
            <p:nvPr/>
          </p:nvGrpSpPr>
          <p:grpSpPr>
            <a:xfrm>
              <a:off x="4161584" y="4990693"/>
              <a:ext cx="1896899" cy="522353"/>
              <a:chOff x="695157" y="5258835"/>
              <a:chExt cx="1896899" cy="522353"/>
            </a:xfrm>
          </p:grpSpPr>
          <p:pic>
            <p:nvPicPr>
              <p:cNvPr id="65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810887" y="5264499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6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438932" y="5286870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7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067113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8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695157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0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2182843" y="525883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71" name="Skupina 70"/>
            <p:cNvGrpSpPr/>
            <p:nvPr/>
          </p:nvGrpSpPr>
          <p:grpSpPr>
            <a:xfrm>
              <a:off x="6798361" y="5485372"/>
              <a:ext cx="1896899" cy="522353"/>
              <a:chOff x="695157" y="5258835"/>
              <a:chExt cx="1896899" cy="522353"/>
            </a:xfrm>
          </p:grpSpPr>
          <p:pic>
            <p:nvPicPr>
              <p:cNvPr id="72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810887" y="5264499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3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438932" y="5286870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4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067113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5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695157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7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2182843" y="525883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78" name="Skupina 77"/>
            <p:cNvGrpSpPr/>
            <p:nvPr/>
          </p:nvGrpSpPr>
          <p:grpSpPr>
            <a:xfrm>
              <a:off x="6798361" y="4944409"/>
              <a:ext cx="1896899" cy="522353"/>
              <a:chOff x="695157" y="5258835"/>
              <a:chExt cx="1896899" cy="522353"/>
            </a:xfrm>
          </p:grpSpPr>
          <p:pic>
            <p:nvPicPr>
              <p:cNvPr id="79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810887" y="5264499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0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438932" y="5286870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1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067113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2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695157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4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2182843" y="525883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85" name="Skupina 84"/>
            <p:cNvGrpSpPr/>
            <p:nvPr/>
          </p:nvGrpSpPr>
          <p:grpSpPr>
            <a:xfrm>
              <a:off x="5473300" y="6050654"/>
              <a:ext cx="1896899" cy="522353"/>
              <a:chOff x="695157" y="5258835"/>
              <a:chExt cx="1896899" cy="522353"/>
            </a:xfrm>
          </p:grpSpPr>
          <p:pic>
            <p:nvPicPr>
              <p:cNvPr id="86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810887" y="5264499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7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438932" y="5286870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8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1067113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9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695157" y="530242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91" name="Picture 2" descr="C:\Documents and Settings\pechackova\Local Settings\Temporary Internet Files\Content.IE5\0HUJOXI3\MC900411904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2182843" y="5258835"/>
                <a:ext cx="409213" cy="4787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92" name="TextovéPole 91"/>
                <p:cNvSpPr txBox="1"/>
                <p:nvPr/>
              </p:nvSpPr>
              <p:spPr>
                <a:xfrm>
                  <a:off x="2768119" y="5220658"/>
                  <a:ext cx="1000594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5=</m:t>
                        </m:r>
                      </m:oMath>
                    </m:oMathPara>
                  </a14:m>
                  <a:endParaRPr lang="cs-CZ" sz="1600" dirty="0"/>
                </a:p>
              </p:txBody>
            </p:sp>
          </mc:Choice>
          <mc:Fallback>
            <p:sp>
              <p:nvSpPr>
                <p:cNvPr id="92" name="TextovéPole 9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768119" y="5220658"/>
                  <a:ext cx="1000594" cy="523220"/>
                </a:xfrm>
                <a:prstGeom prst="rect">
                  <a:avLst/>
                </a:prstGeom>
                <a:blipFill rotWithShape="1">
                  <a:blip r:embed="rId5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xmlns="" val="3837288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 animBg="1"/>
      <p:bldP spid="18" grpId="0"/>
      <p:bldP spid="19" grpId="0"/>
      <p:bldP spid="20" grpId="0" animBg="1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557683" y="830557"/>
            <a:ext cx="8055058" cy="888458"/>
            <a:chOff x="982633" y="1103831"/>
            <a:chExt cx="8055058" cy="888458"/>
          </a:xfrm>
        </p:grpSpPr>
        <p:pic>
          <p:nvPicPr>
            <p:cNvPr id="5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13919" y="1113857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02033" y="1153455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0444" y="1180988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78558" y="1180988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85487" y="1180988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82633" y="1222011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4519" y="1220632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06405" y="1220632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8291" y="1185662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Documents and Settings\pechackova\Local Settings\Temporary Internet Files\Content.IE5\0HUJOXI3\MC90041190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25805" y="1103831"/>
              <a:ext cx="811886" cy="7702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5" name="TextovéPole 14"/>
          <p:cNvSpPr txBox="1"/>
          <p:nvPr/>
        </p:nvSpPr>
        <p:spPr>
          <a:xfrm>
            <a:off x="1392150" y="2204864"/>
            <a:ext cx="6685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 pytlů mouky stačí na upečení chleba pro 2 vesnice, zjisti kolik pytlů mouky je třeba na upečení chleba pro 5 vesnic.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72482" y="3722193"/>
            <a:ext cx="6325199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Číslo 10 jsme změnili v poměru 5 : 2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261916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27376" y="262296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Změna čísla v poměru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261367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Změň číslo 10 v poměru 5 : 2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126472" y="1916832"/>
                <a:ext cx="7405968" cy="7189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Změnit číslo v poměru znamená vynásobit toto číslo zlomkem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.</a:t>
                </a:r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6472" y="1916832"/>
                <a:ext cx="7405968" cy="71897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905" b="-11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2640856" y="2761057"/>
                <a:ext cx="4089561" cy="11407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</a:rPr>
                        <m:t>10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cs-CZ" sz="36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600" b="0" i="1" smtClean="0">
                              <a:latin typeface="Cambria Math"/>
                              <a:ea typeface="Cambria Math"/>
                            </a:rPr>
                            <m:t>50</m:t>
                          </m:r>
                        </m:num>
                        <m:den>
                          <m:r>
                            <a:rPr lang="cs-CZ" sz="3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=25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0856" y="2761057"/>
                <a:ext cx="4089561" cy="114076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653079" y="4189365"/>
            <a:ext cx="6984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Změnili jsme číslo 10 v poměru 5 : 2 a vyšlo nám číslo 25.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60365" y="5255216"/>
            <a:ext cx="46953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Platí, že 5 : 2 = 25 : 10</a:t>
            </a:r>
            <a:endParaRPr lang="cs-CZ" sz="3200" dirty="0"/>
          </a:p>
        </p:txBody>
      </p:sp>
      <p:pic>
        <p:nvPicPr>
          <p:cNvPr id="1026" name="Picture 2" descr="C:\Users\pechackova\AppData\Local\Microsoft\Windows\Temporary Internet Files\Content.IE5\TPTFV0QP\MC9004418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4872" y="2506814"/>
            <a:ext cx="1000333" cy="139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hnutá šipka nahoru 10"/>
          <p:cNvSpPr/>
          <p:nvPr/>
        </p:nvSpPr>
        <p:spPr>
          <a:xfrm>
            <a:off x="4650596" y="5712755"/>
            <a:ext cx="1629383" cy="592844"/>
          </a:xfrm>
          <a:prstGeom prst="curved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4146540" y="4776651"/>
            <a:ext cx="1318747" cy="478565"/>
          </a:xfrm>
          <a:prstGeom prst="curved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2744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0" grpId="0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47011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naopak: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480240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Změň číslo 10 v poměru 2 : 5.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765708" y="2149472"/>
                <a:ext cx="7510917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Změnit číslo v poměru znamená vynásobit toto číslo zlomkem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dirty="0" smtClean="0"/>
                  <a:t>.</a:t>
                </a:r>
                <a:endParaRPr lang="cs-CZ" sz="20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5708" y="2149472"/>
                <a:ext cx="7510917" cy="71468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2640857" y="2930569"/>
                <a:ext cx="4089561" cy="11407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</a:rPr>
                        <m:t>10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𝟓</m:t>
                          </m:r>
                        </m:den>
                      </m:f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cs-CZ" sz="36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600" b="0" i="1" smtClean="0">
                              <a:latin typeface="Cambria Math"/>
                              <a:ea typeface="Cambria Math"/>
                            </a:rPr>
                            <m:t>20</m:t>
                          </m:r>
                        </m:num>
                        <m:den>
                          <m:r>
                            <a:rPr lang="cs-CZ" sz="36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=4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0857" y="2930569"/>
                <a:ext cx="4089561" cy="114076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660429" y="4387170"/>
            <a:ext cx="6984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Změnili jsme číslo 10 v poměru 2 : 5 a vyšlo nám číslo 4.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05143" y="5305352"/>
            <a:ext cx="469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Platí, že 2 : 5 = 10 : 4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13822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Změna čísla v poměru</a:t>
            </a:r>
            <a:endParaRPr lang="cs-CZ" dirty="0"/>
          </a:p>
        </p:txBody>
      </p:sp>
      <p:pic>
        <p:nvPicPr>
          <p:cNvPr id="11" name="Picture 2" descr="C:\Users\pechackova\AppData\Local\Microsoft\Windows\Temporary Internet Files\Content.IE5\TPTFV0QP\MC9004418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4872" y="2506814"/>
            <a:ext cx="1000333" cy="139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hnutá šipka nahoru 11"/>
          <p:cNvSpPr/>
          <p:nvPr/>
        </p:nvSpPr>
        <p:spPr>
          <a:xfrm>
            <a:off x="4521167" y="5828572"/>
            <a:ext cx="1432414" cy="592844"/>
          </a:xfrm>
          <a:prstGeom prst="curved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4146541" y="4776651"/>
            <a:ext cx="1246138" cy="478565"/>
          </a:xfrm>
          <a:prstGeom prst="curved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0242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980728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Změň číslo 12 v poměru: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916832"/>
            <a:ext cx="43204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: 4</a:t>
            </a:r>
          </a:p>
          <a:p>
            <a:r>
              <a:rPr lang="cs-CZ" sz="3200" dirty="0" smtClean="0"/>
              <a:t>4 : 6</a:t>
            </a:r>
          </a:p>
          <a:p>
            <a:r>
              <a:rPr lang="cs-CZ" sz="3200" dirty="0" smtClean="0"/>
              <a:t>3 : 12</a:t>
            </a:r>
          </a:p>
          <a:p>
            <a:r>
              <a:rPr lang="cs-CZ" sz="3200" dirty="0" smtClean="0"/>
              <a:t>5 : 2</a:t>
            </a:r>
          </a:p>
          <a:p>
            <a:r>
              <a:rPr lang="cs-CZ" sz="3200" dirty="0" smtClean="0"/>
              <a:t>7 : 3</a:t>
            </a:r>
          </a:p>
          <a:p>
            <a:r>
              <a:rPr lang="cs-CZ" sz="3200" dirty="0" smtClean="0"/>
              <a:t>3 : 12</a:t>
            </a:r>
          </a:p>
          <a:p>
            <a:r>
              <a:rPr lang="cs-CZ" sz="3200" dirty="0" smtClean="0"/>
              <a:t>4 : 2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1916832"/>
            <a:ext cx="29523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30</a:t>
            </a:r>
          </a:p>
          <a:p>
            <a:r>
              <a:rPr lang="cs-CZ" sz="3200" dirty="0" smtClean="0"/>
              <a:t>28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24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42898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48478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Změň v poměru 10 : 2 čísla: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5855" y="2066468"/>
            <a:ext cx="187220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16</a:t>
            </a:r>
          </a:p>
          <a:p>
            <a:r>
              <a:rPr lang="cs-CZ" sz="2800" b="1" dirty="0" smtClean="0"/>
              <a:t>20</a:t>
            </a:r>
          </a:p>
          <a:p>
            <a:r>
              <a:rPr lang="cs-CZ" sz="2800" b="1" dirty="0" smtClean="0"/>
              <a:t>30</a:t>
            </a:r>
          </a:p>
          <a:p>
            <a:r>
              <a:rPr lang="cs-CZ" sz="2800" b="1" dirty="0" smtClean="0"/>
              <a:t>18</a:t>
            </a:r>
          </a:p>
          <a:p>
            <a:r>
              <a:rPr lang="cs-CZ" sz="2800" b="1" dirty="0" smtClean="0"/>
              <a:t>2</a:t>
            </a:r>
          </a:p>
          <a:p>
            <a:r>
              <a:rPr lang="cs-CZ" sz="2800" b="1" dirty="0" smtClean="0"/>
              <a:t>6</a:t>
            </a:r>
          </a:p>
          <a:p>
            <a:r>
              <a:rPr lang="cs-CZ" sz="2800" b="1" dirty="0"/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860032" y="1484784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Změň v poměru 5 : 3 čísla: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2060848"/>
            <a:ext cx="187220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15</a:t>
            </a:r>
          </a:p>
          <a:p>
            <a:r>
              <a:rPr lang="cs-CZ" sz="2800" b="1" dirty="0" smtClean="0"/>
              <a:t>60</a:t>
            </a:r>
          </a:p>
          <a:p>
            <a:r>
              <a:rPr lang="cs-CZ" sz="2800" b="1" dirty="0" smtClean="0"/>
              <a:t>33</a:t>
            </a:r>
          </a:p>
          <a:p>
            <a:r>
              <a:rPr lang="cs-CZ" sz="2800" b="1" dirty="0" smtClean="0"/>
              <a:t>18</a:t>
            </a:r>
          </a:p>
          <a:p>
            <a:r>
              <a:rPr lang="cs-CZ" sz="2800" b="1" dirty="0" smtClean="0"/>
              <a:t>9</a:t>
            </a:r>
          </a:p>
          <a:p>
            <a:r>
              <a:rPr lang="cs-CZ" sz="2800" b="1" dirty="0" smtClean="0"/>
              <a:t>123</a:t>
            </a:r>
          </a:p>
          <a:p>
            <a:r>
              <a:rPr lang="cs-CZ" sz="2800" b="1" dirty="0" smtClean="0"/>
              <a:t>12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85081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sedmý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„Poměr,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změna čísla v daném poměru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 II.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678</TotalTime>
  <Words>341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Soho</vt:lpstr>
      <vt:lpstr>Poměr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Ludmila</cp:lastModifiedBy>
  <cp:revision>32</cp:revision>
  <cp:lastPrinted>2013-02-20T12:15:46Z</cp:lastPrinted>
  <dcterms:modified xsi:type="dcterms:W3CDTF">2013-04-21T18:01:12Z</dcterms:modified>
</cp:coreProperties>
</file>