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69" r:id="rId3"/>
    <p:sldId id="258" r:id="rId4"/>
    <p:sldId id="259" r:id="rId5"/>
    <p:sldId id="260" r:id="rId6"/>
    <p:sldId id="261" r:id="rId7"/>
    <p:sldId id="265" r:id="rId8"/>
    <p:sldId id="266" r:id="rId9"/>
    <p:sldId id="268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2" autoAdjust="0"/>
    <p:restoredTop sz="94635" autoAdjust="0"/>
  </p:normalViewPr>
  <p:slideViewPr>
    <p:cSldViewPr>
      <p:cViewPr varScale="1">
        <p:scale>
          <a:sx n="70" d="100"/>
          <a:sy n="70" d="100"/>
        </p:scale>
        <p:origin x="-5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691680" y="3933056"/>
            <a:ext cx="6338565" cy="882119"/>
          </a:xfrm>
        </p:spPr>
        <p:txBody>
          <a:bodyPr/>
          <a:lstStyle/>
          <a:p>
            <a:r>
              <a:rPr lang="cs-CZ" dirty="0" smtClean="0"/>
              <a:t>Rozšiřování a zkracování postupného poměru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331640" y="2276872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  Postupný poměr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719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323528" y="2132856"/>
            <a:ext cx="8517632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Postupný poměr –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rozšiřování a krácení</a:t>
            </a:r>
            <a:endParaRPr lang="cs-CZ" dirty="0" smtClean="0"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smtClean="0">
                <a:latin typeface="Calibri"/>
              </a:rPr>
              <a:t>53_</a:t>
            </a:r>
            <a:r>
              <a:rPr lang="cs-CZ" dirty="0" err="1" smtClean="0">
                <a:latin typeface="Calibri"/>
              </a:rPr>
              <a:t>Postupny</a:t>
            </a:r>
            <a:r>
              <a:rPr lang="cs-CZ" dirty="0" smtClean="0">
                <a:latin typeface="Calibri"/>
              </a:rPr>
              <a:t>_</a:t>
            </a:r>
            <a:r>
              <a:rPr lang="cs-CZ" dirty="0" err="1" smtClean="0">
                <a:latin typeface="Calibri"/>
              </a:rPr>
              <a:t>pomer</a:t>
            </a:r>
            <a:r>
              <a:rPr lang="cs-CZ" dirty="0" smtClean="0">
                <a:latin typeface="Calibri"/>
              </a:rPr>
              <a:t>_</a:t>
            </a:r>
            <a:r>
              <a:rPr lang="cs-CZ" dirty="0" err="1" smtClean="0">
                <a:latin typeface="Calibri"/>
              </a:rPr>
              <a:t>rozsirovani</a:t>
            </a:r>
            <a:r>
              <a:rPr lang="cs-CZ" dirty="0" smtClean="0">
                <a:latin typeface="Calibri"/>
              </a:rPr>
              <a:t>_</a:t>
            </a:r>
            <a:r>
              <a:rPr lang="cs-CZ" dirty="0" err="1" smtClean="0">
                <a:latin typeface="Calibri"/>
              </a:rPr>
              <a:t>kraceni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6351" y="836712"/>
            <a:ext cx="770485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Postupným poměrem </a:t>
            </a:r>
            <a:r>
              <a:rPr lang="cs-CZ" dirty="0" smtClean="0"/>
              <a:t>porovnáváme </a:t>
            </a:r>
            <a:r>
              <a:rPr lang="cs-CZ" sz="2000" b="1" dirty="0" smtClean="0"/>
              <a:t>tři a více</a:t>
            </a:r>
            <a:r>
              <a:rPr lang="cs-CZ" dirty="0" smtClean="0"/>
              <a:t> údajů </a:t>
            </a:r>
          </a:p>
          <a:p>
            <a:r>
              <a:rPr lang="cs-CZ" dirty="0" smtClean="0"/>
              <a:t>(výhry , hmotnosti, délky…)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79984" y="4727297"/>
            <a:ext cx="3204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čteme á ku bé ku </a:t>
            </a:r>
            <a:r>
              <a:rPr lang="cs-CZ" sz="2400" dirty="0" err="1" smtClean="0">
                <a:solidFill>
                  <a:srgbClr val="00B0F0"/>
                </a:solidFill>
              </a:rPr>
              <a:t>cé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8006" y="1787389"/>
            <a:ext cx="28662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a : b : c</a:t>
            </a:r>
            <a:endParaRPr lang="cs-CZ" sz="5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7816" y="2618386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první člen poměru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55023" y="3503990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druhý člen poměru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4340" y="2618386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třetí člen poměru</a:t>
            </a:r>
            <a:endParaRPr lang="cs-CZ" sz="2400" dirty="0"/>
          </a:p>
        </p:txBody>
      </p:sp>
      <p:cxnSp>
        <p:nvCxnSpPr>
          <p:cNvPr id="13" name="Přímá spojnice se šipkou 12"/>
          <p:cNvCxnSpPr>
            <a:endCxn id="8" idx="3"/>
          </p:cNvCxnSpPr>
          <p:nvPr/>
        </p:nvCxnSpPr>
        <p:spPr>
          <a:xfrm flipH="1">
            <a:off x="3379984" y="2710719"/>
            <a:ext cx="198022" cy="3231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7" idx="2"/>
            <a:endCxn id="9" idx="0"/>
          </p:cNvCxnSpPr>
          <p:nvPr/>
        </p:nvCxnSpPr>
        <p:spPr>
          <a:xfrm>
            <a:off x="5011107" y="2710719"/>
            <a:ext cx="0" cy="79327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940152" y="2618386"/>
            <a:ext cx="504056" cy="41549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6667" y="5829726"/>
            <a:ext cx="7429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8 : 2 : 3 čti jako osm ku dvěma ku třem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5309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7" grpId="0"/>
      <p:bldP spid="8" grpId="0"/>
      <p:bldP spid="9" grpId="0"/>
      <p:bldP spid="10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21641" y="455185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Rozšiřování a krácení  postupného poměru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5384" y="1402941"/>
            <a:ext cx="5896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Postupný poměr 1 : 3 : 2 rozšiř číslem 5.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26886" y="1803051"/>
            <a:ext cx="34554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: 15 : 10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78687" y="2556641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Postupný poměr </a:t>
            </a:r>
            <a:r>
              <a:rPr lang="cs-CZ" sz="2000" b="1" dirty="0" smtClean="0">
                <a:solidFill>
                  <a:srgbClr val="00B0F0"/>
                </a:solidFill>
              </a:rPr>
              <a:t>rozšíříme</a:t>
            </a:r>
            <a:r>
              <a:rPr lang="cs-CZ" sz="2000" b="1" dirty="0" smtClean="0"/>
              <a:t>, když každý jeho člen </a:t>
            </a:r>
            <a:r>
              <a:rPr lang="cs-CZ" sz="2000" b="1" dirty="0" smtClean="0">
                <a:solidFill>
                  <a:srgbClr val="00B0F0"/>
                </a:solidFill>
              </a:rPr>
              <a:t>vynásobíme</a:t>
            </a:r>
            <a:r>
              <a:rPr lang="cs-CZ" sz="2000" b="1" dirty="0" smtClean="0"/>
              <a:t> stejným kladným číslem.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5384" y="4037166"/>
            <a:ext cx="5896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Postupný poměr 10 : 40 : 60 zkrať číslem 10.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01889" y="4450173"/>
            <a:ext cx="2761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: 4 : 6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78687" y="5373215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Postupný poměr </a:t>
            </a:r>
            <a:r>
              <a:rPr lang="cs-CZ" sz="2000" b="1" dirty="0" smtClean="0">
                <a:solidFill>
                  <a:srgbClr val="00B0F0"/>
                </a:solidFill>
              </a:rPr>
              <a:t>zkrátíme</a:t>
            </a:r>
            <a:r>
              <a:rPr lang="cs-CZ" sz="2000" b="1" dirty="0" smtClean="0"/>
              <a:t>, když každý jeho člen </a:t>
            </a:r>
            <a:r>
              <a:rPr lang="cs-CZ" sz="2000" b="1" dirty="0" smtClean="0">
                <a:solidFill>
                  <a:srgbClr val="00B0F0"/>
                </a:solidFill>
              </a:rPr>
              <a:t>vydělíme</a:t>
            </a:r>
            <a:r>
              <a:rPr lang="cs-CZ" sz="2000" b="1" dirty="0" smtClean="0"/>
              <a:t> stejným kladným číslem.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14484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01479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Postupný poměr 2 : 6 : 5 rozšiř: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340768"/>
            <a:ext cx="16561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</a:t>
            </a:r>
          </a:p>
          <a:p>
            <a:endParaRPr lang="cs-CZ" sz="2400" b="1" dirty="0"/>
          </a:p>
          <a:p>
            <a:r>
              <a:rPr lang="cs-CZ" sz="2400" b="1" dirty="0" smtClean="0"/>
              <a:t>3</a:t>
            </a:r>
          </a:p>
          <a:p>
            <a:endParaRPr lang="cs-CZ" sz="2400" b="1" dirty="0"/>
          </a:p>
          <a:p>
            <a:r>
              <a:rPr lang="cs-CZ" sz="2400" b="1" dirty="0" smtClean="0"/>
              <a:t>5</a:t>
            </a:r>
          </a:p>
          <a:p>
            <a:endParaRPr lang="cs-CZ" sz="2400" b="1" dirty="0"/>
          </a:p>
          <a:p>
            <a:r>
              <a:rPr lang="cs-CZ" sz="2400" b="1" dirty="0" smtClean="0"/>
              <a:t>7</a:t>
            </a:r>
          </a:p>
          <a:p>
            <a:endParaRPr lang="cs-CZ" sz="2400" b="1" dirty="0"/>
          </a:p>
          <a:p>
            <a:r>
              <a:rPr lang="cs-CZ" sz="2400" b="1" dirty="0" smtClean="0"/>
              <a:t>9</a:t>
            </a:r>
          </a:p>
          <a:p>
            <a:endParaRPr lang="cs-CZ" sz="2400" b="1" dirty="0"/>
          </a:p>
          <a:p>
            <a:r>
              <a:rPr lang="cs-CZ" sz="2400" b="1" dirty="0" smtClean="0"/>
              <a:t>12</a:t>
            </a:r>
          </a:p>
          <a:p>
            <a:endParaRPr lang="cs-CZ" sz="2400" b="1" dirty="0"/>
          </a:p>
          <a:p>
            <a:r>
              <a:rPr lang="cs-CZ" sz="2400" b="1" dirty="0" smtClean="0"/>
              <a:t>25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23465"/>
            <a:ext cx="31683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 : 12 : 10</a:t>
            </a:r>
          </a:p>
          <a:p>
            <a:endParaRPr lang="cs-CZ" sz="2400" b="1" dirty="0"/>
          </a:p>
          <a:p>
            <a:r>
              <a:rPr lang="cs-CZ" sz="2400" b="1" dirty="0" smtClean="0"/>
              <a:t>6 : 18 : 15</a:t>
            </a:r>
          </a:p>
          <a:p>
            <a:endParaRPr lang="cs-CZ" sz="2400" b="1" dirty="0"/>
          </a:p>
          <a:p>
            <a:r>
              <a:rPr lang="cs-CZ" sz="2400" b="1" dirty="0" smtClean="0"/>
              <a:t>10 : 30 : 25</a:t>
            </a:r>
          </a:p>
          <a:p>
            <a:endParaRPr lang="cs-CZ" sz="2400" b="1" dirty="0"/>
          </a:p>
          <a:p>
            <a:r>
              <a:rPr lang="cs-CZ" sz="2400" b="1" dirty="0" smtClean="0"/>
              <a:t>14 : 42 : 35</a:t>
            </a:r>
          </a:p>
          <a:p>
            <a:endParaRPr lang="cs-CZ" sz="2400" b="1" dirty="0"/>
          </a:p>
          <a:p>
            <a:r>
              <a:rPr lang="cs-CZ" sz="2400" b="1" dirty="0" smtClean="0"/>
              <a:t>18 : 54 : 45</a:t>
            </a:r>
          </a:p>
          <a:p>
            <a:endParaRPr lang="cs-CZ" sz="2400" b="1" dirty="0"/>
          </a:p>
          <a:p>
            <a:r>
              <a:rPr lang="cs-CZ" sz="2400" b="1" dirty="0" smtClean="0"/>
              <a:t>24 : 72 : 60</a:t>
            </a:r>
          </a:p>
          <a:p>
            <a:endParaRPr lang="cs-CZ" sz="2400" b="1" dirty="0"/>
          </a:p>
          <a:p>
            <a:r>
              <a:rPr lang="cs-CZ" sz="2400" b="1" dirty="0" smtClean="0"/>
              <a:t>50 : 150 : 125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64632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01479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Postupný poměr 4 : 7 : 3 rozšiř: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340768"/>
            <a:ext cx="16561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</a:t>
            </a:r>
          </a:p>
          <a:p>
            <a:endParaRPr lang="cs-CZ" sz="2400" b="1" dirty="0"/>
          </a:p>
          <a:p>
            <a:r>
              <a:rPr lang="cs-CZ" sz="2400" b="1" dirty="0" smtClean="0"/>
              <a:t>3</a:t>
            </a:r>
          </a:p>
          <a:p>
            <a:endParaRPr lang="cs-CZ" sz="2400" b="1" dirty="0"/>
          </a:p>
          <a:p>
            <a:r>
              <a:rPr lang="cs-CZ" sz="2400" b="1" dirty="0" smtClean="0"/>
              <a:t>5</a:t>
            </a:r>
          </a:p>
          <a:p>
            <a:endParaRPr lang="cs-CZ" sz="2400" b="1" dirty="0"/>
          </a:p>
          <a:p>
            <a:r>
              <a:rPr lang="cs-CZ" sz="2400" b="1" dirty="0" smtClean="0"/>
              <a:t>7</a:t>
            </a:r>
          </a:p>
          <a:p>
            <a:endParaRPr lang="cs-CZ" sz="2400" b="1" dirty="0"/>
          </a:p>
          <a:p>
            <a:r>
              <a:rPr lang="cs-CZ" sz="2400" b="1" dirty="0" smtClean="0"/>
              <a:t>9</a:t>
            </a:r>
          </a:p>
          <a:p>
            <a:endParaRPr lang="cs-CZ" sz="2400" b="1" dirty="0"/>
          </a:p>
          <a:p>
            <a:r>
              <a:rPr lang="cs-CZ" sz="2400" b="1" dirty="0" smtClean="0"/>
              <a:t>12</a:t>
            </a:r>
          </a:p>
          <a:p>
            <a:endParaRPr lang="cs-CZ" sz="2400" b="1" dirty="0"/>
          </a:p>
          <a:p>
            <a:r>
              <a:rPr lang="cs-CZ" sz="2400" b="1" dirty="0" smtClean="0"/>
              <a:t>20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23465"/>
            <a:ext cx="31683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 : 14 : 6</a:t>
            </a:r>
          </a:p>
          <a:p>
            <a:endParaRPr lang="cs-CZ" sz="2400" b="1" dirty="0"/>
          </a:p>
          <a:p>
            <a:r>
              <a:rPr lang="cs-CZ" sz="2400" b="1" dirty="0" smtClean="0"/>
              <a:t>12 : 21 : 9</a:t>
            </a:r>
          </a:p>
          <a:p>
            <a:endParaRPr lang="cs-CZ" sz="2400" b="1" dirty="0"/>
          </a:p>
          <a:p>
            <a:r>
              <a:rPr lang="cs-CZ" sz="2400" b="1" dirty="0" smtClean="0"/>
              <a:t>20 : 35 : 15</a:t>
            </a:r>
          </a:p>
          <a:p>
            <a:endParaRPr lang="cs-CZ" sz="2400" b="1" dirty="0"/>
          </a:p>
          <a:p>
            <a:r>
              <a:rPr lang="cs-CZ" sz="2400" b="1" dirty="0" smtClean="0"/>
              <a:t>28 : 49 : 21</a:t>
            </a:r>
          </a:p>
          <a:p>
            <a:endParaRPr lang="cs-CZ" sz="2400" b="1" dirty="0"/>
          </a:p>
          <a:p>
            <a:r>
              <a:rPr lang="cs-CZ" sz="2400" b="1" dirty="0" smtClean="0"/>
              <a:t>36 : 63 : 27</a:t>
            </a:r>
          </a:p>
          <a:p>
            <a:endParaRPr lang="cs-CZ" sz="2400" b="1" dirty="0"/>
          </a:p>
          <a:p>
            <a:r>
              <a:rPr lang="cs-CZ" sz="2400" b="1" dirty="0" smtClean="0"/>
              <a:t>48 : 84 : 36</a:t>
            </a:r>
          </a:p>
          <a:p>
            <a:endParaRPr lang="cs-CZ" sz="2400" b="1" dirty="0"/>
          </a:p>
          <a:p>
            <a:r>
              <a:rPr lang="cs-CZ" sz="2400" b="1" dirty="0" smtClean="0"/>
              <a:t>80 : 140 : 60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88614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01479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Postupný poměr 20 : 10 : 100 zkra</a:t>
            </a:r>
            <a:r>
              <a:rPr lang="cs-CZ" sz="2800" dirty="0"/>
              <a:t>ť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024699"/>
            <a:ext cx="26642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</a:t>
            </a:r>
          </a:p>
          <a:p>
            <a:endParaRPr lang="cs-CZ" sz="2400" b="1" dirty="0"/>
          </a:p>
          <a:p>
            <a:r>
              <a:rPr lang="cs-CZ" sz="2400" b="1" dirty="0" smtClean="0"/>
              <a:t>5</a:t>
            </a:r>
          </a:p>
          <a:p>
            <a:endParaRPr lang="cs-CZ" sz="2400" b="1" dirty="0"/>
          </a:p>
          <a:p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024699"/>
            <a:ext cx="26642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: 5 : 50</a:t>
            </a:r>
          </a:p>
          <a:p>
            <a:endParaRPr lang="cs-CZ" sz="2400" b="1" dirty="0"/>
          </a:p>
          <a:p>
            <a:r>
              <a:rPr lang="cs-CZ" sz="2400" b="1" dirty="0" smtClean="0"/>
              <a:t>4 : 2 : 20</a:t>
            </a:r>
          </a:p>
          <a:p>
            <a:endParaRPr lang="cs-CZ" sz="2400" b="1" dirty="0"/>
          </a:p>
          <a:p>
            <a:r>
              <a:rPr lang="cs-CZ" sz="2400" b="1" dirty="0" smtClean="0"/>
              <a:t>2 : 1 : 10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212976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Postupný poměr 24 : 126 : 258 zkra</a:t>
            </a:r>
            <a:r>
              <a:rPr lang="cs-CZ" sz="2800" dirty="0"/>
              <a:t>ť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893" y="3736196"/>
            <a:ext cx="26642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</a:t>
            </a:r>
          </a:p>
          <a:p>
            <a:endParaRPr lang="cs-CZ" sz="2400" b="1" dirty="0"/>
          </a:p>
          <a:p>
            <a:r>
              <a:rPr lang="cs-CZ" sz="2400" b="1" dirty="0" smtClean="0"/>
              <a:t>6</a:t>
            </a:r>
          </a:p>
          <a:p>
            <a:endParaRPr lang="cs-CZ" sz="2400" b="1" dirty="0"/>
          </a:p>
          <a:p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3861048"/>
            <a:ext cx="26642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 : 63 : 129</a:t>
            </a:r>
          </a:p>
          <a:p>
            <a:endParaRPr lang="cs-CZ" sz="2400" b="1" dirty="0"/>
          </a:p>
          <a:p>
            <a:r>
              <a:rPr lang="cs-CZ" sz="2400" b="1" dirty="0" smtClean="0"/>
              <a:t>4 : 21 : 43</a:t>
            </a:r>
          </a:p>
          <a:p>
            <a:endParaRPr lang="cs-CZ" sz="2400" b="1" dirty="0"/>
          </a:p>
          <a:p>
            <a:r>
              <a:rPr lang="cs-CZ" sz="2400" b="1" dirty="0" smtClean="0"/>
              <a:t>2,4 : 12,6 : 25,8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93018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01479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Postupný poměr 5 : 9 : 3 : 4 rozšiř: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024699"/>
            <a:ext cx="26642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</a:t>
            </a:r>
          </a:p>
          <a:p>
            <a:endParaRPr lang="cs-CZ" sz="2400" b="1" dirty="0"/>
          </a:p>
          <a:p>
            <a:r>
              <a:rPr lang="cs-CZ" sz="2400" b="1" dirty="0" smtClean="0"/>
              <a:t>3</a:t>
            </a:r>
          </a:p>
          <a:p>
            <a:endParaRPr lang="cs-CZ" sz="2400" b="1" dirty="0"/>
          </a:p>
          <a:p>
            <a:r>
              <a:rPr lang="cs-CZ" sz="2400" b="1" dirty="0" smtClean="0"/>
              <a:t>15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024699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: 18 : 6 : 8</a:t>
            </a:r>
          </a:p>
          <a:p>
            <a:endParaRPr lang="cs-CZ" sz="2400" b="1" dirty="0"/>
          </a:p>
          <a:p>
            <a:r>
              <a:rPr lang="cs-CZ" sz="2400" b="1" dirty="0" smtClean="0"/>
              <a:t>15 : 27 : 9 : 12</a:t>
            </a:r>
          </a:p>
          <a:p>
            <a:endParaRPr lang="cs-CZ" sz="2400" b="1" dirty="0"/>
          </a:p>
          <a:p>
            <a:r>
              <a:rPr lang="cs-CZ" sz="2400" b="1" dirty="0" smtClean="0"/>
              <a:t>75 : 135 : 45 : 60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8868" y="4221088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19348" y="4221088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: 3 : 25 : 63</a:t>
            </a:r>
          </a:p>
          <a:p>
            <a:endParaRPr lang="cs-CZ" sz="2400" b="1" dirty="0"/>
          </a:p>
          <a:p>
            <a:r>
              <a:rPr lang="cs-CZ" sz="2400" b="1" dirty="0" smtClean="0"/>
              <a:t>10 : 6 : 50 : 126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3356992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Postupný poměr 20 : 12 : 100 : 252 zkra</a:t>
            </a:r>
            <a:r>
              <a:rPr lang="cs-CZ" sz="2800" dirty="0"/>
              <a:t>ť</a:t>
            </a:r>
            <a:r>
              <a:rPr lang="cs-CZ" sz="2800" dirty="0" smtClean="0"/>
              <a:t>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6779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3711" y="314380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 Postupný poměr 2 : 4 : 5 rozšiř: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7302" y="824418"/>
            <a:ext cx="16561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</a:t>
            </a:r>
          </a:p>
          <a:p>
            <a:endParaRPr lang="cs-CZ" sz="2000" dirty="0" smtClean="0"/>
          </a:p>
          <a:p>
            <a:r>
              <a:rPr lang="cs-CZ" sz="2000" dirty="0" smtClean="0"/>
              <a:t>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1868" y="2209453"/>
            <a:ext cx="40408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Uprav postupné poměry na základní tvar: 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1160" y="2920670"/>
            <a:ext cx="397935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 : 16 : 8 : 32</a:t>
            </a:r>
          </a:p>
          <a:p>
            <a:endParaRPr lang="cs-CZ" sz="2000" dirty="0"/>
          </a:p>
          <a:p>
            <a:r>
              <a:rPr lang="cs-CZ" sz="2000" dirty="0" smtClean="0"/>
              <a:t>25 : 150 : 75 : 225</a:t>
            </a:r>
          </a:p>
          <a:p>
            <a:endParaRPr lang="cs-CZ" sz="2000" dirty="0"/>
          </a:p>
          <a:p>
            <a:r>
              <a:rPr lang="cs-CZ" sz="2000" dirty="0" smtClean="0"/>
              <a:t>28 : 70 : 42 : 126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314380"/>
            <a:ext cx="41646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Uprav postupné poměry na základní tvar: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905113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0,4 : 0,02 : 0,1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5076056" y="1681643"/>
                <a:ext cx="1118768" cy="67056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i="1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000" i="1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000" i="1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i="1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000" i="1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681643"/>
                <a:ext cx="1118768" cy="6705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716016" y="2666529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 Postupný poměr 24 : 126 : 258 zkra</a:t>
            </a:r>
            <a:r>
              <a:rPr lang="cs-CZ" b="1" dirty="0"/>
              <a:t>ť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0357" y="3310649"/>
            <a:ext cx="2664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</a:t>
            </a:r>
          </a:p>
          <a:p>
            <a:endParaRPr lang="cs-CZ" sz="2000" dirty="0"/>
          </a:p>
          <a:p>
            <a:r>
              <a:rPr lang="cs-CZ" sz="2000" dirty="0" smtClean="0"/>
              <a:t>6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64641" y="5017785"/>
            <a:ext cx="75717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 Pan Douda chce mezi své vnuky rozdělit 1 600 Kč. Částku jim rozdělí v poměru podle jejich věku. Dvěma vnukům je 15 let, zbývajícím 12 let a 6 let. Kolik korun dostane každý z chlapců?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14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sedmý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„Rozšiřování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a krácení postupného poměru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141</TotalTime>
  <Words>555</Words>
  <Application>Microsoft Office PowerPoint</Application>
  <PresentationFormat>Předvádění na obrazovce (4:3)</PresentationFormat>
  <Paragraphs>150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  Postupný poměr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Postupný poměr</dc:title>
  <dc:creator>Ludmila Pecháčková</dc:creator>
  <cp:lastModifiedBy>Ludmila Pecháčková</cp:lastModifiedBy>
  <cp:revision>28</cp:revision>
  <dcterms:created xsi:type="dcterms:W3CDTF">2013-02-21T07:23:07Z</dcterms:created>
  <dcterms:modified xsi:type="dcterms:W3CDTF">2013-05-03T11:41:24Z</dcterms:modified>
</cp:coreProperties>
</file>