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57" r:id="rId4"/>
    <p:sldId id="260" r:id="rId5"/>
    <p:sldId id="258" r:id="rId6"/>
    <p:sldId id="261" r:id="rId7"/>
    <p:sldId id="259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23.4.2013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Racionální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Racionální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čísla</a:t>
            </a:r>
            <a:endParaRPr lang="cs-CZ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smtClean="0">
                <a:latin typeface="Calibri"/>
              </a:rPr>
              <a:t>55_</a:t>
            </a:r>
            <a:r>
              <a:rPr lang="cs-CZ" dirty="0" err="1" smtClean="0">
                <a:latin typeface="Calibri"/>
              </a:rPr>
              <a:t>Racionalni</a:t>
            </a:r>
            <a:r>
              <a:rPr lang="cs-CZ" dirty="0" smtClean="0">
                <a:latin typeface="Calibri"/>
              </a:rPr>
              <a:t>_</a:t>
            </a:r>
            <a:r>
              <a:rPr lang="cs-CZ" dirty="0" err="1" smtClean="0">
                <a:latin typeface="Calibri"/>
              </a:rPr>
              <a:t>cisla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692696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Přirozená čísla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971600" y="4293096"/>
            <a:ext cx="7560840" cy="1304855"/>
            <a:chOff x="1115616" y="3717032"/>
            <a:chExt cx="7560840" cy="1304855"/>
          </a:xfrm>
        </p:grpSpPr>
        <p:grpSp>
          <p:nvGrpSpPr>
            <p:cNvPr id="31" name="Skupina 30"/>
            <p:cNvGrpSpPr/>
            <p:nvPr/>
          </p:nvGrpSpPr>
          <p:grpSpPr>
            <a:xfrm>
              <a:off x="1331640" y="3717032"/>
              <a:ext cx="6912768" cy="576064"/>
              <a:chOff x="1331640" y="3717032"/>
              <a:chExt cx="6912768" cy="576064"/>
            </a:xfrm>
          </p:grpSpPr>
          <p:grpSp>
            <p:nvGrpSpPr>
              <p:cNvPr id="5" name="Skupina 4"/>
              <p:cNvGrpSpPr/>
              <p:nvPr/>
            </p:nvGrpSpPr>
            <p:grpSpPr>
              <a:xfrm>
                <a:off x="1331640" y="3717032"/>
                <a:ext cx="6912768" cy="576064"/>
                <a:chOff x="683568" y="1628800"/>
                <a:chExt cx="7848872" cy="288032"/>
              </a:xfrm>
            </p:grpSpPr>
            <p:cxnSp>
              <p:nvCxnSpPr>
                <p:cNvPr id="6" name="Přímá spojovací čára 5"/>
                <p:cNvCxnSpPr/>
                <p:nvPr/>
              </p:nvCxnSpPr>
              <p:spPr>
                <a:xfrm>
                  <a:off x="683568" y="1772816"/>
                  <a:ext cx="784887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" name="Přímá spojovací čára 6"/>
                <p:cNvCxnSpPr/>
                <p:nvPr/>
              </p:nvCxnSpPr>
              <p:spPr>
                <a:xfrm>
                  <a:off x="683568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8" name="Přímá spojovací čára 7"/>
                <p:cNvCxnSpPr/>
                <p:nvPr/>
              </p:nvCxnSpPr>
              <p:spPr>
                <a:xfrm>
                  <a:off x="8532440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9" name="Přímá spojovací čára 8"/>
                <p:cNvCxnSpPr/>
                <p:nvPr/>
              </p:nvCxnSpPr>
              <p:spPr>
                <a:xfrm>
                  <a:off x="4499992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1" name="Přímá spojovací čára 10"/>
              <p:cNvCxnSpPr/>
              <p:nvPr/>
            </p:nvCxnSpPr>
            <p:spPr>
              <a:xfrm>
                <a:off x="1979712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>
                <a:off x="262778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>
                <a:off x="32758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39959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>
                <a:off x="615617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>
                <a:off x="75963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>
                <a:off x="68762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543609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2" name="TextovéPole 31"/>
            <p:cNvSpPr txBox="1"/>
            <p:nvPr/>
          </p:nvSpPr>
          <p:spPr>
            <a:xfrm>
              <a:off x="1115616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0</a:t>
              </a:r>
              <a:endParaRPr lang="cs-CZ" sz="32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2411760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sp>
          <p:nvSpPr>
            <p:cNvPr id="34" name="TextovéPole 33"/>
            <p:cNvSpPr txBox="1"/>
            <p:nvPr/>
          </p:nvSpPr>
          <p:spPr>
            <a:xfrm>
              <a:off x="3059832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3</a:t>
              </a:r>
              <a:endParaRPr lang="cs-CZ" sz="3200" dirty="0"/>
            </a:p>
          </p:txBody>
        </p:sp>
        <p:sp>
          <p:nvSpPr>
            <p:cNvPr id="35" name="TextovéPole 34"/>
            <p:cNvSpPr txBox="1"/>
            <p:nvPr/>
          </p:nvSpPr>
          <p:spPr>
            <a:xfrm>
              <a:off x="3779912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4</a:t>
              </a:r>
              <a:endParaRPr lang="cs-CZ" sz="3200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4499992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5</a:t>
              </a:r>
              <a:endParaRPr lang="cs-CZ" sz="3200" dirty="0"/>
            </a:p>
          </p:txBody>
        </p:sp>
        <p:sp>
          <p:nvSpPr>
            <p:cNvPr id="37" name="TextovéPole 36"/>
            <p:cNvSpPr txBox="1"/>
            <p:nvPr/>
          </p:nvSpPr>
          <p:spPr>
            <a:xfrm>
              <a:off x="5220072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6</a:t>
              </a:r>
              <a:endParaRPr lang="cs-CZ" sz="3200" dirty="0"/>
            </a:p>
          </p:txBody>
        </p:sp>
        <p:sp>
          <p:nvSpPr>
            <p:cNvPr id="38" name="TextovéPole 37"/>
            <p:cNvSpPr txBox="1"/>
            <p:nvPr/>
          </p:nvSpPr>
          <p:spPr>
            <a:xfrm>
              <a:off x="5940152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7</a:t>
              </a:r>
              <a:endParaRPr lang="cs-CZ" sz="3200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6732240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8</a:t>
              </a:r>
              <a:endParaRPr lang="cs-CZ" sz="3200" dirty="0"/>
            </a:p>
          </p:txBody>
        </p:sp>
        <p:sp>
          <p:nvSpPr>
            <p:cNvPr id="40" name="TextovéPole 39"/>
            <p:cNvSpPr txBox="1"/>
            <p:nvPr/>
          </p:nvSpPr>
          <p:spPr>
            <a:xfrm>
              <a:off x="7524328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9</a:t>
              </a:r>
              <a:endParaRPr lang="cs-CZ" sz="32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8028384" y="4437112"/>
              <a:ext cx="648072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10</a:t>
              </a:r>
              <a:endParaRPr lang="cs-CZ" sz="32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1763688" y="4437112"/>
              <a:ext cx="432048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</p:grpSp>
      <p:cxnSp>
        <p:nvCxnSpPr>
          <p:cNvPr id="45" name="Pravoúhlá spojovací čára 44"/>
          <p:cNvCxnSpPr/>
          <p:nvPr/>
        </p:nvCxnSpPr>
        <p:spPr>
          <a:xfrm flipV="1">
            <a:off x="1835696" y="3789040"/>
            <a:ext cx="5904656" cy="576064"/>
          </a:xfrm>
          <a:prstGeom prst="bentConnector3">
            <a:avLst>
              <a:gd name="adj1" fmla="val -32"/>
            </a:avLst>
          </a:prstGeom>
          <a:ln w="57150">
            <a:solidFill>
              <a:srgbClr val="00B0F0"/>
            </a:solidFill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2483768" y="2780928"/>
            <a:ext cx="51845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všechna čísla od 1 do </a:t>
            </a:r>
            <a:r>
              <a:rPr lang="cs-CZ" sz="4400" dirty="0" smtClean="0"/>
              <a:t>∞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4860032" y="1772816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N </a:t>
            </a:r>
            <a:endParaRPr lang="cs-CZ" sz="60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807804" y="198884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značíme</a:t>
            </a:r>
            <a:endParaRPr lang="cs-CZ" sz="32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059832" y="386247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Celá čísla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4581128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-5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458112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-3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59832" y="458112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-2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9912" y="458112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-1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99992" y="450912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20072" y="45811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40152" y="45811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32240" y="45811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45811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956376" y="458112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458112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-4</a:t>
            </a:r>
            <a:endParaRPr lang="cs-CZ" sz="28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1115616" y="3861048"/>
            <a:ext cx="7488832" cy="1243300"/>
            <a:chOff x="1187624" y="3717032"/>
            <a:chExt cx="7488832" cy="1243300"/>
          </a:xfrm>
        </p:grpSpPr>
        <p:grpSp>
          <p:nvGrpSpPr>
            <p:cNvPr id="17" name="Skupina 30"/>
            <p:cNvGrpSpPr/>
            <p:nvPr/>
          </p:nvGrpSpPr>
          <p:grpSpPr>
            <a:xfrm>
              <a:off x="1331640" y="3717032"/>
              <a:ext cx="6912768" cy="576064"/>
              <a:chOff x="1331640" y="3717032"/>
              <a:chExt cx="6912768" cy="576064"/>
            </a:xfrm>
          </p:grpSpPr>
          <p:grpSp>
            <p:nvGrpSpPr>
              <p:cNvPr id="29" name="Skupina 4"/>
              <p:cNvGrpSpPr/>
              <p:nvPr/>
            </p:nvGrpSpPr>
            <p:grpSpPr>
              <a:xfrm>
                <a:off x="1331640" y="3717032"/>
                <a:ext cx="6912768" cy="576064"/>
                <a:chOff x="683568" y="1628800"/>
                <a:chExt cx="7848872" cy="288032"/>
              </a:xfrm>
            </p:grpSpPr>
            <p:cxnSp>
              <p:nvCxnSpPr>
                <p:cNvPr id="38" name="Přímá spojovací čára 37"/>
                <p:cNvCxnSpPr/>
                <p:nvPr/>
              </p:nvCxnSpPr>
              <p:spPr>
                <a:xfrm>
                  <a:off x="683568" y="1772816"/>
                  <a:ext cx="784887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9" name="Přímá spojovací čára 38"/>
                <p:cNvCxnSpPr/>
                <p:nvPr/>
              </p:nvCxnSpPr>
              <p:spPr>
                <a:xfrm>
                  <a:off x="683568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0" name="Přímá spojovací čára 39"/>
                <p:cNvCxnSpPr/>
                <p:nvPr/>
              </p:nvCxnSpPr>
              <p:spPr>
                <a:xfrm>
                  <a:off x="8532440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41" name="Přímá spojovací čára 40"/>
                <p:cNvCxnSpPr/>
                <p:nvPr/>
              </p:nvCxnSpPr>
              <p:spPr>
                <a:xfrm>
                  <a:off x="4499992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30" name="Přímá spojovací čára 29"/>
              <p:cNvCxnSpPr/>
              <p:nvPr/>
            </p:nvCxnSpPr>
            <p:spPr>
              <a:xfrm>
                <a:off x="1979712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1" name="Přímá spojovací čára 30"/>
              <p:cNvCxnSpPr/>
              <p:nvPr/>
            </p:nvCxnSpPr>
            <p:spPr>
              <a:xfrm>
                <a:off x="262778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2" name="Přímá spojovací čára 14"/>
              <p:cNvCxnSpPr/>
              <p:nvPr/>
            </p:nvCxnSpPr>
            <p:spPr>
              <a:xfrm>
                <a:off x="32758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ovací čára 32"/>
              <p:cNvCxnSpPr/>
              <p:nvPr/>
            </p:nvCxnSpPr>
            <p:spPr>
              <a:xfrm>
                <a:off x="39959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4" name="Přímá spojovací čára 33"/>
              <p:cNvCxnSpPr/>
              <p:nvPr/>
            </p:nvCxnSpPr>
            <p:spPr>
              <a:xfrm>
                <a:off x="615617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Přímá spojovací čára 34"/>
              <p:cNvCxnSpPr/>
              <p:nvPr/>
            </p:nvCxnSpPr>
            <p:spPr>
              <a:xfrm>
                <a:off x="75963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Přímá spojovací čára 35"/>
              <p:cNvCxnSpPr/>
              <p:nvPr/>
            </p:nvCxnSpPr>
            <p:spPr>
              <a:xfrm>
                <a:off x="68762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Přímá spojovací čára 36"/>
              <p:cNvCxnSpPr/>
              <p:nvPr/>
            </p:nvCxnSpPr>
            <p:spPr>
              <a:xfrm>
                <a:off x="543609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8" name="TextovéPole 17"/>
            <p:cNvSpPr txBox="1"/>
            <p:nvPr/>
          </p:nvSpPr>
          <p:spPr>
            <a:xfrm>
              <a:off x="1187624" y="4437112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-5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2483768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-3</a:t>
              </a:r>
              <a:endParaRPr lang="cs-CZ" sz="2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131840" y="4437112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-2</a:t>
              </a:r>
              <a:endParaRPr lang="cs-CZ" sz="2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851920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-1</a:t>
              </a:r>
              <a:endParaRPr lang="cs-CZ" sz="28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572000" y="4365104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29208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601216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6804248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745232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028384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1835696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-4</a:t>
              </a:r>
              <a:endParaRPr lang="cs-CZ" sz="2800" dirty="0"/>
            </a:p>
          </p:txBody>
        </p:sp>
      </p:grpSp>
      <p:cxnSp>
        <p:nvCxnSpPr>
          <p:cNvPr id="42" name="Přímá spojovací šipka 41"/>
          <p:cNvCxnSpPr/>
          <p:nvPr/>
        </p:nvCxnSpPr>
        <p:spPr>
          <a:xfrm>
            <a:off x="1187624" y="3140968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5436096" y="2276872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kladná</a:t>
            </a:r>
            <a:r>
              <a:rPr lang="cs-CZ" sz="2800" dirty="0" smtClean="0"/>
              <a:t> čísla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1475656" y="227687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záporná</a:t>
            </a:r>
            <a:r>
              <a:rPr lang="cs-CZ" sz="2800" dirty="0" smtClean="0"/>
              <a:t> čísla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4283968" y="256490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</a:t>
            </a:r>
            <a:endParaRPr lang="cs-CZ" sz="2800" dirty="0"/>
          </a:p>
        </p:txBody>
      </p:sp>
      <p:cxnSp>
        <p:nvCxnSpPr>
          <p:cNvPr id="46" name="Přímá spojovací šipka 45"/>
          <p:cNvCxnSpPr/>
          <p:nvPr/>
        </p:nvCxnSpPr>
        <p:spPr>
          <a:xfrm>
            <a:off x="1259632" y="5445224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3923928" y="566124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CELÁ ČÍSLA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8172400" y="2852936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∞</a:t>
            </a:r>
            <a:endParaRPr lang="cs-CZ" sz="4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179512" y="285293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-∞</a:t>
            </a:r>
            <a:endParaRPr lang="cs-CZ" sz="4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220072" y="1268760"/>
            <a:ext cx="14401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Z </a:t>
            </a:r>
            <a:endParaRPr lang="cs-CZ" sz="60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3290933" y="1484202"/>
            <a:ext cx="21962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značíme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476672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solidFill>
                  <a:schemeClr val="tx2">
                    <a:lumMod val="75000"/>
                  </a:schemeClr>
                </a:solidFill>
              </a:rPr>
              <a:t>Desetinná čísla</a:t>
            </a:r>
            <a:endParaRPr lang="cs-CZ" sz="5400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115616" y="3861048"/>
            <a:ext cx="7488832" cy="1243300"/>
            <a:chOff x="1187624" y="3717032"/>
            <a:chExt cx="7488832" cy="1243300"/>
          </a:xfrm>
        </p:grpSpPr>
        <p:grpSp>
          <p:nvGrpSpPr>
            <p:cNvPr id="6" name="Skupina 30"/>
            <p:cNvGrpSpPr/>
            <p:nvPr/>
          </p:nvGrpSpPr>
          <p:grpSpPr>
            <a:xfrm>
              <a:off x="1331640" y="3717032"/>
              <a:ext cx="6912768" cy="576064"/>
              <a:chOff x="1331640" y="3717032"/>
              <a:chExt cx="6912768" cy="576064"/>
            </a:xfrm>
          </p:grpSpPr>
          <p:grpSp>
            <p:nvGrpSpPr>
              <p:cNvPr id="18" name="Skupina 4"/>
              <p:cNvGrpSpPr/>
              <p:nvPr/>
            </p:nvGrpSpPr>
            <p:grpSpPr>
              <a:xfrm>
                <a:off x="1331640" y="3717032"/>
                <a:ext cx="6912768" cy="576064"/>
                <a:chOff x="683568" y="1628800"/>
                <a:chExt cx="7848872" cy="288032"/>
              </a:xfrm>
            </p:grpSpPr>
            <p:cxnSp>
              <p:nvCxnSpPr>
                <p:cNvPr id="27" name="Přímá spojovací čára 26"/>
                <p:cNvCxnSpPr/>
                <p:nvPr/>
              </p:nvCxnSpPr>
              <p:spPr>
                <a:xfrm>
                  <a:off x="683568" y="1772816"/>
                  <a:ext cx="784887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ovací čára 27"/>
                <p:cNvCxnSpPr/>
                <p:nvPr/>
              </p:nvCxnSpPr>
              <p:spPr>
                <a:xfrm>
                  <a:off x="683568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ovací čára 28"/>
                <p:cNvCxnSpPr/>
                <p:nvPr/>
              </p:nvCxnSpPr>
              <p:spPr>
                <a:xfrm>
                  <a:off x="8532440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ovací čára 29"/>
                <p:cNvCxnSpPr/>
                <p:nvPr/>
              </p:nvCxnSpPr>
              <p:spPr>
                <a:xfrm>
                  <a:off x="4499992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9" name="Přímá spojovací čára 18"/>
              <p:cNvCxnSpPr/>
              <p:nvPr/>
            </p:nvCxnSpPr>
            <p:spPr>
              <a:xfrm>
                <a:off x="1979712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9"/>
              <p:cNvCxnSpPr/>
              <p:nvPr/>
            </p:nvCxnSpPr>
            <p:spPr>
              <a:xfrm>
                <a:off x="262778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14"/>
              <p:cNvCxnSpPr/>
              <p:nvPr/>
            </p:nvCxnSpPr>
            <p:spPr>
              <a:xfrm>
                <a:off x="32758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39959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>
                <a:off x="615617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75963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>
                <a:off x="68762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>
                <a:off x="543609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7" name="TextovéPole 6"/>
            <p:cNvSpPr txBox="1"/>
            <p:nvPr/>
          </p:nvSpPr>
          <p:spPr>
            <a:xfrm>
              <a:off x="1187624" y="4437112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-5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483768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-3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131840" y="4437112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-2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851920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-1</a:t>
              </a:r>
              <a:endParaRPr lang="cs-CZ" sz="2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572000" y="4365104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29208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01216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804248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745232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8028384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835696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-4</a:t>
              </a:r>
              <a:endParaRPr lang="cs-CZ" sz="2800" dirty="0"/>
            </a:p>
          </p:txBody>
        </p:sp>
      </p:grpSp>
      <p:cxnSp>
        <p:nvCxnSpPr>
          <p:cNvPr id="35" name="Přímá spojovací šipka 34"/>
          <p:cNvCxnSpPr/>
          <p:nvPr/>
        </p:nvCxnSpPr>
        <p:spPr>
          <a:xfrm>
            <a:off x="1187624" y="3140968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5436096" y="2276872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kladná</a:t>
            </a:r>
            <a:r>
              <a:rPr lang="cs-CZ" sz="2800" dirty="0" smtClean="0"/>
              <a:t> desetinná čísla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5536" y="2276872"/>
            <a:ext cx="4248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záporná</a:t>
            </a:r>
            <a:r>
              <a:rPr lang="cs-CZ" sz="2800" dirty="0" smtClean="0"/>
              <a:t> desetinná čísla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83968" y="256490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</a:t>
            </a:r>
            <a:endParaRPr lang="cs-CZ" sz="2800" dirty="0"/>
          </a:p>
        </p:txBody>
      </p:sp>
      <p:cxnSp>
        <p:nvCxnSpPr>
          <p:cNvPr id="39" name="Přímá spojovací šipka 38"/>
          <p:cNvCxnSpPr/>
          <p:nvPr/>
        </p:nvCxnSpPr>
        <p:spPr>
          <a:xfrm>
            <a:off x="1259632" y="5445224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3563888" y="5589240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DESETINNÁ ČÍSLA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42" name="Přímá spojovací čára 41"/>
          <p:cNvCxnSpPr/>
          <p:nvPr/>
        </p:nvCxnSpPr>
        <p:spPr>
          <a:xfrm>
            <a:off x="4932040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2483768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7740352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3563888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6228184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1547664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4572000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ovéPole 49"/>
          <p:cNvSpPr txBox="1"/>
          <p:nvPr/>
        </p:nvSpPr>
        <p:spPr>
          <a:xfrm>
            <a:off x="4788024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0,4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2123728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-3,1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131840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-0,15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3743908" y="4237057"/>
            <a:ext cx="10801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-0,001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084168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2,198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524328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4,32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187624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-4,65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172400" y="2852936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∞</a:t>
            </a:r>
            <a:endParaRPr lang="cs-CZ" sz="4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179512" y="285293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-∞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043608" y="2636912"/>
            <a:ext cx="7488832" cy="1243300"/>
            <a:chOff x="1187624" y="3717032"/>
            <a:chExt cx="7488832" cy="1243300"/>
          </a:xfrm>
        </p:grpSpPr>
        <p:grpSp>
          <p:nvGrpSpPr>
            <p:cNvPr id="5" name="Skupina 30"/>
            <p:cNvGrpSpPr/>
            <p:nvPr/>
          </p:nvGrpSpPr>
          <p:grpSpPr>
            <a:xfrm>
              <a:off x="1331640" y="3717032"/>
              <a:ext cx="6912768" cy="576064"/>
              <a:chOff x="1331640" y="3717032"/>
              <a:chExt cx="6912768" cy="576064"/>
            </a:xfrm>
          </p:grpSpPr>
          <p:grpSp>
            <p:nvGrpSpPr>
              <p:cNvPr id="17" name="Skupina 4"/>
              <p:cNvGrpSpPr/>
              <p:nvPr/>
            </p:nvGrpSpPr>
            <p:grpSpPr>
              <a:xfrm>
                <a:off x="1331640" y="3717032"/>
                <a:ext cx="6912768" cy="576064"/>
                <a:chOff x="683568" y="1628800"/>
                <a:chExt cx="7848872" cy="288032"/>
              </a:xfrm>
            </p:grpSpPr>
            <p:cxnSp>
              <p:nvCxnSpPr>
                <p:cNvPr id="26" name="Přímá spojovací čára 25"/>
                <p:cNvCxnSpPr/>
                <p:nvPr/>
              </p:nvCxnSpPr>
              <p:spPr>
                <a:xfrm>
                  <a:off x="683568" y="1772816"/>
                  <a:ext cx="784887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ovací čára 26"/>
                <p:cNvCxnSpPr/>
                <p:nvPr/>
              </p:nvCxnSpPr>
              <p:spPr>
                <a:xfrm>
                  <a:off x="683568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ovací čára 27"/>
                <p:cNvCxnSpPr/>
                <p:nvPr/>
              </p:nvCxnSpPr>
              <p:spPr>
                <a:xfrm>
                  <a:off x="8532440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ovací čára 28"/>
                <p:cNvCxnSpPr/>
                <p:nvPr/>
              </p:nvCxnSpPr>
              <p:spPr>
                <a:xfrm>
                  <a:off x="4499992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18" name="Přímá spojovací čára 17"/>
              <p:cNvCxnSpPr/>
              <p:nvPr/>
            </p:nvCxnSpPr>
            <p:spPr>
              <a:xfrm>
                <a:off x="1979712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ovací čára 18"/>
              <p:cNvCxnSpPr/>
              <p:nvPr/>
            </p:nvCxnSpPr>
            <p:spPr>
              <a:xfrm>
                <a:off x="262778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ovací čára 14"/>
              <p:cNvCxnSpPr/>
              <p:nvPr/>
            </p:nvCxnSpPr>
            <p:spPr>
              <a:xfrm>
                <a:off x="334786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ovací čára 20"/>
              <p:cNvCxnSpPr/>
              <p:nvPr/>
            </p:nvCxnSpPr>
            <p:spPr>
              <a:xfrm>
                <a:off x="39959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615617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22"/>
              <p:cNvCxnSpPr/>
              <p:nvPr/>
            </p:nvCxnSpPr>
            <p:spPr>
              <a:xfrm>
                <a:off x="75963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68762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>
                <a:off x="543609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6" name="TextovéPole 5"/>
            <p:cNvSpPr txBox="1"/>
            <p:nvPr/>
          </p:nvSpPr>
          <p:spPr>
            <a:xfrm>
              <a:off x="1187624" y="4437112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-5</a:t>
              </a:r>
              <a:endParaRPr lang="cs-CZ" sz="2800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483768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-3</a:t>
              </a:r>
              <a:endParaRPr lang="cs-CZ" sz="2800" dirty="0"/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131840" y="4437112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-2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851920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-1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572000" y="4365104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529208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601216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804248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745232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8028384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835696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-4</a:t>
              </a:r>
              <a:endParaRPr lang="cs-CZ" sz="2800" dirty="0"/>
            </a:p>
          </p:txBody>
        </p:sp>
      </p:grpSp>
      <p:cxnSp>
        <p:nvCxnSpPr>
          <p:cNvPr id="30" name="Přímá spojovací čára 29"/>
          <p:cNvCxnSpPr/>
          <p:nvPr/>
        </p:nvCxnSpPr>
        <p:spPr>
          <a:xfrm>
            <a:off x="2843808" y="2852936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6372200" y="2852936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267744" y="22048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-2,5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300192" y="2204864"/>
            <a:ext cx="864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2,5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1043608" y="4338555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</a:t>
            </a:r>
            <a:r>
              <a:rPr lang="cs-CZ" sz="3200" b="1" dirty="0" smtClean="0">
                <a:solidFill>
                  <a:srgbClr val="00B0F0"/>
                </a:solidFill>
              </a:rPr>
              <a:t>- 2,5 </a:t>
            </a:r>
            <a:r>
              <a:rPr lang="cs-CZ" sz="3200" dirty="0" smtClean="0"/>
              <a:t>a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b="1" dirty="0" smtClean="0">
                <a:solidFill>
                  <a:srgbClr val="00B0F0"/>
                </a:solidFill>
              </a:rPr>
              <a:t>2,5</a:t>
            </a: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/>
              <a:t>jsou čísla navzájem opačná. 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051720" y="5229200"/>
            <a:ext cx="5832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Mají stejnou absolutní hodnotu.           </a:t>
            </a:r>
          </a:p>
          <a:p>
            <a:endParaRPr lang="cs-CZ" sz="2800" dirty="0"/>
          </a:p>
        </p:txBody>
      </p:sp>
      <p:sp>
        <p:nvSpPr>
          <p:cNvPr id="38" name="Oblouk 37"/>
          <p:cNvSpPr/>
          <p:nvPr/>
        </p:nvSpPr>
        <p:spPr>
          <a:xfrm>
            <a:off x="2771800" y="1412776"/>
            <a:ext cx="3672408" cy="4176464"/>
          </a:xfrm>
          <a:prstGeom prst="arc">
            <a:avLst>
              <a:gd name="adj1" fmla="val 11810929"/>
              <a:gd name="adj2" fmla="val 20534808"/>
            </a:avLst>
          </a:prstGeom>
          <a:ln w="57150"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91880" y="476672"/>
            <a:ext cx="31683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Zlomky</a:t>
            </a:r>
            <a:endParaRPr lang="cs-CZ" sz="5400" dirty="0"/>
          </a:p>
        </p:txBody>
      </p:sp>
      <p:grpSp>
        <p:nvGrpSpPr>
          <p:cNvPr id="18" name="Skupina 4"/>
          <p:cNvGrpSpPr/>
          <p:nvPr/>
        </p:nvGrpSpPr>
        <p:grpSpPr>
          <a:xfrm>
            <a:off x="1259632" y="3861048"/>
            <a:ext cx="6912768" cy="576064"/>
            <a:chOff x="683568" y="1628800"/>
            <a:chExt cx="7848872" cy="288032"/>
          </a:xfrm>
        </p:grpSpPr>
        <p:cxnSp>
          <p:nvCxnSpPr>
            <p:cNvPr id="27" name="Přímá spojovací čára 26"/>
            <p:cNvCxnSpPr/>
            <p:nvPr/>
          </p:nvCxnSpPr>
          <p:spPr>
            <a:xfrm>
              <a:off x="683568" y="1772816"/>
              <a:ext cx="784887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Přímá spojovací čára 27"/>
            <p:cNvCxnSpPr/>
            <p:nvPr/>
          </p:nvCxnSpPr>
          <p:spPr>
            <a:xfrm>
              <a:off x="683568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ovací čára 28"/>
            <p:cNvCxnSpPr/>
            <p:nvPr/>
          </p:nvCxnSpPr>
          <p:spPr>
            <a:xfrm>
              <a:off x="8532440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>
              <a:off x="4499992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1" name="Přímá spojovací čára 14"/>
          <p:cNvCxnSpPr/>
          <p:nvPr/>
        </p:nvCxnSpPr>
        <p:spPr>
          <a:xfrm>
            <a:off x="2987824" y="400506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6444208" y="4005064"/>
            <a:ext cx="0" cy="28803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971600" y="4509120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450912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-1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4509120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45811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458112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cxnSp>
        <p:nvCxnSpPr>
          <p:cNvPr id="31" name="Přímá spojovací šipka 30"/>
          <p:cNvCxnSpPr/>
          <p:nvPr/>
        </p:nvCxnSpPr>
        <p:spPr>
          <a:xfrm>
            <a:off x="1115616" y="2708920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5364088" y="1844824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kladné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115616" y="1844824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záporné </a:t>
            </a:r>
            <a:r>
              <a:rPr lang="cs-CZ" sz="2800" dirty="0" smtClean="0"/>
              <a:t>zlomky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1960" y="213285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</a:t>
            </a:r>
            <a:endParaRPr lang="cs-CZ" sz="2800" dirty="0"/>
          </a:p>
        </p:txBody>
      </p:sp>
      <p:cxnSp>
        <p:nvCxnSpPr>
          <p:cNvPr id="35" name="Přímá spojovací šipka 34"/>
          <p:cNvCxnSpPr/>
          <p:nvPr/>
        </p:nvCxnSpPr>
        <p:spPr>
          <a:xfrm>
            <a:off x="1259632" y="5445224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4139952" y="558924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ZOMKY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39" name="Skupina 38"/>
          <p:cNvGrpSpPr/>
          <p:nvPr/>
        </p:nvGrpSpPr>
        <p:grpSpPr>
          <a:xfrm>
            <a:off x="1619672" y="2996952"/>
            <a:ext cx="648072" cy="1147029"/>
            <a:chOff x="1115616" y="1772816"/>
            <a:chExt cx="864096" cy="1615903"/>
          </a:xfrm>
        </p:grpSpPr>
        <p:sp>
          <p:nvSpPr>
            <p:cNvPr id="40" name="TextovéPole 39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7</a:t>
              </a:r>
              <a:endParaRPr lang="cs-CZ" sz="3200" dirty="0"/>
            </a:p>
          </p:txBody>
        </p:sp>
        <p:sp>
          <p:nvSpPr>
            <p:cNvPr id="41" name="TextovéPole 40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4</a:t>
              </a:r>
              <a:endParaRPr lang="cs-CZ" sz="3200" dirty="0"/>
            </a:p>
          </p:txBody>
        </p:sp>
        <p:cxnSp>
          <p:nvCxnSpPr>
            <p:cNvPr id="42" name="Přímá spojovací čára 41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3" name="Skupina 42"/>
          <p:cNvGrpSpPr/>
          <p:nvPr/>
        </p:nvGrpSpPr>
        <p:grpSpPr>
          <a:xfrm>
            <a:off x="3707904" y="4077072"/>
            <a:ext cx="576064" cy="1147029"/>
            <a:chOff x="1115616" y="1772816"/>
            <a:chExt cx="864096" cy="1615903"/>
          </a:xfrm>
        </p:grpSpPr>
        <p:sp>
          <p:nvSpPr>
            <p:cNvPr id="44" name="TextovéPole 43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46" name="Přímá spojovací čára 45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2915816" y="2996952"/>
            <a:ext cx="648072" cy="1152128"/>
            <a:chOff x="1115616" y="1772816"/>
            <a:chExt cx="864096" cy="1615903"/>
          </a:xfrm>
        </p:grpSpPr>
        <p:sp>
          <p:nvSpPr>
            <p:cNvPr id="48" name="TextovéPole 47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4</a:t>
              </a:r>
              <a:endParaRPr lang="cs-CZ" sz="3200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5</a:t>
              </a:r>
              <a:endParaRPr lang="cs-CZ" sz="3200" dirty="0"/>
            </a:p>
          </p:txBody>
        </p:sp>
        <p:cxnSp>
          <p:nvCxnSpPr>
            <p:cNvPr id="50" name="Přímá spojovací čára 49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5364088" y="2924944"/>
            <a:ext cx="648072" cy="1147029"/>
            <a:chOff x="1115616" y="1772816"/>
            <a:chExt cx="864096" cy="1615903"/>
          </a:xfrm>
        </p:grpSpPr>
        <p:sp>
          <p:nvSpPr>
            <p:cNvPr id="52" name="TextovéPole 51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54" name="Přímá spojovací čára 53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3" name="Skupina 62"/>
          <p:cNvGrpSpPr/>
          <p:nvPr/>
        </p:nvGrpSpPr>
        <p:grpSpPr>
          <a:xfrm>
            <a:off x="6732240" y="2924944"/>
            <a:ext cx="936104" cy="1152128"/>
            <a:chOff x="1115616" y="1772816"/>
            <a:chExt cx="864096" cy="1615903"/>
          </a:xfrm>
        </p:grpSpPr>
        <p:sp>
          <p:nvSpPr>
            <p:cNvPr id="64" name="TextovéPole 63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13</a:t>
              </a:r>
              <a:endParaRPr lang="cs-CZ" sz="3200" dirty="0"/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10</a:t>
              </a:r>
              <a:endParaRPr lang="cs-CZ" sz="3200" dirty="0"/>
            </a:p>
          </p:txBody>
        </p:sp>
        <p:cxnSp>
          <p:nvCxnSpPr>
            <p:cNvPr id="66" name="Přímá spojovací čára 65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7" name="Přímá spojovací čára 66"/>
          <p:cNvCxnSpPr/>
          <p:nvPr/>
        </p:nvCxnSpPr>
        <p:spPr>
          <a:xfrm>
            <a:off x="1763688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>
            <a:off x="6876256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/>
          <p:nvPr/>
        </p:nvCxnSpPr>
        <p:spPr>
          <a:xfrm>
            <a:off x="5580112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ovací čára 71"/>
          <p:cNvCxnSpPr/>
          <p:nvPr/>
        </p:nvCxnSpPr>
        <p:spPr>
          <a:xfrm>
            <a:off x="3779912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/>
          <p:nvPr/>
        </p:nvCxnSpPr>
        <p:spPr>
          <a:xfrm>
            <a:off x="3203848" y="40770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1331640" y="3573016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ovací čára 77"/>
          <p:cNvCxnSpPr/>
          <p:nvPr/>
        </p:nvCxnSpPr>
        <p:spPr>
          <a:xfrm>
            <a:off x="2627784" y="3573016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/>
          <p:nvPr/>
        </p:nvCxnSpPr>
        <p:spPr>
          <a:xfrm>
            <a:off x="3491880" y="4653136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" name="TextovéPole 80"/>
          <p:cNvSpPr txBox="1"/>
          <p:nvPr/>
        </p:nvSpPr>
        <p:spPr>
          <a:xfrm>
            <a:off x="8172400" y="2852936"/>
            <a:ext cx="7200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∞</a:t>
            </a:r>
            <a:endParaRPr lang="cs-CZ" sz="48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179512" y="285293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-∞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/>
          <p:nvPr/>
        </p:nvGrpSpPr>
        <p:grpSpPr>
          <a:xfrm>
            <a:off x="1187624" y="2132856"/>
            <a:ext cx="6912768" cy="576064"/>
            <a:chOff x="683568" y="1628800"/>
            <a:chExt cx="7848872" cy="288032"/>
          </a:xfrm>
        </p:grpSpPr>
        <p:cxnSp>
          <p:nvCxnSpPr>
            <p:cNvPr id="5" name="Přímá spojovací čára 4"/>
            <p:cNvCxnSpPr/>
            <p:nvPr/>
          </p:nvCxnSpPr>
          <p:spPr>
            <a:xfrm>
              <a:off x="683568" y="1772816"/>
              <a:ext cx="7848872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ovací čára 5"/>
            <p:cNvCxnSpPr/>
            <p:nvPr/>
          </p:nvCxnSpPr>
          <p:spPr>
            <a:xfrm>
              <a:off x="683568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ovací čára 6"/>
            <p:cNvCxnSpPr/>
            <p:nvPr/>
          </p:nvCxnSpPr>
          <p:spPr>
            <a:xfrm>
              <a:off x="8532440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ovací čára 7"/>
            <p:cNvCxnSpPr/>
            <p:nvPr/>
          </p:nvCxnSpPr>
          <p:spPr>
            <a:xfrm>
              <a:off x="4499992" y="1628800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ovéPole 8"/>
          <p:cNvSpPr txBox="1"/>
          <p:nvPr/>
        </p:nvSpPr>
        <p:spPr>
          <a:xfrm>
            <a:off x="899592" y="2780928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-2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27784" y="2780928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-1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2780928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0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285293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84368" y="2852936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grpSp>
        <p:nvGrpSpPr>
          <p:cNvPr id="14" name="Skupina 13"/>
          <p:cNvGrpSpPr/>
          <p:nvPr/>
        </p:nvGrpSpPr>
        <p:grpSpPr>
          <a:xfrm>
            <a:off x="3635896" y="2420888"/>
            <a:ext cx="576064" cy="1147029"/>
            <a:chOff x="1115616" y="1772816"/>
            <a:chExt cx="864096" cy="1615903"/>
          </a:xfrm>
        </p:grpSpPr>
        <p:sp>
          <p:nvSpPr>
            <p:cNvPr id="15" name="TextovéPole 14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17" name="Přímá spojovací čára 16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>
            <a:off x="5292080" y="2420888"/>
            <a:ext cx="648072" cy="1147029"/>
            <a:chOff x="1115616" y="1772816"/>
            <a:chExt cx="864096" cy="1615903"/>
          </a:xfrm>
        </p:grpSpPr>
        <p:sp>
          <p:nvSpPr>
            <p:cNvPr id="19" name="TextovéPole 18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21" name="Přímá spojovací čára 20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Skupina 25"/>
          <p:cNvGrpSpPr/>
          <p:nvPr/>
        </p:nvGrpSpPr>
        <p:grpSpPr>
          <a:xfrm>
            <a:off x="2843808" y="2276872"/>
            <a:ext cx="3456384" cy="288032"/>
            <a:chOff x="2987824" y="4005064"/>
            <a:chExt cx="3456384" cy="288032"/>
          </a:xfrm>
        </p:grpSpPr>
        <p:cxnSp>
          <p:nvCxnSpPr>
            <p:cNvPr id="22" name="Přímá spojovací čára 14"/>
            <p:cNvCxnSpPr/>
            <p:nvPr/>
          </p:nvCxnSpPr>
          <p:spPr>
            <a:xfrm>
              <a:off x="2987824" y="4005064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>
              <a:off x="6444208" y="4005064"/>
              <a:ext cx="0" cy="288032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ovací čára 23"/>
            <p:cNvCxnSpPr/>
            <p:nvPr/>
          </p:nvCxnSpPr>
          <p:spPr>
            <a:xfrm>
              <a:off x="5580112" y="4077072"/>
              <a:ext cx="0" cy="144016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>
              <a:off x="3779912" y="4077072"/>
              <a:ext cx="0" cy="144016"/>
            </a:xfrm>
            <a:prstGeom prst="line">
              <a:avLst/>
            </a:prstGeom>
            <a:ln w="381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7" name="Přímá spojovací čára 26"/>
          <p:cNvCxnSpPr/>
          <p:nvPr/>
        </p:nvCxnSpPr>
        <p:spPr>
          <a:xfrm>
            <a:off x="3419872" y="2996952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899592" y="4077072"/>
            <a:ext cx="8820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Čísla          a             jsou čísla navzájem opačná. </a:t>
            </a:r>
          </a:p>
        </p:txBody>
      </p:sp>
      <p:grpSp>
        <p:nvGrpSpPr>
          <p:cNvPr id="29" name="Skupina 28"/>
          <p:cNvGrpSpPr/>
          <p:nvPr/>
        </p:nvGrpSpPr>
        <p:grpSpPr>
          <a:xfrm>
            <a:off x="1979712" y="3645024"/>
            <a:ext cx="576064" cy="1147029"/>
            <a:chOff x="1115616" y="1772816"/>
            <a:chExt cx="864096" cy="1615903"/>
          </a:xfrm>
        </p:grpSpPr>
        <p:sp>
          <p:nvSpPr>
            <p:cNvPr id="30" name="TextovéPole 29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31" name="TextovéPole 30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32" name="Přímá spojovací čára 31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3" name="Přímá spojovací čára 32"/>
          <p:cNvCxnSpPr/>
          <p:nvPr/>
        </p:nvCxnSpPr>
        <p:spPr>
          <a:xfrm>
            <a:off x="2987824" y="4221088"/>
            <a:ext cx="14401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" name="Skupina 33"/>
          <p:cNvGrpSpPr/>
          <p:nvPr/>
        </p:nvGrpSpPr>
        <p:grpSpPr>
          <a:xfrm>
            <a:off x="3275856" y="3645024"/>
            <a:ext cx="648072" cy="1147029"/>
            <a:chOff x="1115616" y="1772816"/>
            <a:chExt cx="864096" cy="1615903"/>
          </a:xfrm>
        </p:grpSpPr>
        <p:sp>
          <p:nvSpPr>
            <p:cNvPr id="35" name="TextovéPole 34"/>
            <p:cNvSpPr txBox="1"/>
            <p:nvPr/>
          </p:nvSpPr>
          <p:spPr>
            <a:xfrm>
              <a:off x="1115616" y="1772816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1</a:t>
              </a:r>
              <a:endParaRPr lang="cs-CZ" sz="3200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1115616" y="2564904"/>
              <a:ext cx="864096" cy="8238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2</a:t>
              </a:r>
              <a:endParaRPr lang="cs-CZ" sz="3200" dirty="0"/>
            </a:p>
          </p:txBody>
        </p:sp>
        <p:cxnSp>
          <p:nvCxnSpPr>
            <p:cNvPr id="37" name="Přímá spojovací čára 36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ovéPole 37"/>
          <p:cNvSpPr txBox="1"/>
          <p:nvPr/>
        </p:nvSpPr>
        <p:spPr>
          <a:xfrm>
            <a:off x="2246081" y="5058567"/>
            <a:ext cx="58326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Mají stejnou absolutní hodnotu.           </a:t>
            </a:r>
          </a:p>
          <a:p>
            <a:endParaRPr lang="cs-CZ" sz="2800" dirty="0"/>
          </a:p>
        </p:txBody>
      </p:sp>
      <p:sp>
        <p:nvSpPr>
          <p:cNvPr id="39" name="Oblouk 38"/>
          <p:cNvSpPr/>
          <p:nvPr/>
        </p:nvSpPr>
        <p:spPr>
          <a:xfrm>
            <a:off x="3635896" y="1268760"/>
            <a:ext cx="1800200" cy="2880320"/>
          </a:xfrm>
          <a:prstGeom prst="arc">
            <a:avLst>
              <a:gd name="adj1" fmla="val 11810929"/>
              <a:gd name="adj2" fmla="val 20534808"/>
            </a:avLst>
          </a:prstGeom>
          <a:ln w="57150">
            <a:solidFill>
              <a:srgbClr val="00B05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95736" y="188640"/>
            <a:ext cx="51845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Racionální čísla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215" y="1082764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čísla, která </a:t>
            </a:r>
            <a:r>
              <a:rPr lang="cs-CZ" sz="2400" dirty="0" smtClean="0">
                <a:solidFill>
                  <a:srgbClr val="00B0F0"/>
                </a:solidFill>
              </a:rPr>
              <a:t>můžeme zapsat ve tvaru zlomku</a:t>
            </a:r>
            <a:r>
              <a:rPr lang="cs-CZ" sz="2400" dirty="0" smtClean="0"/>
              <a:t>. Tento zlomek má za čitatele i jmenovatele celá čísla.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11660" y="2012402"/>
            <a:ext cx="63367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Jmenovatel musí být různý od nuly.</a:t>
            </a:r>
            <a:endParaRPr lang="cs-CZ" sz="2800" b="1" dirty="0">
              <a:solidFill>
                <a:srgbClr val="00B0F0"/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971600" y="4246548"/>
            <a:ext cx="7488832" cy="1243300"/>
            <a:chOff x="1187624" y="3717032"/>
            <a:chExt cx="7488832" cy="1243300"/>
          </a:xfrm>
        </p:grpSpPr>
        <p:grpSp>
          <p:nvGrpSpPr>
            <p:cNvPr id="8" name="Skupina 30"/>
            <p:cNvGrpSpPr/>
            <p:nvPr/>
          </p:nvGrpSpPr>
          <p:grpSpPr>
            <a:xfrm>
              <a:off x="1331640" y="3717032"/>
              <a:ext cx="6912768" cy="576064"/>
              <a:chOff x="1331640" y="3717032"/>
              <a:chExt cx="6912768" cy="576064"/>
            </a:xfrm>
          </p:grpSpPr>
          <p:grpSp>
            <p:nvGrpSpPr>
              <p:cNvPr id="20" name="Skupina 4"/>
              <p:cNvGrpSpPr/>
              <p:nvPr/>
            </p:nvGrpSpPr>
            <p:grpSpPr>
              <a:xfrm>
                <a:off x="1331640" y="3717032"/>
                <a:ext cx="6912768" cy="576064"/>
                <a:chOff x="683568" y="1628800"/>
                <a:chExt cx="7848872" cy="288032"/>
              </a:xfrm>
            </p:grpSpPr>
            <p:cxnSp>
              <p:nvCxnSpPr>
                <p:cNvPr id="29" name="Přímá spojovací čára 28"/>
                <p:cNvCxnSpPr/>
                <p:nvPr/>
              </p:nvCxnSpPr>
              <p:spPr>
                <a:xfrm>
                  <a:off x="683568" y="1772816"/>
                  <a:ext cx="7848872" cy="0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ovací čára 29"/>
                <p:cNvCxnSpPr/>
                <p:nvPr/>
              </p:nvCxnSpPr>
              <p:spPr>
                <a:xfrm>
                  <a:off x="683568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1" name="Přímá spojovací čára 30"/>
                <p:cNvCxnSpPr/>
                <p:nvPr/>
              </p:nvCxnSpPr>
              <p:spPr>
                <a:xfrm>
                  <a:off x="8532440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Přímá spojovací čára 31"/>
                <p:cNvCxnSpPr/>
                <p:nvPr/>
              </p:nvCxnSpPr>
              <p:spPr>
                <a:xfrm>
                  <a:off x="4499992" y="1628800"/>
                  <a:ext cx="0" cy="288032"/>
                </a:xfrm>
                <a:prstGeom prst="line">
                  <a:avLst/>
                </a:prstGeom>
                <a:ln w="28575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cxnSp>
            <p:nvCxnSpPr>
              <p:cNvPr id="21" name="Přímá spojovací čára 20"/>
              <p:cNvCxnSpPr/>
              <p:nvPr/>
            </p:nvCxnSpPr>
            <p:spPr>
              <a:xfrm>
                <a:off x="1979712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ovací čára 21"/>
              <p:cNvCxnSpPr/>
              <p:nvPr/>
            </p:nvCxnSpPr>
            <p:spPr>
              <a:xfrm>
                <a:off x="2627784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ovací čára 14"/>
              <p:cNvCxnSpPr/>
              <p:nvPr/>
            </p:nvCxnSpPr>
            <p:spPr>
              <a:xfrm>
                <a:off x="32758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ovací čára 23"/>
              <p:cNvCxnSpPr/>
              <p:nvPr/>
            </p:nvCxnSpPr>
            <p:spPr>
              <a:xfrm>
                <a:off x="39959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ovací čára 24"/>
              <p:cNvCxnSpPr/>
              <p:nvPr/>
            </p:nvCxnSpPr>
            <p:spPr>
              <a:xfrm>
                <a:off x="615617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ovací čára 25"/>
              <p:cNvCxnSpPr/>
              <p:nvPr/>
            </p:nvCxnSpPr>
            <p:spPr>
              <a:xfrm>
                <a:off x="759633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ovací čára 26"/>
              <p:cNvCxnSpPr/>
              <p:nvPr/>
            </p:nvCxnSpPr>
            <p:spPr>
              <a:xfrm>
                <a:off x="687625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ovací čára 27"/>
              <p:cNvCxnSpPr/>
              <p:nvPr/>
            </p:nvCxnSpPr>
            <p:spPr>
              <a:xfrm>
                <a:off x="5436096" y="3861048"/>
                <a:ext cx="0" cy="288032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9" name="TextovéPole 8"/>
            <p:cNvSpPr txBox="1"/>
            <p:nvPr/>
          </p:nvSpPr>
          <p:spPr>
            <a:xfrm>
              <a:off x="1187624" y="4437112"/>
              <a:ext cx="72008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-5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2483768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-3</a:t>
              </a:r>
              <a:endParaRPr lang="cs-CZ" sz="2800" dirty="0"/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3131840" y="4437112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-2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851920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-1</a:t>
              </a:r>
              <a:endParaRPr lang="cs-CZ" sz="28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572000" y="4365104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0</a:t>
              </a:r>
              <a:endParaRPr lang="cs-CZ" sz="2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529208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1</a:t>
              </a:r>
              <a:endParaRPr lang="cs-CZ" sz="2800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01216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2</a:t>
              </a:r>
              <a:endParaRPr lang="cs-CZ" sz="28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804248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3</a:t>
              </a:r>
              <a:endParaRPr lang="cs-CZ" sz="2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7452320" y="4437112"/>
              <a:ext cx="432048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4</a:t>
              </a:r>
              <a:endParaRPr lang="cs-CZ" sz="2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028384" y="4437112"/>
              <a:ext cx="648072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5</a:t>
              </a:r>
              <a:endParaRPr lang="cs-CZ" sz="28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1835696" y="4437112"/>
              <a:ext cx="57606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-4</a:t>
              </a:r>
              <a:endParaRPr lang="cs-CZ" sz="2800" dirty="0"/>
            </a:p>
          </p:txBody>
        </p:sp>
      </p:grpSp>
      <p:cxnSp>
        <p:nvCxnSpPr>
          <p:cNvPr id="33" name="Přímá spojovací čára 32"/>
          <p:cNvCxnSpPr/>
          <p:nvPr/>
        </p:nvCxnSpPr>
        <p:spPr>
          <a:xfrm>
            <a:off x="4860032" y="44625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2339752" y="443711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7596336" y="44625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139952" y="44625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6084168" y="4462572"/>
            <a:ext cx="0" cy="144016"/>
          </a:xfrm>
          <a:prstGeom prst="line">
            <a:avLst/>
          </a:prstGeom>
          <a:ln w="381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1835696" y="3717032"/>
            <a:ext cx="504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-3 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3707904" y="39585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-0, 5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940152" y="39585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2,198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7380312" y="39585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4,32</a:t>
            </a:r>
            <a:endParaRPr lang="cs-CZ" sz="2000" b="1" dirty="0">
              <a:solidFill>
                <a:srgbClr val="00B0F0"/>
              </a:solidFill>
            </a:endParaRPr>
          </a:p>
        </p:txBody>
      </p:sp>
      <p:grpSp>
        <p:nvGrpSpPr>
          <p:cNvPr id="47" name="Skupina 46"/>
          <p:cNvGrpSpPr/>
          <p:nvPr/>
        </p:nvGrpSpPr>
        <p:grpSpPr>
          <a:xfrm>
            <a:off x="4716016" y="3526468"/>
            <a:ext cx="504056" cy="1008112"/>
            <a:chOff x="1115616" y="1772816"/>
            <a:chExt cx="864096" cy="1532091"/>
          </a:xfrm>
        </p:grpSpPr>
        <p:sp>
          <p:nvSpPr>
            <p:cNvPr id="48" name="TextovéPole 47"/>
            <p:cNvSpPr txBox="1"/>
            <p:nvPr/>
          </p:nvSpPr>
          <p:spPr>
            <a:xfrm>
              <a:off x="1115616" y="1772816"/>
              <a:ext cx="864096" cy="7400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</a:t>
              </a:r>
              <a:endParaRPr lang="cs-CZ" sz="2400" dirty="0"/>
            </a:p>
          </p:txBody>
        </p:sp>
        <p:sp>
          <p:nvSpPr>
            <p:cNvPr id="49" name="TextovéPole 48"/>
            <p:cNvSpPr txBox="1"/>
            <p:nvPr/>
          </p:nvSpPr>
          <p:spPr>
            <a:xfrm>
              <a:off x="1115616" y="2564904"/>
              <a:ext cx="864096" cy="7400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2</a:t>
              </a:r>
              <a:endParaRPr lang="cs-CZ" sz="2400" dirty="0"/>
            </a:p>
          </p:txBody>
        </p:sp>
        <p:cxnSp>
          <p:nvCxnSpPr>
            <p:cNvPr id="50" name="Přímá spojovací čára 49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1" name="Skupina 50"/>
          <p:cNvGrpSpPr/>
          <p:nvPr/>
        </p:nvGrpSpPr>
        <p:grpSpPr>
          <a:xfrm>
            <a:off x="2267744" y="3429000"/>
            <a:ext cx="792088" cy="1008112"/>
            <a:chOff x="1115616" y="1772816"/>
            <a:chExt cx="864096" cy="1493709"/>
          </a:xfrm>
        </p:grpSpPr>
        <p:sp>
          <p:nvSpPr>
            <p:cNvPr id="52" name="TextovéPole 51"/>
            <p:cNvSpPr txBox="1"/>
            <p:nvPr/>
          </p:nvSpPr>
          <p:spPr>
            <a:xfrm>
              <a:off x="1115616" y="1772816"/>
              <a:ext cx="864096" cy="6840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1</a:t>
              </a:r>
              <a:endParaRPr lang="cs-CZ" sz="2400" dirty="0"/>
            </a:p>
          </p:txBody>
        </p:sp>
        <p:sp>
          <p:nvSpPr>
            <p:cNvPr id="53" name="TextovéPole 52"/>
            <p:cNvSpPr txBox="1"/>
            <p:nvPr/>
          </p:nvSpPr>
          <p:spPr>
            <a:xfrm>
              <a:off x="1115616" y="2564904"/>
              <a:ext cx="864096" cy="7016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10</a:t>
              </a:r>
              <a:endParaRPr lang="cs-CZ" sz="2400" dirty="0"/>
            </a:p>
          </p:txBody>
        </p:sp>
        <p:cxnSp>
          <p:nvCxnSpPr>
            <p:cNvPr id="54" name="Přímá spojovací čára 53"/>
            <p:cNvCxnSpPr/>
            <p:nvPr/>
          </p:nvCxnSpPr>
          <p:spPr>
            <a:xfrm>
              <a:off x="1115616" y="2564904"/>
              <a:ext cx="576064" cy="0"/>
            </a:xfrm>
            <a:prstGeom prst="line">
              <a:avLst/>
            </a:pr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5" name="Přímá spojovací šipka 54"/>
          <p:cNvCxnSpPr/>
          <p:nvPr/>
        </p:nvCxnSpPr>
        <p:spPr>
          <a:xfrm>
            <a:off x="1259632" y="5805264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TextovéPole 55"/>
          <p:cNvSpPr txBox="1"/>
          <p:nvPr/>
        </p:nvSpPr>
        <p:spPr>
          <a:xfrm>
            <a:off x="3287857" y="6021288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Racionální čísla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57" name="Přímá spojovací šipka 56"/>
          <p:cNvCxnSpPr/>
          <p:nvPr/>
        </p:nvCxnSpPr>
        <p:spPr>
          <a:xfrm>
            <a:off x="971600" y="3501008"/>
            <a:ext cx="6840760" cy="0"/>
          </a:xfrm>
          <a:prstGeom prst="straightConnector1">
            <a:avLst/>
          </a:prstGeom>
          <a:ln w="38100">
            <a:solidFill>
              <a:srgbClr val="00B0F0"/>
            </a:solidFill>
            <a:headEnd type="arrow"/>
            <a:tailEnd type="arrow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5076056" y="2636912"/>
            <a:ext cx="4067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kladná </a:t>
            </a:r>
            <a:r>
              <a:rPr lang="cs-CZ" sz="2800" dirty="0" smtClean="0"/>
              <a:t>racionální čísla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539552" y="2636912"/>
            <a:ext cx="3672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záporná </a:t>
            </a:r>
            <a:r>
              <a:rPr lang="cs-CZ" sz="2800" dirty="0" smtClean="0"/>
              <a:t>racionální čísla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4067944" y="292494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nula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3210" y="256490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Můžeme všechna desetinná čísla převést na zlomek?</a:t>
            </a:r>
            <a:endParaRPr lang="cs-CZ" sz="2800" dirty="0"/>
          </a:p>
        </p:txBody>
      </p:sp>
      <p:pic>
        <p:nvPicPr>
          <p:cNvPr id="17410" name="Picture 2" descr="C:\Users\Ludmila\AppData\Local\Microsoft\Windows\Temporary Internet Files\Content.IE5\VSJFQ8EN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573016"/>
            <a:ext cx="1279525" cy="1784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„Racionální čísla“.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99</TotalTime>
  <Words>359</Words>
  <Application>Microsoft Office PowerPoint</Application>
  <PresentationFormat>Předvádění na obrazovce (4:3)</PresentationFormat>
  <Paragraphs>172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Soho</vt:lpstr>
      <vt:lpstr>Racionální čísla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Racionální čísla</dc:title>
  <dc:creator>Ludmilka</dc:creator>
  <cp:lastModifiedBy>Ludmila Pecháčková</cp:lastModifiedBy>
  <cp:revision>21</cp:revision>
  <dcterms:created xsi:type="dcterms:W3CDTF">2013-01-14T18:00:39Z</dcterms:created>
  <dcterms:modified xsi:type="dcterms:W3CDTF">2013-04-23T12:32:24Z</dcterms:modified>
</cp:coreProperties>
</file>