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492896"/>
            <a:ext cx="8856984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sz="4800" dirty="0" smtClean="0"/>
              <a:t>Pravoúhlá soustava souřadnic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96701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Pravoúhlá soustava souřadnic</a:t>
            </a:r>
            <a:endParaRPr lang="cs-CZ" dirty="0" smtClean="0"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smtClean="0">
                <a:latin typeface="Calibri"/>
              </a:rPr>
              <a:t>56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err="1" smtClean="0">
                <a:latin typeface="Calibri"/>
              </a:rPr>
              <a:t>Pravouhla</a:t>
            </a:r>
            <a:r>
              <a:rPr lang="cs-CZ" dirty="0" smtClean="0">
                <a:latin typeface="Calibri"/>
              </a:rPr>
              <a:t>_soustava_</a:t>
            </a:r>
            <a:r>
              <a:rPr lang="cs-CZ" dirty="0" err="1" smtClean="0">
                <a:latin typeface="Calibri"/>
              </a:rPr>
              <a:t>souradnic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14592" y="539388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B0F0"/>
                </a:solidFill>
              </a:rPr>
              <a:t>Pravoúhlá soustava souřadnic</a:t>
            </a:r>
            <a:r>
              <a:rPr lang="cs-CZ" sz="2800" b="1" dirty="0"/>
              <a:t> </a:t>
            </a:r>
            <a:r>
              <a:rPr lang="cs-CZ" sz="2400" i="1" dirty="0" smtClean="0"/>
              <a:t>v rovině</a:t>
            </a:r>
            <a:endParaRPr lang="cs-CZ" sz="2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1196" y="128403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y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54952" y="3442867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x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7060" y="2772107"/>
            <a:ext cx="27028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Osa x </a:t>
            </a:r>
            <a:r>
              <a:rPr lang="cs-CZ" sz="2000" i="1" dirty="0" smtClean="0"/>
              <a:t>první osa </a:t>
            </a:r>
            <a:r>
              <a:rPr lang="cs-CZ" sz="2000" dirty="0" smtClean="0"/>
              <a:t>soustavy souřadnic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7060" y="1160928"/>
            <a:ext cx="27028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Osa y </a:t>
            </a:r>
            <a:r>
              <a:rPr lang="cs-CZ" sz="2000" i="1" dirty="0" smtClean="0"/>
              <a:t>druhá osa </a:t>
            </a:r>
            <a:r>
              <a:rPr lang="cs-CZ" sz="2000" dirty="0" smtClean="0"/>
              <a:t>soustavy souřadnic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8788" y="5629780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počátek O soustavy souřadnic</a:t>
            </a:r>
            <a:endParaRPr lang="cs-CZ" sz="20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2587887" y="3809310"/>
            <a:ext cx="1120018" cy="18204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5" idx="3"/>
          </p:cNvCxnSpPr>
          <p:nvPr/>
        </p:nvCxnSpPr>
        <p:spPr>
          <a:xfrm flipH="1">
            <a:off x="3075252" y="1545648"/>
            <a:ext cx="265180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8" idx="3"/>
          </p:cNvCxnSpPr>
          <p:nvPr/>
        </p:nvCxnSpPr>
        <p:spPr>
          <a:xfrm flipH="1">
            <a:off x="5259008" y="3508963"/>
            <a:ext cx="753153" cy="1955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grpSp>
        <p:nvGrpSpPr>
          <p:cNvPr id="12" name="Skupina 11"/>
          <p:cNvGrpSpPr/>
          <p:nvPr/>
        </p:nvGrpSpPr>
        <p:grpSpPr>
          <a:xfrm>
            <a:off x="102755" y="1344881"/>
            <a:ext cx="4772202" cy="5134307"/>
            <a:chOff x="3903659" y="1175013"/>
            <a:chExt cx="4772202" cy="5134307"/>
          </a:xfrm>
        </p:grpSpPr>
        <p:grpSp>
          <p:nvGrpSpPr>
            <p:cNvPr id="13" name="Skupina 12"/>
            <p:cNvGrpSpPr/>
            <p:nvPr/>
          </p:nvGrpSpPr>
          <p:grpSpPr>
            <a:xfrm>
              <a:off x="3903659" y="1175013"/>
              <a:ext cx="4772202" cy="5134307"/>
              <a:chOff x="1116674" y="365846"/>
              <a:chExt cx="6912768" cy="6912768"/>
            </a:xfrm>
          </p:grpSpPr>
          <p:grpSp>
            <p:nvGrpSpPr>
              <p:cNvPr id="33" name="Skupina 30"/>
              <p:cNvGrpSpPr/>
              <p:nvPr/>
            </p:nvGrpSpPr>
            <p:grpSpPr>
              <a:xfrm>
                <a:off x="1116674" y="3279540"/>
                <a:ext cx="6912768" cy="288032"/>
                <a:chOff x="1392881" y="3861048"/>
                <a:chExt cx="6912768" cy="288032"/>
              </a:xfrm>
            </p:grpSpPr>
            <p:cxnSp>
              <p:nvCxnSpPr>
                <p:cNvPr id="44" name="Přímá spojovací čára 28"/>
                <p:cNvCxnSpPr/>
                <p:nvPr/>
              </p:nvCxnSpPr>
              <p:spPr>
                <a:xfrm>
                  <a:off x="1392881" y="4005063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ovací čára 21"/>
                <p:cNvCxnSpPr/>
                <p:nvPr/>
              </p:nvCxnSpPr>
              <p:spPr>
                <a:xfrm>
                  <a:off x="2627784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ovací čára 14"/>
                <p:cNvCxnSpPr/>
                <p:nvPr/>
              </p:nvCxnSpPr>
              <p:spPr>
                <a:xfrm>
                  <a:off x="32758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ovací čára 23"/>
                <p:cNvCxnSpPr/>
                <p:nvPr/>
              </p:nvCxnSpPr>
              <p:spPr>
                <a:xfrm>
                  <a:off x="39959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Přímá spojovací čára 24"/>
                <p:cNvCxnSpPr/>
                <p:nvPr/>
              </p:nvCxnSpPr>
              <p:spPr>
                <a:xfrm>
                  <a:off x="615617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ovací čára 26"/>
                <p:cNvCxnSpPr/>
                <p:nvPr/>
              </p:nvCxnSpPr>
              <p:spPr>
                <a:xfrm>
                  <a:off x="68762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ovací čára 27"/>
                <p:cNvCxnSpPr/>
                <p:nvPr/>
              </p:nvCxnSpPr>
              <p:spPr>
                <a:xfrm>
                  <a:off x="54360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4" name="Skupina 30"/>
              <p:cNvGrpSpPr/>
              <p:nvPr/>
            </p:nvGrpSpPr>
            <p:grpSpPr>
              <a:xfrm rot="5400000">
                <a:off x="1013734" y="3678214"/>
                <a:ext cx="6912768" cy="288032"/>
                <a:chOff x="1658307" y="3861048"/>
                <a:chExt cx="6912768" cy="288032"/>
              </a:xfrm>
            </p:grpSpPr>
            <p:cxnSp>
              <p:nvCxnSpPr>
                <p:cNvPr id="35" name="Přímá spojovací čára 28"/>
                <p:cNvCxnSpPr/>
                <p:nvPr/>
              </p:nvCxnSpPr>
              <p:spPr>
                <a:xfrm>
                  <a:off x="1658307" y="3984956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Přímá spojovací čára 21"/>
                <p:cNvCxnSpPr/>
                <p:nvPr/>
              </p:nvCxnSpPr>
              <p:spPr>
                <a:xfrm>
                  <a:off x="2627784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ovací čára 14"/>
                <p:cNvCxnSpPr/>
                <p:nvPr/>
              </p:nvCxnSpPr>
              <p:spPr>
                <a:xfrm>
                  <a:off x="32758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23"/>
                <p:cNvCxnSpPr/>
                <p:nvPr/>
              </p:nvCxnSpPr>
              <p:spPr>
                <a:xfrm>
                  <a:off x="39959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ovací čára 24"/>
                <p:cNvCxnSpPr/>
                <p:nvPr/>
              </p:nvCxnSpPr>
              <p:spPr>
                <a:xfrm>
                  <a:off x="615617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ovací čára 26"/>
                <p:cNvCxnSpPr/>
                <p:nvPr/>
              </p:nvCxnSpPr>
              <p:spPr>
                <a:xfrm>
                  <a:off x="68762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Přímá spojovací čára 27"/>
                <p:cNvCxnSpPr/>
                <p:nvPr/>
              </p:nvCxnSpPr>
              <p:spPr>
                <a:xfrm>
                  <a:off x="54360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6" name="Skupina 15"/>
            <p:cNvGrpSpPr/>
            <p:nvPr/>
          </p:nvGrpSpPr>
          <p:grpSpPr>
            <a:xfrm>
              <a:off x="4519521" y="1232181"/>
              <a:ext cx="3366387" cy="3965874"/>
              <a:chOff x="4519521" y="1232181"/>
              <a:chExt cx="3366387" cy="3965874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6593945" y="3593108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6378052" y="2118067"/>
                <a:ext cx="574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6378051" y="2694255"/>
                <a:ext cx="5745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6328888" y="3796219"/>
                <a:ext cx="66439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6352911" y="4306553"/>
                <a:ext cx="5996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6367239" y="4828723"/>
                <a:ext cx="6260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- 3</a:t>
                </a:r>
                <a:endParaRPr lang="cs-CZ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6351701" y="1232181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6351701" y="1671640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7101263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7509931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4519521" y="2918561"/>
                <a:ext cx="715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- 3</a:t>
                </a:r>
                <a:endParaRPr lang="cs-CZ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5015197" y="2918561"/>
                <a:ext cx="6782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464394" y="2918561"/>
                <a:ext cx="654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5209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02499" y="503893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00B0F0"/>
                </a:solidFill>
              </a:rPr>
              <a:t>Souřadnice bodu </a:t>
            </a:r>
            <a:r>
              <a:rPr lang="cs-CZ" i="1" dirty="0" smtClean="0"/>
              <a:t>v pravoúhlé  soustavě souřadnic</a:t>
            </a:r>
            <a:endParaRPr lang="cs-CZ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5536" y="1226050"/>
                <a:ext cx="8299751" cy="4531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 pravoúhlé soustavě souřadnic vyznač bod A, který má souřadnice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400" b="1" i="1" smtClean="0">
                            <a:latin typeface="Cambria Math"/>
                          </a:rPr>
                          <m:t>;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e>
                    </m:d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226050"/>
                <a:ext cx="8299751" cy="45313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61" b="-175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V="1">
            <a:off x="2915816" y="3068960"/>
            <a:ext cx="0" cy="1774826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915816" y="3068960"/>
            <a:ext cx="1511748" cy="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339752" y="263182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A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5661248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První</a:t>
            </a:r>
            <a:r>
              <a:rPr lang="cs-CZ" sz="2000" dirty="0" smtClean="0"/>
              <a:t> souřadnice bodu A je – </a:t>
            </a:r>
            <a:r>
              <a:rPr lang="cs-CZ" sz="2000" dirty="0"/>
              <a:t>2( </a:t>
            </a:r>
            <a:r>
              <a:rPr lang="cs-CZ" sz="2000" i="1" dirty="0"/>
              <a:t>osa x</a:t>
            </a:r>
            <a:r>
              <a:rPr lang="cs-CZ" sz="2000" dirty="0" smtClean="0"/>
              <a:t>). 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89060" y="2642800"/>
            <a:ext cx="2232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Druhá</a:t>
            </a:r>
            <a:r>
              <a:rPr lang="cs-CZ" sz="2000" dirty="0" smtClean="0"/>
              <a:t> souřadnice bodu A jsou 3 </a:t>
            </a:r>
            <a:r>
              <a:rPr lang="cs-CZ" sz="2000" i="1" dirty="0" smtClean="0"/>
              <a:t>(osa y)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cxnSp>
        <p:nvCxnSpPr>
          <p:cNvPr id="22" name="Přímá spojnice se šipkou 21"/>
          <p:cNvCxnSpPr>
            <a:stCxn id="20" idx="1"/>
          </p:cNvCxnSpPr>
          <p:nvPr/>
        </p:nvCxnSpPr>
        <p:spPr>
          <a:xfrm flipH="1" flipV="1">
            <a:off x="4572000" y="3068960"/>
            <a:ext cx="1117060" cy="11244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483768" y="5074618"/>
            <a:ext cx="288032" cy="5866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grpSp>
        <p:nvGrpSpPr>
          <p:cNvPr id="15" name="Skupina 14"/>
          <p:cNvGrpSpPr/>
          <p:nvPr/>
        </p:nvGrpSpPr>
        <p:grpSpPr>
          <a:xfrm>
            <a:off x="2148121" y="2642800"/>
            <a:ext cx="4772202" cy="5134307"/>
            <a:chOff x="3903659" y="1175014"/>
            <a:chExt cx="4772202" cy="5134307"/>
          </a:xfrm>
        </p:grpSpPr>
        <p:grpSp>
          <p:nvGrpSpPr>
            <p:cNvPr id="16" name="Skupina 15"/>
            <p:cNvGrpSpPr/>
            <p:nvPr/>
          </p:nvGrpSpPr>
          <p:grpSpPr>
            <a:xfrm>
              <a:off x="3903659" y="1175014"/>
              <a:ext cx="4772202" cy="5134307"/>
              <a:chOff x="1116674" y="365847"/>
              <a:chExt cx="6912768" cy="6912768"/>
            </a:xfrm>
          </p:grpSpPr>
          <p:grpSp>
            <p:nvGrpSpPr>
              <p:cNvPr id="36" name="Skupina 30"/>
              <p:cNvGrpSpPr/>
              <p:nvPr/>
            </p:nvGrpSpPr>
            <p:grpSpPr>
              <a:xfrm>
                <a:off x="1116674" y="3277753"/>
                <a:ext cx="6912768" cy="289819"/>
                <a:chOff x="1392881" y="3859261"/>
                <a:chExt cx="6912768" cy="289819"/>
              </a:xfrm>
            </p:grpSpPr>
            <p:cxnSp>
              <p:nvCxnSpPr>
                <p:cNvPr id="45" name="Přímá spojovací čára 28"/>
                <p:cNvCxnSpPr/>
                <p:nvPr/>
              </p:nvCxnSpPr>
              <p:spPr>
                <a:xfrm>
                  <a:off x="1392881" y="4005063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ovací čára 14"/>
                <p:cNvCxnSpPr/>
                <p:nvPr/>
              </p:nvCxnSpPr>
              <p:spPr>
                <a:xfrm>
                  <a:off x="25571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ovací čára 23"/>
                <p:cNvCxnSpPr/>
                <p:nvPr/>
              </p:nvCxnSpPr>
              <p:spPr>
                <a:xfrm>
                  <a:off x="3640728" y="3861047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Přímá spojovací čára 24"/>
                <p:cNvCxnSpPr/>
                <p:nvPr/>
              </p:nvCxnSpPr>
              <p:spPr>
                <a:xfrm>
                  <a:off x="6888335" y="3859261"/>
                  <a:ext cx="0" cy="288033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ovací čára 27"/>
                <p:cNvCxnSpPr/>
                <p:nvPr/>
              </p:nvCxnSpPr>
              <p:spPr>
                <a:xfrm>
                  <a:off x="5906223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7" name="Skupina 30"/>
              <p:cNvGrpSpPr/>
              <p:nvPr/>
            </p:nvGrpSpPr>
            <p:grpSpPr>
              <a:xfrm rot="5400000">
                <a:off x="1038935" y="3653014"/>
                <a:ext cx="6912768" cy="338434"/>
                <a:chOff x="1658307" y="3810647"/>
                <a:chExt cx="6912768" cy="338434"/>
              </a:xfrm>
            </p:grpSpPr>
            <p:cxnSp>
              <p:nvCxnSpPr>
                <p:cNvPr id="38" name="Přímá spojovací čára 28"/>
                <p:cNvCxnSpPr/>
                <p:nvPr/>
              </p:nvCxnSpPr>
              <p:spPr>
                <a:xfrm>
                  <a:off x="1658307" y="3984956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21"/>
                <p:cNvCxnSpPr/>
                <p:nvPr/>
              </p:nvCxnSpPr>
              <p:spPr>
                <a:xfrm>
                  <a:off x="2225179" y="3810647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ovací čára 14"/>
                <p:cNvCxnSpPr/>
                <p:nvPr/>
              </p:nvCxnSpPr>
              <p:spPr>
                <a:xfrm>
                  <a:off x="3027227" y="3861048"/>
                  <a:ext cx="0" cy="288033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ovací čára 23"/>
                <p:cNvCxnSpPr/>
                <p:nvPr/>
              </p:nvCxnSpPr>
              <p:spPr>
                <a:xfrm>
                  <a:off x="3930373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ovací čára 24"/>
                <p:cNvCxnSpPr/>
                <p:nvPr/>
              </p:nvCxnSpPr>
              <p:spPr>
                <a:xfrm>
                  <a:off x="624806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Přímá spojovací čára 27"/>
                <p:cNvCxnSpPr/>
                <p:nvPr/>
              </p:nvCxnSpPr>
              <p:spPr>
                <a:xfrm>
                  <a:off x="5467222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17" name="Skupina 16"/>
            <p:cNvGrpSpPr/>
            <p:nvPr/>
          </p:nvGrpSpPr>
          <p:grpSpPr>
            <a:xfrm>
              <a:off x="4541428" y="1232181"/>
              <a:ext cx="3441255" cy="3443704"/>
              <a:chOff x="4541428" y="1232181"/>
              <a:chExt cx="3441255" cy="3443704"/>
            </a:xfrm>
          </p:grpSpPr>
          <p:sp>
            <p:nvSpPr>
              <p:cNvPr id="21" name="TextovéPole 20"/>
              <p:cNvSpPr txBox="1"/>
              <p:nvPr/>
            </p:nvSpPr>
            <p:spPr>
              <a:xfrm>
                <a:off x="6902030" y="3588279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6388766" y="2007083"/>
                <a:ext cx="574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6378051" y="2694255"/>
                <a:ext cx="5745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6328888" y="3824130"/>
                <a:ext cx="66439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6352911" y="4306553"/>
                <a:ext cx="5996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6351701" y="1232181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6282079" y="1601513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7606706" y="3593108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4541428" y="3617809"/>
                <a:ext cx="6782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5219683" y="3594436"/>
                <a:ext cx="654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255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ovéPole 61"/>
          <p:cNvSpPr txBox="1"/>
          <p:nvPr/>
        </p:nvSpPr>
        <p:spPr>
          <a:xfrm>
            <a:off x="436348" y="1377185"/>
            <a:ext cx="4439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Délky jednotek </a:t>
            </a:r>
            <a:r>
              <a:rPr lang="cs-CZ" sz="2000" dirty="0" smtClean="0"/>
              <a:t>na první a druhé osa souřadnic </a:t>
            </a:r>
            <a:r>
              <a:rPr lang="cs-CZ" sz="2000" b="1" dirty="0" smtClean="0">
                <a:solidFill>
                  <a:srgbClr val="FF0000"/>
                </a:solidFill>
              </a:rPr>
              <a:t>nemusí</a:t>
            </a:r>
            <a:r>
              <a:rPr lang="cs-CZ" sz="2000" dirty="0" smtClean="0"/>
              <a:t> být stejné.</a:t>
            </a:r>
            <a:endParaRPr lang="cs-CZ" sz="2000" dirty="0"/>
          </a:p>
        </p:txBody>
      </p:sp>
      <p:grpSp>
        <p:nvGrpSpPr>
          <p:cNvPr id="82" name="Skupina 81"/>
          <p:cNvGrpSpPr/>
          <p:nvPr/>
        </p:nvGrpSpPr>
        <p:grpSpPr>
          <a:xfrm>
            <a:off x="3639933" y="1046677"/>
            <a:ext cx="4772202" cy="5134307"/>
            <a:chOff x="3903659" y="1175013"/>
            <a:chExt cx="4772202" cy="5134307"/>
          </a:xfrm>
        </p:grpSpPr>
        <p:grpSp>
          <p:nvGrpSpPr>
            <p:cNvPr id="61" name="Skupina 60"/>
            <p:cNvGrpSpPr/>
            <p:nvPr/>
          </p:nvGrpSpPr>
          <p:grpSpPr>
            <a:xfrm>
              <a:off x="3903659" y="1175013"/>
              <a:ext cx="4772202" cy="5134307"/>
              <a:chOff x="1116674" y="365846"/>
              <a:chExt cx="6912768" cy="6912768"/>
            </a:xfrm>
          </p:grpSpPr>
          <p:grpSp>
            <p:nvGrpSpPr>
              <p:cNvPr id="10" name="Skupina 30"/>
              <p:cNvGrpSpPr/>
              <p:nvPr/>
            </p:nvGrpSpPr>
            <p:grpSpPr>
              <a:xfrm>
                <a:off x="1116674" y="3279540"/>
                <a:ext cx="6912768" cy="288032"/>
                <a:chOff x="1392881" y="3861048"/>
                <a:chExt cx="6912768" cy="288032"/>
              </a:xfrm>
            </p:grpSpPr>
            <p:cxnSp>
              <p:nvCxnSpPr>
                <p:cNvPr id="31" name="Přímá spojovací čára 28"/>
                <p:cNvCxnSpPr/>
                <p:nvPr/>
              </p:nvCxnSpPr>
              <p:spPr>
                <a:xfrm>
                  <a:off x="1392881" y="4005063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Přímá spojovací čára 20"/>
                <p:cNvCxnSpPr/>
                <p:nvPr/>
              </p:nvCxnSpPr>
              <p:spPr>
                <a:xfrm>
                  <a:off x="1979712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Přímá spojovací čára 21"/>
                <p:cNvCxnSpPr/>
                <p:nvPr/>
              </p:nvCxnSpPr>
              <p:spPr>
                <a:xfrm>
                  <a:off x="2627784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ovací čára 14"/>
                <p:cNvCxnSpPr/>
                <p:nvPr/>
              </p:nvCxnSpPr>
              <p:spPr>
                <a:xfrm>
                  <a:off x="32758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ovací čára 23"/>
                <p:cNvCxnSpPr/>
                <p:nvPr/>
              </p:nvCxnSpPr>
              <p:spPr>
                <a:xfrm>
                  <a:off x="39959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ovací čára 24"/>
                <p:cNvCxnSpPr/>
                <p:nvPr/>
              </p:nvCxnSpPr>
              <p:spPr>
                <a:xfrm>
                  <a:off x="615617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ovací čára 25"/>
                <p:cNvCxnSpPr/>
                <p:nvPr/>
              </p:nvCxnSpPr>
              <p:spPr>
                <a:xfrm>
                  <a:off x="75963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ovací čára 26"/>
                <p:cNvCxnSpPr/>
                <p:nvPr/>
              </p:nvCxnSpPr>
              <p:spPr>
                <a:xfrm>
                  <a:off x="68762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ovací čára 27"/>
                <p:cNvCxnSpPr/>
                <p:nvPr/>
              </p:nvCxnSpPr>
              <p:spPr>
                <a:xfrm>
                  <a:off x="54360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6" name="Skupina 30"/>
              <p:cNvGrpSpPr/>
              <p:nvPr/>
            </p:nvGrpSpPr>
            <p:grpSpPr>
              <a:xfrm rot="5400000">
                <a:off x="1013734" y="3678214"/>
                <a:ext cx="6912768" cy="288032"/>
                <a:chOff x="1658307" y="3861048"/>
                <a:chExt cx="6912768" cy="288032"/>
              </a:xfrm>
            </p:grpSpPr>
            <p:cxnSp>
              <p:nvCxnSpPr>
                <p:cNvPr id="57" name="Přímá spojovací čára 28"/>
                <p:cNvCxnSpPr/>
                <p:nvPr/>
              </p:nvCxnSpPr>
              <p:spPr>
                <a:xfrm>
                  <a:off x="1658307" y="3984956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Přímá spojovací čára 20"/>
                <p:cNvCxnSpPr/>
                <p:nvPr/>
              </p:nvCxnSpPr>
              <p:spPr>
                <a:xfrm>
                  <a:off x="1979712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ovací čára 21"/>
                <p:cNvCxnSpPr/>
                <p:nvPr/>
              </p:nvCxnSpPr>
              <p:spPr>
                <a:xfrm>
                  <a:off x="2627784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ovací čára 14"/>
                <p:cNvCxnSpPr/>
                <p:nvPr/>
              </p:nvCxnSpPr>
              <p:spPr>
                <a:xfrm>
                  <a:off x="32758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ovací čára 23"/>
                <p:cNvCxnSpPr/>
                <p:nvPr/>
              </p:nvCxnSpPr>
              <p:spPr>
                <a:xfrm>
                  <a:off x="39959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ovací čára 24"/>
                <p:cNvCxnSpPr/>
                <p:nvPr/>
              </p:nvCxnSpPr>
              <p:spPr>
                <a:xfrm>
                  <a:off x="615617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ovací čára 25"/>
                <p:cNvCxnSpPr/>
                <p:nvPr/>
              </p:nvCxnSpPr>
              <p:spPr>
                <a:xfrm>
                  <a:off x="75963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ovací čára 26"/>
                <p:cNvCxnSpPr/>
                <p:nvPr/>
              </p:nvCxnSpPr>
              <p:spPr>
                <a:xfrm>
                  <a:off x="68762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ovací čára 27"/>
                <p:cNvCxnSpPr/>
                <p:nvPr/>
              </p:nvCxnSpPr>
              <p:spPr>
                <a:xfrm>
                  <a:off x="54360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77" name="TextovéPole 76"/>
            <p:cNvSpPr txBox="1"/>
            <p:nvPr/>
          </p:nvSpPr>
          <p:spPr>
            <a:xfrm>
              <a:off x="4046969" y="2916501"/>
              <a:ext cx="52361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- 4</a:t>
              </a:r>
              <a:endParaRPr lang="cs-CZ" dirty="0"/>
            </a:p>
          </p:txBody>
        </p:sp>
        <p:grpSp>
          <p:nvGrpSpPr>
            <p:cNvPr id="81" name="Skupina 80"/>
            <p:cNvGrpSpPr/>
            <p:nvPr/>
          </p:nvGrpSpPr>
          <p:grpSpPr>
            <a:xfrm>
              <a:off x="4519521" y="1232181"/>
              <a:ext cx="3855594" cy="4488043"/>
              <a:chOff x="4519521" y="1232181"/>
              <a:chExt cx="3855594" cy="4488043"/>
            </a:xfrm>
          </p:grpSpPr>
          <p:sp>
            <p:nvSpPr>
              <p:cNvPr id="63" name="TextovéPole 62"/>
              <p:cNvSpPr txBox="1"/>
              <p:nvPr/>
            </p:nvSpPr>
            <p:spPr>
              <a:xfrm>
                <a:off x="6593945" y="3593108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64" name="TextovéPole 63"/>
              <p:cNvSpPr txBox="1"/>
              <p:nvPr/>
            </p:nvSpPr>
            <p:spPr>
              <a:xfrm>
                <a:off x="6378052" y="2118067"/>
                <a:ext cx="574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20</a:t>
                </a:r>
                <a:endParaRPr lang="cs-CZ" dirty="0"/>
              </a:p>
            </p:txBody>
          </p:sp>
          <p:sp>
            <p:nvSpPr>
              <p:cNvPr id="65" name="TextovéPole 64"/>
              <p:cNvSpPr txBox="1"/>
              <p:nvPr/>
            </p:nvSpPr>
            <p:spPr>
              <a:xfrm>
                <a:off x="6378051" y="2694255"/>
                <a:ext cx="5745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  <p:sp>
            <p:nvSpPr>
              <p:cNvPr id="66" name="TextovéPole 65"/>
              <p:cNvSpPr txBox="1"/>
              <p:nvPr/>
            </p:nvSpPr>
            <p:spPr>
              <a:xfrm>
                <a:off x="6328888" y="3796219"/>
                <a:ext cx="66439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- 10</a:t>
                </a:r>
                <a:endParaRPr lang="cs-CZ" dirty="0"/>
              </a:p>
            </p:txBody>
          </p:sp>
          <p:sp>
            <p:nvSpPr>
              <p:cNvPr id="67" name="TextovéPole 66"/>
              <p:cNvSpPr txBox="1"/>
              <p:nvPr/>
            </p:nvSpPr>
            <p:spPr>
              <a:xfrm>
                <a:off x="6352911" y="4306553"/>
                <a:ext cx="5996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- 20</a:t>
                </a:r>
                <a:endParaRPr lang="cs-CZ" dirty="0"/>
              </a:p>
            </p:txBody>
          </p:sp>
          <p:sp>
            <p:nvSpPr>
              <p:cNvPr id="68" name="TextovéPole 67"/>
              <p:cNvSpPr txBox="1"/>
              <p:nvPr/>
            </p:nvSpPr>
            <p:spPr>
              <a:xfrm>
                <a:off x="6367239" y="4828723"/>
                <a:ext cx="6260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- 30</a:t>
                </a:r>
                <a:endParaRPr lang="cs-CZ" dirty="0"/>
              </a:p>
            </p:txBody>
          </p:sp>
          <p:sp>
            <p:nvSpPr>
              <p:cNvPr id="69" name="TextovéPole 68"/>
              <p:cNvSpPr txBox="1"/>
              <p:nvPr/>
            </p:nvSpPr>
            <p:spPr>
              <a:xfrm>
                <a:off x="6368746" y="5350892"/>
                <a:ext cx="6771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- 40</a:t>
                </a:r>
                <a:endParaRPr lang="cs-CZ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6351701" y="1232181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40</a:t>
                </a:r>
                <a:endParaRPr lang="cs-CZ" dirty="0"/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6351701" y="1671640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30</a:t>
                </a:r>
                <a:endParaRPr lang="cs-CZ" dirty="0"/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7101263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75" name="TextovéPole 74"/>
              <p:cNvSpPr txBox="1"/>
              <p:nvPr/>
            </p:nvSpPr>
            <p:spPr>
              <a:xfrm>
                <a:off x="7509931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76" name="TextovéPole 75"/>
              <p:cNvSpPr txBox="1"/>
              <p:nvPr/>
            </p:nvSpPr>
            <p:spPr>
              <a:xfrm>
                <a:off x="7999138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4</a:t>
                </a:r>
                <a:endParaRPr lang="cs-CZ" dirty="0"/>
              </a:p>
            </p:txBody>
          </p:sp>
          <p:sp>
            <p:nvSpPr>
              <p:cNvPr id="78" name="TextovéPole 77"/>
              <p:cNvSpPr txBox="1"/>
              <p:nvPr/>
            </p:nvSpPr>
            <p:spPr>
              <a:xfrm>
                <a:off x="4519521" y="2918561"/>
                <a:ext cx="715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- 3</a:t>
                </a:r>
                <a:endParaRPr lang="cs-CZ" dirty="0"/>
              </a:p>
            </p:txBody>
          </p:sp>
          <p:sp>
            <p:nvSpPr>
              <p:cNvPr id="79" name="TextovéPole 78"/>
              <p:cNvSpPr txBox="1"/>
              <p:nvPr/>
            </p:nvSpPr>
            <p:spPr>
              <a:xfrm>
                <a:off x="5015197" y="2918561"/>
                <a:ext cx="6782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80" name="TextovéPole 79"/>
              <p:cNvSpPr txBox="1"/>
              <p:nvPr/>
            </p:nvSpPr>
            <p:spPr>
              <a:xfrm>
                <a:off x="5464394" y="2918561"/>
                <a:ext cx="654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7657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Ovál 67"/>
          <p:cNvSpPr/>
          <p:nvPr/>
        </p:nvSpPr>
        <p:spPr>
          <a:xfrm>
            <a:off x="5671183" y="4178909"/>
            <a:ext cx="216024" cy="230833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518586" y="892830"/>
            <a:ext cx="5562299" cy="5266358"/>
            <a:chOff x="3903659" y="1175013"/>
            <a:chExt cx="4772202" cy="5134307"/>
          </a:xfrm>
        </p:grpSpPr>
        <p:grpSp>
          <p:nvGrpSpPr>
            <p:cNvPr id="5" name="Skupina 4"/>
            <p:cNvGrpSpPr/>
            <p:nvPr/>
          </p:nvGrpSpPr>
          <p:grpSpPr>
            <a:xfrm>
              <a:off x="3903659" y="1175013"/>
              <a:ext cx="4772202" cy="5134307"/>
              <a:chOff x="1116674" y="365846"/>
              <a:chExt cx="6912768" cy="6912768"/>
            </a:xfrm>
          </p:grpSpPr>
          <p:grpSp>
            <p:nvGrpSpPr>
              <p:cNvPr id="23" name="Skupina 30"/>
              <p:cNvGrpSpPr/>
              <p:nvPr/>
            </p:nvGrpSpPr>
            <p:grpSpPr>
              <a:xfrm>
                <a:off x="1116674" y="3279540"/>
                <a:ext cx="6912768" cy="288032"/>
                <a:chOff x="1392881" y="3861048"/>
                <a:chExt cx="6912768" cy="288032"/>
              </a:xfrm>
            </p:grpSpPr>
            <p:cxnSp>
              <p:nvCxnSpPr>
                <p:cNvPr id="34" name="Přímá spojovací čára 28"/>
                <p:cNvCxnSpPr/>
                <p:nvPr/>
              </p:nvCxnSpPr>
              <p:spPr>
                <a:xfrm>
                  <a:off x="1392881" y="4005063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Přímá spojovací čára 20"/>
                <p:cNvCxnSpPr/>
                <p:nvPr/>
              </p:nvCxnSpPr>
              <p:spPr>
                <a:xfrm>
                  <a:off x="1979712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ovací čára 21"/>
                <p:cNvCxnSpPr/>
                <p:nvPr/>
              </p:nvCxnSpPr>
              <p:spPr>
                <a:xfrm>
                  <a:off x="2627784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Přímá spojovací čára 14"/>
                <p:cNvCxnSpPr/>
                <p:nvPr/>
              </p:nvCxnSpPr>
              <p:spPr>
                <a:xfrm>
                  <a:off x="32758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ovací čára 23"/>
                <p:cNvCxnSpPr/>
                <p:nvPr/>
              </p:nvCxnSpPr>
              <p:spPr>
                <a:xfrm>
                  <a:off x="39959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24"/>
                <p:cNvCxnSpPr/>
                <p:nvPr/>
              </p:nvCxnSpPr>
              <p:spPr>
                <a:xfrm>
                  <a:off x="615617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ovací čára 25"/>
                <p:cNvCxnSpPr/>
                <p:nvPr/>
              </p:nvCxnSpPr>
              <p:spPr>
                <a:xfrm>
                  <a:off x="75963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ovací čára 26"/>
                <p:cNvCxnSpPr/>
                <p:nvPr/>
              </p:nvCxnSpPr>
              <p:spPr>
                <a:xfrm>
                  <a:off x="68762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ovací čára 27"/>
                <p:cNvCxnSpPr/>
                <p:nvPr/>
              </p:nvCxnSpPr>
              <p:spPr>
                <a:xfrm>
                  <a:off x="54360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4" name="Skupina 30"/>
              <p:cNvGrpSpPr/>
              <p:nvPr/>
            </p:nvGrpSpPr>
            <p:grpSpPr>
              <a:xfrm rot="5400000">
                <a:off x="1013734" y="3678214"/>
                <a:ext cx="6912768" cy="288032"/>
                <a:chOff x="1658307" y="3861048"/>
                <a:chExt cx="6912768" cy="288032"/>
              </a:xfrm>
            </p:grpSpPr>
            <p:cxnSp>
              <p:nvCxnSpPr>
                <p:cNvPr id="25" name="Přímá spojovací čára 28"/>
                <p:cNvCxnSpPr/>
                <p:nvPr/>
              </p:nvCxnSpPr>
              <p:spPr>
                <a:xfrm>
                  <a:off x="1658307" y="3984956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ovací čára 20"/>
                <p:cNvCxnSpPr/>
                <p:nvPr/>
              </p:nvCxnSpPr>
              <p:spPr>
                <a:xfrm>
                  <a:off x="1979712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ovací čára 21"/>
                <p:cNvCxnSpPr/>
                <p:nvPr/>
              </p:nvCxnSpPr>
              <p:spPr>
                <a:xfrm>
                  <a:off x="2627784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ovací čára 14"/>
                <p:cNvCxnSpPr/>
                <p:nvPr/>
              </p:nvCxnSpPr>
              <p:spPr>
                <a:xfrm>
                  <a:off x="32758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ovací čára 23"/>
                <p:cNvCxnSpPr/>
                <p:nvPr/>
              </p:nvCxnSpPr>
              <p:spPr>
                <a:xfrm>
                  <a:off x="39959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ovací čára 24"/>
                <p:cNvCxnSpPr/>
                <p:nvPr/>
              </p:nvCxnSpPr>
              <p:spPr>
                <a:xfrm>
                  <a:off x="615617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Přímá spojovací čára 25"/>
                <p:cNvCxnSpPr/>
                <p:nvPr/>
              </p:nvCxnSpPr>
              <p:spPr>
                <a:xfrm>
                  <a:off x="75963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Přímá spojovací čára 26"/>
                <p:cNvCxnSpPr/>
                <p:nvPr/>
              </p:nvCxnSpPr>
              <p:spPr>
                <a:xfrm>
                  <a:off x="68762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Přímá spojovací čára 27"/>
                <p:cNvCxnSpPr/>
                <p:nvPr/>
              </p:nvCxnSpPr>
              <p:spPr>
                <a:xfrm>
                  <a:off x="54360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6" name="TextovéPole 5"/>
            <p:cNvSpPr txBox="1"/>
            <p:nvPr/>
          </p:nvSpPr>
          <p:spPr>
            <a:xfrm>
              <a:off x="4046969" y="2916501"/>
              <a:ext cx="52361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- 4</a:t>
              </a:r>
              <a:endParaRPr lang="cs-CZ" dirty="0"/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4519521" y="1232181"/>
              <a:ext cx="3855594" cy="4488043"/>
              <a:chOff x="4519521" y="1232181"/>
              <a:chExt cx="3855594" cy="4488043"/>
            </a:xfrm>
          </p:grpSpPr>
          <p:sp>
            <p:nvSpPr>
              <p:cNvPr id="8" name="TextovéPole 7"/>
              <p:cNvSpPr txBox="1"/>
              <p:nvPr/>
            </p:nvSpPr>
            <p:spPr>
              <a:xfrm>
                <a:off x="6593945" y="3593108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6378052" y="2118067"/>
                <a:ext cx="574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6378051" y="2694255"/>
                <a:ext cx="5745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6328888" y="3796219"/>
                <a:ext cx="66439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6308599" y="4306552"/>
                <a:ext cx="5996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367239" y="4828723"/>
                <a:ext cx="6260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- 3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6368746" y="5350892"/>
                <a:ext cx="6771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- 4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6351701" y="1232181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4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6351701" y="1671640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7101263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7509931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7999138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4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519521" y="2918561"/>
                <a:ext cx="715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- 3</a:t>
                </a:r>
                <a:endParaRPr lang="cs-CZ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5015197" y="2918561"/>
                <a:ext cx="6782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5464394" y="2918561"/>
                <a:ext cx="654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</p:grpSp>
      </p:grpSp>
      <p:sp>
        <p:nvSpPr>
          <p:cNvPr id="43" name="TextovéPole 42"/>
          <p:cNvSpPr txBox="1"/>
          <p:nvPr/>
        </p:nvSpPr>
        <p:spPr>
          <a:xfrm>
            <a:off x="467544" y="476672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Vyznač v pravoúhlé soustavě souřadnic body: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67544" y="1368610"/>
                <a:ext cx="205104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B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368610"/>
                <a:ext cx="2051043" cy="40011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274" t="-9231" b="-2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67544" y="1997216"/>
                <a:ext cx="205104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C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3;2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997216"/>
                <a:ext cx="2051043" cy="40011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274" t="-9231" b="-2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67543" y="2774823"/>
                <a:ext cx="205104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D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−3;−1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774823"/>
                <a:ext cx="2051043" cy="40011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3274" t="-9091" b="-24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>
            <a:off x="5771925" y="3332003"/>
            <a:ext cx="0" cy="987441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299736" y="4294326"/>
            <a:ext cx="472189" cy="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6930737" y="2125128"/>
            <a:ext cx="0" cy="1049806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299736" y="2125128"/>
            <a:ext cx="1641298" cy="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3512241" y="3770865"/>
            <a:ext cx="1588327" cy="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512241" y="3332003"/>
            <a:ext cx="0" cy="43886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5958690" y="427181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B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6767084" y="162930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009352" y="380132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</a:t>
            </a:r>
            <a:endParaRPr lang="cs-CZ" sz="2400" b="1" dirty="0"/>
          </a:p>
        </p:txBody>
      </p:sp>
      <p:sp>
        <p:nvSpPr>
          <p:cNvPr id="67" name="Ovál 66"/>
          <p:cNvSpPr/>
          <p:nvPr/>
        </p:nvSpPr>
        <p:spPr>
          <a:xfrm>
            <a:off x="3404229" y="3615105"/>
            <a:ext cx="216024" cy="230833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6818979" y="2049554"/>
            <a:ext cx="216024" cy="230833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649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4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9000"/>
                            </p:stCondLst>
                            <p:childTnLst>
                              <p:par>
                                <p:cTn id="1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 animBg="1"/>
      <p:bldP spid="44" grpId="0" animBg="1"/>
      <p:bldP spid="45" grpId="0" animBg="1"/>
      <p:bldP spid="46" grpId="0" animBg="1"/>
      <p:bldP spid="64" grpId="0"/>
      <p:bldP spid="65" grpId="0"/>
      <p:bldP spid="66" grpId="0"/>
      <p:bldP spid="67" grpId="0" animBg="1"/>
      <p:bldP spid="6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387192" y="799837"/>
            <a:ext cx="5513431" cy="5214252"/>
            <a:chOff x="3903659" y="1175013"/>
            <a:chExt cx="4772202" cy="5134307"/>
          </a:xfrm>
        </p:grpSpPr>
        <p:grpSp>
          <p:nvGrpSpPr>
            <p:cNvPr id="5" name="Skupina 4"/>
            <p:cNvGrpSpPr/>
            <p:nvPr/>
          </p:nvGrpSpPr>
          <p:grpSpPr>
            <a:xfrm>
              <a:off x="3903659" y="1175013"/>
              <a:ext cx="4772202" cy="5134307"/>
              <a:chOff x="1116674" y="365846"/>
              <a:chExt cx="6912768" cy="6912768"/>
            </a:xfrm>
          </p:grpSpPr>
          <p:grpSp>
            <p:nvGrpSpPr>
              <p:cNvPr id="23" name="Skupina 30"/>
              <p:cNvGrpSpPr/>
              <p:nvPr/>
            </p:nvGrpSpPr>
            <p:grpSpPr>
              <a:xfrm>
                <a:off x="1116674" y="3279540"/>
                <a:ext cx="6912768" cy="288032"/>
                <a:chOff x="1392881" y="3861048"/>
                <a:chExt cx="6912768" cy="288032"/>
              </a:xfrm>
            </p:grpSpPr>
            <p:cxnSp>
              <p:nvCxnSpPr>
                <p:cNvPr id="34" name="Přímá spojovací čára 28"/>
                <p:cNvCxnSpPr/>
                <p:nvPr/>
              </p:nvCxnSpPr>
              <p:spPr>
                <a:xfrm>
                  <a:off x="1392881" y="4005063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ovací čára 21"/>
                <p:cNvCxnSpPr/>
                <p:nvPr/>
              </p:nvCxnSpPr>
              <p:spPr>
                <a:xfrm>
                  <a:off x="2627784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Přímá spojovací čára 14"/>
                <p:cNvCxnSpPr/>
                <p:nvPr/>
              </p:nvCxnSpPr>
              <p:spPr>
                <a:xfrm>
                  <a:off x="32758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ovací čára 23"/>
                <p:cNvCxnSpPr/>
                <p:nvPr/>
              </p:nvCxnSpPr>
              <p:spPr>
                <a:xfrm>
                  <a:off x="39959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24"/>
                <p:cNvCxnSpPr/>
                <p:nvPr/>
              </p:nvCxnSpPr>
              <p:spPr>
                <a:xfrm>
                  <a:off x="615617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ovací čára 26"/>
                <p:cNvCxnSpPr/>
                <p:nvPr/>
              </p:nvCxnSpPr>
              <p:spPr>
                <a:xfrm>
                  <a:off x="68762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ovací čára 27"/>
                <p:cNvCxnSpPr/>
                <p:nvPr/>
              </p:nvCxnSpPr>
              <p:spPr>
                <a:xfrm>
                  <a:off x="54360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4" name="Skupina 30"/>
              <p:cNvGrpSpPr/>
              <p:nvPr/>
            </p:nvGrpSpPr>
            <p:grpSpPr>
              <a:xfrm rot="5400000">
                <a:off x="1013734" y="3678214"/>
                <a:ext cx="6912768" cy="288032"/>
                <a:chOff x="1658307" y="3861048"/>
                <a:chExt cx="6912768" cy="288032"/>
              </a:xfrm>
            </p:grpSpPr>
            <p:cxnSp>
              <p:nvCxnSpPr>
                <p:cNvPr id="25" name="Přímá spojovací čára 28"/>
                <p:cNvCxnSpPr/>
                <p:nvPr/>
              </p:nvCxnSpPr>
              <p:spPr>
                <a:xfrm>
                  <a:off x="1658307" y="3984956"/>
                  <a:ext cx="6912768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ovací čára 21"/>
                <p:cNvCxnSpPr/>
                <p:nvPr/>
              </p:nvCxnSpPr>
              <p:spPr>
                <a:xfrm>
                  <a:off x="2627784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ovací čára 14"/>
                <p:cNvCxnSpPr/>
                <p:nvPr/>
              </p:nvCxnSpPr>
              <p:spPr>
                <a:xfrm>
                  <a:off x="32758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ovací čára 23"/>
                <p:cNvCxnSpPr/>
                <p:nvPr/>
              </p:nvCxnSpPr>
              <p:spPr>
                <a:xfrm>
                  <a:off x="399593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ovací čára 24"/>
                <p:cNvCxnSpPr/>
                <p:nvPr/>
              </p:nvCxnSpPr>
              <p:spPr>
                <a:xfrm>
                  <a:off x="615617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Přímá spojovací čára 26"/>
                <p:cNvCxnSpPr/>
                <p:nvPr/>
              </p:nvCxnSpPr>
              <p:spPr>
                <a:xfrm>
                  <a:off x="687625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Přímá spojovací čára 27"/>
                <p:cNvCxnSpPr/>
                <p:nvPr/>
              </p:nvCxnSpPr>
              <p:spPr>
                <a:xfrm>
                  <a:off x="5436096" y="3861048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7" name="Skupina 6"/>
            <p:cNvGrpSpPr/>
            <p:nvPr/>
          </p:nvGrpSpPr>
          <p:grpSpPr>
            <a:xfrm>
              <a:off x="4519521" y="1671640"/>
              <a:ext cx="3366387" cy="3526415"/>
              <a:chOff x="4519521" y="1671640"/>
              <a:chExt cx="3366387" cy="3526415"/>
            </a:xfrm>
          </p:grpSpPr>
          <p:sp>
            <p:nvSpPr>
              <p:cNvPr id="8" name="TextovéPole 7"/>
              <p:cNvSpPr txBox="1"/>
              <p:nvPr/>
            </p:nvSpPr>
            <p:spPr>
              <a:xfrm>
                <a:off x="6593945" y="3593108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6378052" y="2118067"/>
                <a:ext cx="574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6378051" y="2694255"/>
                <a:ext cx="5745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6328888" y="3796219"/>
                <a:ext cx="66439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6308599" y="4306552"/>
                <a:ext cx="5996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367239" y="4828723"/>
                <a:ext cx="6260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- 3</a:t>
                </a:r>
                <a:endParaRPr lang="cs-CZ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6351701" y="1671640"/>
                <a:ext cx="6009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7101263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7509931" y="3594436"/>
                <a:ext cx="3759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3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4519521" y="2918561"/>
                <a:ext cx="715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- 3</a:t>
                </a:r>
                <a:endParaRPr lang="cs-CZ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5015197" y="2918561"/>
                <a:ext cx="6782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- 2</a:t>
                </a:r>
                <a:endParaRPr lang="cs-CZ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5464394" y="2918561"/>
                <a:ext cx="654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- 1</a:t>
                </a:r>
                <a:endParaRPr lang="cs-CZ" dirty="0"/>
              </a:p>
            </p:txBody>
          </p:sp>
        </p:grpSp>
      </p:grpSp>
      <p:sp>
        <p:nvSpPr>
          <p:cNvPr id="43" name="TextovéPole 42"/>
          <p:cNvSpPr txBox="1"/>
          <p:nvPr/>
        </p:nvSpPr>
        <p:spPr>
          <a:xfrm>
            <a:off x="467544" y="476672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Vyznač v pravoúhlé soustavě souřadnic body: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67544" y="1368610"/>
                <a:ext cx="205104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T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−3;0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368610"/>
                <a:ext cx="2051043" cy="40011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274" t="-9231" b="-2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67544" y="1997216"/>
                <a:ext cx="205104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U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2;0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997216"/>
                <a:ext cx="2051043" cy="40011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274" t="-9231" b="-26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67543" y="2774823"/>
                <a:ext cx="205104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V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0;−1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774823"/>
                <a:ext cx="2051043" cy="40011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3274" t="-9091" b="-24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49354" y="3580027"/>
                <a:ext cx="205104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w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0;2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354" y="3580027"/>
                <a:ext cx="2051043" cy="40011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3274" t="-9091" b="-242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Ovál 47"/>
          <p:cNvSpPr/>
          <p:nvPr/>
        </p:nvSpPr>
        <p:spPr>
          <a:xfrm>
            <a:off x="5938813" y="1905615"/>
            <a:ext cx="216024" cy="23083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5946489" y="3516598"/>
            <a:ext cx="216024" cy="23083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7048842" y="2974877"/>
            <a:ext cx="216024" cy="23083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4264104" y="2974878"/>
            <a:ext cx="216024" cy="230833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8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1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sedmý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„Pravoúhlá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soustava souřadnic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 II.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</TotalTime>
  <Words>324</Words>
  <Application>Microsoft Office PowerPoint</Application>
  <PresentationFormat>Předvádění na obrazovce (4:3)</PresentationFormat>
  <Paragraphs>111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Pravoúhlá soustava souřadnic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Pravoúhlá soustava souřadnic</dc:title>
  <cp:lastModifiedBy>Ludmila Pecháčková</cp:lastModifiedBy>
  <cp:revision>7</cp:revision>
  <dcterms:modified xsi:type="dcterms:W3CDTF">2013-05-03T11:44:41Z</dcterms:modified>
</cp:coreProperties>
</file>