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2876947"/>
            <a:ext cx="85689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Dělení</a:t>
            </a:r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desetinným číslem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51155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611560" y="2132856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i="0" u="none" strike="noStrike" kern="1200" normalizeH="0" baseline="0" noProof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Calibri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i="0" u="none" strike="noStrike" kern="1200" normalizeH="0" baseline="0" noProof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i="0" u="none" strike="noStrike" kern="1200" normalizeH="0" baseline="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Calibri"/>
              </a:rPr>
              <a:t>Desetinná čísla</a:t>
            </a:r>
            <a:r>
              <a:rPr kumimoji="0" lang="cs-CZ" sz="3200" i="0" u="none" strike="noStrike" kern="1200" normalizeH="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Calibri"/>
              </a:rPr>
              <a:t> –dělení desetinným číslem</a:t>
            </a:r>
            <a:endParaRPr lang="cs-CZ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i="0" u="none" strike="noStrike" kern="1200" normalizeH="0" baseline="0" noProof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i="0" u="none" strike="noStrike" kern="1200" normalizeH="0" baseline="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Calibri"/>
              </a:rPr>
              <a:t>Autor:  Mgr. Ludmila Pecháčková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i="0" u="none" strike="noStrike" kern="1200" normalizeH="0" baseline="0" noProof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i="0" u="none" strike="noStrike" kern="1200" normalizeH="0" baseline="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Calibri"/>
              </a:rPr>
              <a:t>VY_32_INOVACE_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alibri"/>
              </a:rPr>
              <a:t>60</a:t>
            </a:r>
            <a:r>
              <a:rPr kumimoji="0" lang="cs-CZ" sz="3200" i="0" u="none" strike="noStrike" kern="1200" normalizeH="0" baseline="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Calibri"/>
              </a:rPr>
              <a:t>_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alibri"/>
              </a:rPr>
              <a:t>Desetinna_cisla_deleni_3</a:t>
            </a:r>
            <a:endParaRPr kumimoji="0" lang="cs-CZ" sz="3200" i="0" u="none" strike="noStrike" kern="1200" normalizeH="0" baseline="0" noProof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Calibri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i="0" u="none" strike="noStrike" kern="1200" normalizeH="0" baseline="0" noProof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Calibri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i="0" u="none" strike="noStrike" kern="1200" normalizeH="0" baseline="0" noProof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i="0" u="none" strike="noStrike" kern="1200" normalizeH="0" baseline="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Calibri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i="0" u="none" strike="noStrike" kern="1200" normalizeH="0" baseline="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Calibri"/>
              </a:rPr>
              <a:t>OP VK oblast podpory 1.4 s názvem Zlepšení podmínek pro vzdělávání na základních školách.</a:t>
            </a:r>
            <a:endParaRPr kumimoji="0" lang="cs-CZ" sz="14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6785226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ál 8"/>
          <p:cNvSpPr/>
          <p:nvPr/>
        </p:nvSpPr>
        <p:spPr>
          <a:xfrm>
            <a:off x="7141124" y="877502"/>
            <a:ext cx="1440000" cy="1440000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sp>
        <p:nvSpPr>
          <p:cNvPr id="17" name="Ovál 24"/>
          <p:cNvSpPr/>
          <p:nvPr/>
        </p:nvSpPr>
        <p:spPr>
          <a:xfrm>
            <a:off x="539552" y="852896"/>
            <a:ext cx="1440000" cy="1440000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sp>
        <p:nvSpPr>
          <p:cNvPr id="18" name="TextovéPole 17"/>
          <p:cNvSpPr txBox="1"/>
          <p:nvPr/>
        </p:nvSpPr>
        <p:spPr>
          <a:xfrm>
            <a:off x="795623" y="1366029"/>
            <a:ext cx="995861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0,42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cxnSp>
        <p:nvCxnSpPr>
          <p:cNvPr id="25" name="Přímá spojnice se šipkou 48"/>
          <p:cNvCxnSpPr/>
          <p:nvPr/>
        </p:nvCxnSpPr>
        <p:spPr>
          <a:xfrm>
            <a:off x="1930360" y="1556792"/>
            <a:ext cx="86575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49"/>
          <p:cNvCxnSpPr>
            <a:stCxn id="9" idx="6"/>
          </p:cNvCxnSpPr>
          <p:nvPr/>
        </p:nvCxnSpPr>
        <p:spPr>
          <a:xfrm flipV="1">
            <a:off x="6538712" y="1542328"/>
            <a:ext cx="675914" cy="1438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7546984" y="1356737"/>
            <a:ext cx="1116028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20</a:t>
            </a:r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Ovál 6"/>
          <p:cNvSpPr/>
          <p:nvPr/>
        </p:nvSpPr>
        <p:spPr>
          <a:xfrm>
            <a:off x="2794456" y="836712"/>
            <a:ext cx="1440000" cy="1440000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sp>
        <p:nvSpPr>
          <p:cNvPr id="36" name="TextovéPole 35"/>
          <p:cNvSpPr txBox="1"/>
          <p:nvPr/>
        </p:nvSpPr>
        <p:spPr>
          <a:xfrm>
            <a:off x="3190596" y="1349465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0,6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9" name="Ovál 7"/>
          <p:cNvSpPr/>
          <p:nvPr/>
        </p:nvSpPr>
        <p:spPr>
          <a:xfrm>
            <a:off x="5098712" y="836712"/>
            <a:ext cx="1440000" cy="1440000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sp>
        <p:nvSpPr>
          <p:cNvPr id="40" name="TextovéPole 39"/>
          <p:cNvSpPr txBox="1"/>
          <p:nvPr/>
        </p:nvSpPr>
        <p:spPr>
          <a:xfrm>
            <a:off x="5415752" y="1356737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30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cxnSp>
        <p:nvCxnSpPr>
          <p:cNvPr id="74" name="Přímá spojnice se šipkou 48"/>
          <p:cNvCxnSpPr/>
          <p:nvPr/>
        </p:nvCxnSpPr>
        <p:spPr>
          <a:xfrm>
            <a:off x="4234616" y="1556792"/>
            <a:ext cx="86575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TextovéPole 76"/>
          <p:cNvSpPr txBox="1"/>
          <p:nvPr/>
        </p:nvSpPr>
        <p:spPr>
          <a:xfrm>
            <a:off x="2002368" y="836712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: 0,7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6430956" y="833163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: 1,5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4144654" y="836710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: 0,02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5" name="Ovál 3"/>
          <p:cNvSpPr/>
          <p:nvPr/>
        </p:nvSpPr>
        <p:spPr>
          <a:xfrm>
            <a:off x="7164288" y="2878246"/>
            <a:ext cx="1440000" cy="1440000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sp>
        <p:nvSpPr>
          <p:cNvPr id="6" name="Ovál 4"/>
          <p:cNvSpPr/>
          <p:nvPr/>
        </p:nvSpPr>
        <p:spPr>
          <a:xfrm>
            <a:off x="5098712" y="2852936"/>
            <a:ext cx="1440000" cy="1440000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sp>
        <p:nvSpPr>
          <p:cNvPr id="7" name="Ovál 5"/>
          <p:cNvSpPr/>
          <p:nvPr/>
        </p:nvSpPr>
        <p:spPr>
          <a:xfrm>
            <a:off x="539552" y="2878246"/>
            <a:ext cx="1440000" cy="1440000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sp>
        <p:nvSpPr>
          <p:cNvPr id="13" name="Ovál 13"/>
          <p:cNvSpPr/>
          <p:nvPr/>
        </p:nvSpPr>
        <p:spPr>
          <a:xfrm>
            <a:off x="2794456" y="2852936"/>
            <a:ext cx="1440000" cy="1440000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sp>
        <p:nvSpPr>
          <p:cNvPr id="38" name="TextovéPole 37"/>
          <p:cNvSpPr txBox="1"/>
          <p:nvPr/>
        </p:nvSpPr>
        <p:spPr>
          <a:xfrm>
            <a:off x="886340" y="3398271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0,72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510916" y="3398271"/>
            <a:ext cx="1116028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600</a:t>
            </a:r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512069" y="3371985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30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327854" y="3371985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9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cxnSp>
        <p:nvCxnSpPr>
          <p:cNvPr id="80" name="Přímá spojnice se šipkou 48"/>
          <p:cNvCxnSpPr>
            <a:endCxn id="5" idx="2"/>
          </p:cNvCxnSpPr>
          <p:nvPr/>
        </p:nvCxnSpPr>
        <p:spPr>
          <a:xfrm flipV="1">
            <a:off x="6516216" y="3598246"/>
            <a:ext cx="648072" cy="8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se šipkou 48"/>
          <p:cNvCxnSpPr/>
          <p:nvPr/>
        </p:nvCxnSpPr>
        <p:spPr>
          <a:xfrm>
            <a:off x="4211960" y="3670334"/>
            <a:ext cx="86575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se šipkou 48"/>
          <p:cNvCxnSpPr/>
          <p:nvPr/>
        </p:nvCxnSpPr>
        <p:spPr>
          <a:xfrm>
            <a:off x="1979712" y="3670334"/>
            <a:ext cx="86575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" name="TextovéPole 83"/>
          <p:cNvSpPr txBox="1"/>
          <p:nvPr/>
        </p:nvSpPr>
        <p:spPr>
          <a:xfrm>
            <a:off x="1785348" y="2754950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: 0,08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4109477" y="2754949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: 0,3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6326412" y="2743199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: 0,05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12" name="Ovál 12"/>
          <p:cNvSpPr/>
          <p:nvPr/>
        </p:nvSpPr>
        <p:spPr>
          <a:xfrm>
            <a:off x="539552" y="4869160"/>
            <a:ext cx="1440000" cy="1440000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sp>
        <p:nvSpPr>
          <p:cNvPr id="15" name="Ovál 15"/>
          <p:cNvSpPr/>
          <p:nvPr/>
        </p:nvSpPr>
        <p:spPr>
          <a:xfrm>
            <a:off x="7186944" y="4915858"/>
            <a:ext cx="1440000" cy="1440000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sp>
        <p:nvSpPr>
          <p:cNvPr id="20" name="Ovál 37"/>
          <p:cNvSpPr/>
          <p:nvPr/>
        </p:nvSpPr>
        <p:spPr>
          <a:xfrm>
            <a:off x="2866464" y="4915858"/>
            <a:ext cx="1440000" cy="1440000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sp>
        <p:nvSpPr>
          <p:cNvPr id="21" name="Ovál 38"/>
          <p:cNvSpPr/>
          <p:nvPr/>
        </p:nvSpPr>
        <p:spPr>
          <a:xfrm>
            <a:off x="5098712" y="4915858"/>
            <a:ext cx="1440000" cy="1440000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200"/>
          </a:p>
        </p:txBody>
      </p:sp>
      <p:cxnSp>
        <p:nvCxnSpPr>
          <p:cNvPr id="24" name="Přímá spojnice se šipkou 43"/>
          <p:cNvCxnSpPr>
            <a:stCxn id="21" idx="6"/>
            <a:endCxn id="15" idx="2"/>
          </p:cNvCxnSpPr>
          <p:nvPr/>
        </p:nvCxnSpPr>
        <p:spPr>
          <a:xfrm>
            <a:off x="6538712" y="5635858"/>
            <a:ext cx="64823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51"/>
          <p:cNvCxnSpPr/>
          <p:nvPr/>
        </p:nvCxnSpPr>
        <p:spPr>
          <a:xfrm>
            <a:off x="4306624" y="5635938"/>
            <a:ext cx="792088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52"/>
          <p:cNvCxnSpPr/>
          <p:nvPr/>
        </p:nvCxnSpPr>
        <p:spPr>
          <a:xfrm>
            <a:off x="1930360" y="5635938"/>
            <a:ext cx="936104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3327854" y="5389105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51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400188" y="5465069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255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7353832" y="5367774"/>
            <a:ext cx="1813040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1 275</a:t>
            </a:r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836802" y="5316586"/>
            <a:ext cx="1488889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10,2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1979552" y="4869160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: 0,2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4196629" y="4869159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: 0,2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6430956" y="4869158"/>
            <a:ext cx="1116028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: 0,2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8046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/>
      <p:bldP spid="39" grpId="0" build="allAtOnce"/>
      <p:bldP spid="36" grpId="0" build="allAtOnce"/>
      <p:bldP spid="40" grpId="0" build="allAtOnce"/>
      <p:bldP spid="79" grpId="0"/>
      <p:bldP spid="5" grpId="0" animBg="1"/>
      <p:bldP spid="6" grpId="0" animBg="1"/>
      <p:bldP spid="7" grpId="0" animBg="1"/>
      <p:bldP spid="13" grpId="0" animBg="1"/>
      <p:bldP spid="38" grpId="0"/>
      <p:bldP spid="44" grpId="0" build="allAtOnce"/>
      <p:bldP spid="45" grpId="0" build="allAtOnce"/>
      <p:bldP spid="46" grpId="0" build="allAtOnce"/>
      <p:bldP spid="84" grpId="0" build="allAtOnce"/>
      <p:bldP spid="85" grpId="0" build="allAtOnce"/>
      <p:bldP spid="86" grpId="0" build="allAtOnce"/>
      <p:bldP spid="12" grpId="0" animBg="1"/>
      <p:bldP spid="15" grpId="0" animBg="1"/>
      <p:bldP spid="20" grpId="0" animBg="1"/>
      <p:bldP spid="21" grpId="0" animBg="1"/>
      <p:bldP spid="43" grpId="0" build="allAtOnce"/>
      <p:bldP spid="47" grpId="0" build="allAtOnce"/>
      <p:bldP spid="48" grpId="0" build="allAtOnce"/>
      <p:bldP spid="49" grpId="0"/>
      <p:bldP spid="94" grpId="0" build="allAtOnce"/>
      <p:bldP spid="95" grpId="0" build="allAtOnce"/>
      <p:bldP spid="96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772400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Vytvořeno jako DUM do předmětu matematika na Základní škole Mladá Boleslav, 17. listopadu 1325, příspěvková organizace pro šestý 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doplnění učiva „Násobení a dělení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desetinných čísel desetinným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číslem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“.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</a:t>
            </a: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 II.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pololetí školního roku 2012/2013.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3512495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13</TotalTime>
  <Words>129</Words>
  <Application>Microsoft Office PowerPoint</Application>
  <PresentationFormat>Předvádění na obrazovce (4:3)</PresentationFormat>
  <Paragraphs>43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Tradeshow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Veronika Dočkalová</dc:creator>
  <cp:lastModifiedBy>Ludmila Pecháčková</cp:lastModifiedBy>
  <cp:revision>3</cp:revision>
  <dcterms:created xsi:type="dcterms:W3CDTF">2013-05-03T08:53:24Z</dcterms:created>
  <dcterms:modified xsi:type="dcterms:W3CDTF">2013-05-03T11:10:45Z</dcterms:modified>
</cp:coreProperties>
</file>