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6" r:id="rId1"/>
  </p:sldMasterIdLst>
  <p:sldIdLst>
    <p:sldId id="271" r:id="rId2"/>
    <p:sldId id="256" r:id="rId3"/>
    <p:sldId id="263" r:id="rId4"/>
    <p:sldId id="260" r:id="rId5"/>
    <p:sldId id="257" r:id="rId6"/>
    <p:sldId id="258" r:id="rId7"/>
    <p:sldId id="264" r:id="rId8"/>
    <p:sldId id="265" r:id="rId9"/>
    <p:sldId id="266" r:id="rId10"/>
    <p:sldId id="269" r:id="rId11"/>
    <p:sldId id="261" r:id="rId12"/>
    <p:sldId id="262" r:id="rId13"/>
    <p:sldId id="268" r:id="rId14"/>
    <p:sldId id="267" r:id="rId15"/>
    <p:sldId id="272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9C9C457-0ED9-4BED-9488-D701E119B202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57D314F-D2B5-46FE-9CE2-44DBAF99829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DIBMaCTwFw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CHER&amp;source=images&amp;cd=&amp;cad=rja&amp;docid=zH2a-9QUasLpUM&amp;tbnid=Puf4ToiZ7CKjEM:&amp;ved=0CAUQjRw&amp;url=http://www.mypopulars.com/images/cher/pics-14.htm&amp;ei=N4eGUeHUDoiPtAbXl4GwDg&amp;bvm=bv.45960087,d.Yms&amp;psig=AFQjCNF2bt5jlcNCHRnGBIgtlM0IBb6iSQ&amp;ust=1367857298490854" TargetMode="External"/><Relationship Id="rId2" Type="http://schemas.openxmlformats.org/officeDocument/2006/relationships/hyperlink" Target="http://www.youtube.com/watch?v=56w-AAvHfI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umpxORV_tE" TargetMode="External"/><Relationship Id="rId2" Type="http://schemas.openxmlformats.org/officeDocument/2006/relationships/hyperlink" Target="http://www.youtube.com/watch?v=25TTLSGkId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www.google.cz/url?sa=i&amp;rct=j&amp;q=Michael+Jackson+&amp;source=images&amp;cd=&amp;cad=rja&amp;docid=m7nHYEhOZLpxLM&amp;tbnid=CA3FZ_hALSQZDM:&amp;ved=0CAUQjRw&amp;url=http://www.last.fm/music/Michael+Jackson/+images/283394&amp;ei=m4eGUYewG4btswbGpYDACQ&amp;bvm=bv.45960087,d.Yms&amp;psig=AFQjCNHXzK9_gTFOMc_0v7fupz7c3xfJbQ&amp;ust=1367857408640325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madonna&amp;source=images&amp;cd=&amp;cad=rja&amp;docid=4f9Vv6Nf4R_3AM&amp;tbnid=nq0QqBQx8v9pyM:&amp;ved=0CAUQjRw&amp;url=http://www.extratv.com/person/madonna/&amp;ei=Q4iGUefAOofgtQa-nIDQAg&amp;bvm=bv.45960087,d.Yms&amp;psig=AFQjCNECGYJbMnih943RBH2tQE_VgMwPAg&amp;ust=1367857529948571" TargetMode="External"/><Relationship Id="rId2" Type="http://schemas.openxmlformats.org/officeDocument/2006/relationships/hyperlink" Target="http://www.youtube.com/watch?v=O-simsWIMl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KYLIE+MINOGUE+&amp;source=images&amp;cd=&amp;cad=rja&amp;docid=HkZ1nPp_RI3UKM&amp;tbnid=wNOh_ktD3cb2qM:&amp;ved=0CAUQjRw&amp;url=http://www.kylie-minogue.cz/kylie-minogue/&amp;ei=xoiGUa_TDsqitAat7IDYAQ&amp;bvm=bv.45960087,d.Yms&amp;psig=AFQjCNH489_lDel5iQCu4j_Brozw8G2q3w&amp;ust=1367857700709827" TargetMode="External"/><Relationship Id="rId2" Type="http://schemas.openxmlformats.org/officeDocument/2006/relationships/hyperlink" Target="http://www.youtube.com/watch?v=QHzGgFMv2M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://www.youtube.com/watch?v=vzFa-OUDmT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RICKY+MARTIN+&amp;source=images&amp;cd=&amp;cad=rja&amp;docid=Z-uMkvlNLVU-YM&amp;tbnid=TK-hiUgIGJq8tM:&amp;ved=0CAUQjRw&amp;url=http://www.fanpop.com/clubs/ricky-martin/images/23659256/title/ricky-martin-bares-chest-concert-photo&amp;ei=GoqGUYz-NITvswaZ4IGQAQ&amp;bvm=bv.45960087,d.Yms&amp;psig=AFQjCNFdxmXdq3oOSe_i0Ah4wwG_KrAoog&amp;ust=1367857976780047" TargetMode="External"/><Relationship Id="rId2" Type="http://schemas.openxmlformats.org/officeDocument/2006/relationships/hyperlink" Target="http://www.youtube.com/watch?v=vwIupEr9ryM&amp;feature=fvs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ROBBIE%20WILLIAMS&amp;source=images&amp;cd=&amp;cad=rja&amp;docid=CwVvsIpwI4_MSM&amp;tbnid=rNskh5WIgKaccM:&amp;ved=0CAUQjRw&amp;url=http://movies.ndtv.com/music/robbie-williams-is-nervous-about-becoming-a-dad-265715&amp;ei=yoqGUciFGMfgOqXogPAO&amp;bvm=bv.45960087,d.Yms&amp;psig=AFQjCNHUQLaAJPkHkpP3HJcK-HaDUxCfeQ&amp;ust=1367858185254603" TargetMode="External"/><Relationship Id="rId2" Type="http://schemas.openxmlformats.org/officeDocument/2006/relationships/hyperlink" Target="http://www.youtube.com/watch?v=siN7us_nQS0&amp;feature=fvwre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hyperlink" Target="http://www.youtube.com/watch?v=D5OH_m4Aot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LADY+GAGA+&amp;source=images&amp;cd=&amp;cad=rja&amp;docid=hzxMcNR-A-0d3M&amp;tbnid=WHvAcFuev1t9zM:&amp;ved=0CAUQjRw&amp;url=http://www.justjared.com/photo-gallery/1336541/jonas-brothers-lady-gaga-18/&amp;ei=f4uGUZnFLcPKPce7gegF&amp;psig=AFQjCNGb-Z36oWGFAlMPOkdjWj7BvcZNrg&amp;ust=1367858401951873" TargetMode="External"/><Relationship Id="rId2" Type="http://schemas.openxmlformats.org/officeDocument/2006/relationships/hyperlink" Target="http://www.youtube.com/watch?v=yODa2bifHs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adele&amp;source=images&amp;cd=&amp;cad=rja&amp;docid=rkooA556X4JGsM&amp;tbnid=41_2UHZV6B2KRM:&amp;ved=0CAUQjRw&amp;url=http://www.businessinsider.com/adele-fined-for-not-registering-baby-2012-12&amp;ei=vYyGUdPKJpHLsgay6oHYBw&amp;bvm=bv.45960087,d.Yms&amp;psig=AFQjCNHy3yz3hCDzonqS7uvhww-qfTH6Hw&amp;ust=1367858717165887" TargetMode="External"/><Relationship Id="rId2" Type="http://schemas.openxmlformats.org/officeDocument/2006/relationships/hyperlink" Target="http://www.youtube.com/watch?v=7AW9C3-qWu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youtube.com/watch?v=7qCWhVf0Kzo&amp;feature=related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anpop.com/clubs/ricky-martin/images/23659256/title/ricky-martin-bares-chest-concert-photo" TargetMode="External"/><Relationship Id="rId3" Type="http://schemas.openxmlformats.org/officeDocument/2006/relationships/hyperlink" Target="http://www.mypopulars.com/images/cher/pics-14.htm" TargetMode="External"/><Relationship Id="rId7" Type="http://schemas.openxmlformats.org/officeDocument/2006/relationships/hyperlink" Target="http://famouspeople07.blogspot.cz/2011/05/jennifer-lopez-jlo.html" TargetMode="External"/><Relationship Id="rId12" Type="http://schemas.openxmlformats.org/officeDocument/2006/relationships/hyperlink" Target="http://www.fanpop.com/clubs/rihanna/images/253363/title/rihanna-photo" TargetMode="External"/><Relationship Id="rId2" Type="http://schemas.openxmlformats.org/officeDocument/2006/relationships/hyperlink" Target="http://latimesblogs.latimes.com/music_blog/2012/02/beach-boys-reunion-grammy-awards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ylie-minogue.cz/kylie-minogue/" TargetMode="External"/><Relationship Id="rId11" Type="http://schemas.openxmlformats.org/officeDocument/2006/relationships/hyperlink" Target="http://www.justjared.com/photo-gallery/1336541/jonas-brothers-lady-gaga-18/" TargetMode="External"/><Relationship Id="rId5" Type="http://schemas.openxmlformats.org/officeDocument/2006/relationships/hyperlink" Target="http://www.extratv.com/person/madonna/" TargetMode="External"/><Relationship Id="rId10" Type="http://schemas.openxmlformats.org/officeDocument/2006/relationships/hyperlink" Target="http://www.nydailynews.com/entertainment/music-arts/27th-birthday-britney-spears-announces-world-tour-new-album-circus-article-1.353708" TargetMode="External"/><Relationship Id="rId4" Type="http://schemas.openxmlformats.org/officeDocument/2006/relationships/hyperlink" Target="http://www.last.fm/music/Michael+Jackson/+images/283394" TargetMode="External"/><Relationship Id="rId9" Type="http://schemas.openxmlformats.org/officeDocument/2006/relationships/hyperlink" Target="http://movies.ndtv.com/music/robbie-williams-is-nervous-about-becoming-a-dad-2657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10"/>
          <p:cNvSpPr>
            <a:spLocks noChangeArrowheads="1"/>
          </p:cNvSpPr>
          <p:nvPr/>
        </p:nvSpPr>
        <p:spPr bwMode="auto">
          <a:xfrm>
            <a:off x="2987675" y="2636838"/>
            <a:ext cx="2790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b="1">
                <a:latin typeface="Bookman Old Style" pitchFamily="18" charset="0"/>
              </a:rPr>
              <a:t> Mgr. Lenka Vrzáňová</a:t>
            </a:r>
            <a:endParaRPr lang="cs-CZ">
              <a:latin typeface="Arial" charset="0"/>
            </a:endParaRPr>
          </a:p>
        </p:txBody>
      </p:sp>
      <p:sp>
        <p:nvSpPr>
          <p:cNvPr id="7" name="Obdélník 11"/>
          <p:cNvSpPr>
            <a:spLocks noChangeArrowheads="1"/>
          </p:cNvSpPr>
          <p:nvPr/>
        </p:nvSpPr>
        <p:spPr bwMode="auto">
          <a:xfrm>
            <a:off x="3074988" y="3106738"/>
            <a:ext cx="5616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VY_32_INOVACE_5B_18_POP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8" name="Obdélník 12"/>
          <p:cNvSpPr>
            <a:spLocks noChangeArrowheads="1"/>
          </p:cNvSpPr>
          <p:nvPr/>
        </p:nvSpPr>
        <p:spPr bwMode="auto">
          <a:xfrm>
            <a:off x="3103563" y="36449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>
                <a:latin typeface="Bookman Old Style" pitchFamily="18" charset="0"/>
              </a:rPr>
              <a:t>Dějiny hudby</a:t>
            </a:r>
          </a:p>
        </p:txBody>
      </p:sp>
      <p:sp>
        <p:nvSpPr>
          <p:cNvPr id="9" name="Obdélník 13"/>
          <p:cNvSpPr>
            <a:spLocks noChangeArrowheads="1"/>
          </p:cNvSpPr>
          <p:nvPr/>
        </p:nvSpPr>
        <p:spPr bwMode="auto">
          <a:xfrm>
            <a:off x="3092450" y="4213225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>
                <a:latin typeface="Bookman Old Style" pitchFamily="18" charset="0"/>
              </a:rPr>
              <a:t>8. ročník</a:t>
            </a:r>
          </a:p>
        </p:txBody>
      </p:sp>
      <p:sp>
        <p:nvSpPr>
          <p:cNvPr id="10" name="Obdélník 14"/>
          <p:cNvSpPr>
            <a:spLocks noChangeArrowheads="1"/>
          </p:cNvSpPr>
          <p:nvPr/>
        </p:nvSpPr>
        <p:spPr bwMode="auto">
          <a:xfrm>
            <a:off x="3103563" y="47244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 dirty="0">
                <a:latin typeface="Bookman Old Style" pitchFamily="18" charset="0"/>
              </a:rPr>
              <a:t>27. </a:t>
            </a:r>
            <a:r>
              <a:rPr lang="cs-CZ" b="1" dirty="0" smtClean="0">
                <a:latin typeface="Bookman Old Style" pitchFamily="18" charset="0"/>
              </a:rPr>
              <a:t>února 2013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11" name="Obdélník 15"/>
          <p:cNvSpPr>
            <a:spLocks noChangeArrowheads="1"/>
          </p:cNvSpPr>
          <p:nvPr/>
        </p:nvSpPr>
        <p:spPr bwMode="auto">
          <a:xfrm>
            <a:off x="3140075" y="5157788"/>
            <a:ext cx="56800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 dirty="0">
                <a:latin typeface="Bookman Old Style" pitchFamily="18" charset="0"/>
              </a:rPr>
              <a:t>Materiál obsahuje výklad učiva o </a:t>
            </a:r>
            <a:r>
              <a:rPr lang="cs-CZ" b="1" dirty="0" smtClean="0">
                <a:latin typeface="Bookman Old Style" pitchFamily="18" charset="0"/>
              </a:rPr>
              <a:t>popu. </a:t>
            </a:r>
            <a:r>
              <a:rPr lang="cs-CZ" b="1" dirty="0">
                <a:latin typeface="Bookman Old Style" pitchFamily="18" charset="0"/>
              </a:rPr>
              <a:t>Součástí jsou poslechové </a:t>
            </a:r>
            <a:r>
              <a:rPr lang="cs-CZ" b="1" dirty="0" smtClean="0">
                <a:latin typeface="Bookman Old Style" pitchFamily="18" charset="0"/>
              </a:rPr>
              <a:t>ukázky nejznámějších interpretů.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12" name="Obdélník 16"/>
          <p:cNvSpPr>
            <a:spLocks noChangeArrowheads="1"/>
          </p:cNvSpPr>
          <p:nvPr/>
        </p:nvSpPr>
        <p:spPr bwMode="auto">
          <a:xfrm>
            <a:off x="3140075" y="6080125"/>
            <a:ext cx="5546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Pop, interpreti světového popu. </a:t>
            </a:r>
            <a:endParaRPr lang="cs-CZ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26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POP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Hvězdy světového popu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573016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POPU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9"/>
            <a:ext cx="7520940" cy="189632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/>
              <a:t>pop music (= </a:t>
            </a:r>
            <a:r>
              <a:rPr lang="cs-CZ" i="1" dirty="0"/>
              <a:t>pop</a:t>
            </a:r>
            <a:r>
              <a:rPr lang="cs-CZ" dirty="0"/>
              <a:t>) 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vzniká v 60.letech 20.století</a:t>
            </a:r>
          </a:p>
          <a:p>
            <a:pPr>
              <a:buFontTx/>
              <a:buChar char="-"/>
            </a:pPr>
            <a:r>
              <a:rPr lang="cs-CZ" dirty="0" smtClean="0"/>
              <a:t>hudba s </a:t>
            </a:r>
            <a:r>
              <a:rPr lang="cs-CZ" dirty="0"/>
              <a:t>výraznou zpívanou </a:t>
            </a:r>
            <a:r>
              <a:rPr lang="cs-CZ" dirty="0" smtClean="0"/>
              <a:t>melodií</a:t>
            </a:r>
          </a:p>
          <a:p>
            <a:pPr>
              <a:buFontTx/>
              <a:buChar char="-"/>
            </a:pPr>
            <a:r>
              <a:rPr lang="cs-CZ" dirty="0" smtClean="0"/>
              <a:t>za první průkopníky popové hudby jsou považováni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Beach</a:t>
            </a:r>
            <a:r>
              <a:rPr lang="cs-CZ" dirty="0" smtClean="0"/>
              <a:t> </a:t>
            </a:r>
            <a:r>
              <a:rPr lang="cs-CZ" dirty="0" err="1" smtClean="0"/>
              <a:t>Boys</a:t>
            </a:r>
            <a:r>
              <a:rPr lang="cs-CZ" dirty="0" smtClean="0"/>
              <a:t>, </a:t>
            </a:r>
            <a:r>
              <a:rPr lang="en-US" dirty="0"/>
              <a:t>The Four </a:t>
            </a:r>
            <a:r>
              <a:rPr lang="en-US" dirty="0" smtClean="0"/>
              <a:t>Seasons</a:t>
            </a:r>
            <a:r>
              <a:rPr lang="cs-CZ" dirty="0" smtClean="0"/>
              <a:t> nebo také</a:t>
            </a:r>
            <a:r>
              <a:rPr lang="en-US" dirty="0" smtClean="0"/>
              <a:t> </a:t>
            </a:r>
            <a:r>
              <a:rPr lang="en-US" dirty="0"/>
              <a:t>The </a:t>
            </a:r>
            <a:r>
              <a:rPr lang="en-US" dirty="0" err="1"/>
              <a:t>Everly</a:t>
            </a:r>
            <a:r>
              <a:rPr lang="en-US" dirty="0"/>
              <a:t> </a:t>
            </a:r>
            <a:r>
              <a:rPr lang="en-US" dirty="0" smtClean="0"/>
              <a:t>Brothers</a:t>
            </a:r>
            <a:endParaRPr lang="cs-CZ" dirty="0" smtClean="0"/>
          </a:p>
          <a:p>
            <a:pPr marL="0" indent="0"/>
            <a:endParaRPr lang="cs-CZ" dirty="0" smtClean="0"/>
          </a:p>
          <a:p>
            <a:pPr marL="0" indent="0"/>
            <a:endParaRPr lang="cs-CZ" dirty="0" smtClean="0"/>
          </a:p>
          <a:p>
            <a:pPr marL="0" indent="0"/>
            <a:endParaRPr lang="cs-CZ" dirty="0" smtClean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464" y="3140968"/>
            <a:ext cx="5079206" cy="353336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215631" y="3140968"/>
            <a:ext cx="280831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Ukázka: </a:t>
            </a:r>
          </a:p>
          <a:p>
            <a:r>
              <a:rPr lang="cs-CZ" sz="1600" b="1" dirty="0" err="1" smtClean="0"/>
              <a:t>The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Beach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Boys</a:t>
            </a:r>
            <a:r>
              <a:rPr lang="cs-CZ" sz="1600" b="1" dirty="0" smtClean="0"/>
              <a:t> </a:t>
            </a:r>
          </a:p>
          <a:p>
            <a:endParaRPr lang="cs-CZ" sz="1600" b="1" dirty="0"/>
          </a:p>
          <a:p>
            <a:r>
              <a:rPr lang="cs-CZ" sz="1600" b="1" dirty="0" smtClean="0"/>
              <a:t>I </a:t>
            </a:r>
            <a:r>
              <a:rPr lang="cs-CZ" sz="1600" b="1" dirty="0" err="1" smtClean="0"/>
              <a:t>get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around</a:t>
            </a:r>
            <a:endParaRPr lang="cs-CZ" sz="1600" b="1" dirty="0" smtClean="0"/>
          </a:p>
          <a:p>
            <a:endParaRPr lang="cs-CZ" dirty="0" smtClean="0"/>
          </a:p>
          <a:p>
            <a:r>
              <a:rPr lang="cs-CZ" dirty="0" smtClean="0">
                <a:hlinkClick r:id="rId3"/>
              </a:rPr>
              <a:t>http://www.youtube.com/watch?v=MDIBMaCTwFw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662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CHER </a:t>
            </a:r>
            <a:r>
              <a:rPr lang="cs-CZ" dirty="0" smtClean="0"/>
              <a:t>(*1946)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2812936" cy="3579849"/>
          </a:xfrm>
        </p:spPr>
        <p:txBody>
          <a:bodyPr/>
          <a:lstStyle/>
          <a:p>
            <a:r>
              <a:rPr lang="cs-CZ" dirty="0" err="1" smtClean="0"/>
              <a:t>Believe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www.youtube.com/watch?v=56w-AAvHfIY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http://img.mypopulars.com/images/cher/Cher-2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64704"/>
            <a:ext cx="4191744" cy="5418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76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01933"/>
            <a:ext cx="7520940" cy="548640"/>
          </a:xfrm>
        </p:spPr>
        <p:txBody>
          <a:bodyPr/>
          <a:lstStyle/>
          <a:p>
            <a:r>
              <a:rPr lang="cs-CZ" dirty="0"/>
              <a:t>Michael </a:t>
            </a:r>
            <a:r>
              <a:rPr lang="cs-CZ" dirty="0" smtClean="0"/>
              <a:t>Jackson (1958-2009)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990250"/>
            <a:ext cx="2736304" cy="3579849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Black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White</a:t>
            </a:r>
            <a:endParaRPr lang="cs-CZ" dirty="0" smtClean="0"/>
          </a:p>
          <a:p>
            <a:pPr marL="0" indent="0"/>
            <a:endParaRPr lang="cs-CZ" dirty="0" smtClean="0">
              <a:hlinkClick r:id="rId2"/>
            </a:endParaRPr>
          </a:p>
          <a:p>
            <a:pPr marL="0" indent="0"/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www.youtube.com/watch?v=sumpxORV_tE</a:t>
            </a:r>
            <a:endParaRPr lang="cs-CZ" dirty="0" smtClean="0"/>
          </a:p>
          <a:p>
            <a:pPr marL="0" indent="0"/>
            <a:endParaRPr lang="cs-CZ" dirty="0"/>
          </a:p>
        </p:txBody>
      </p:sp>
      <p:pic>
        <p:nvPicPr>
          <p:cNvPr id="2050" name="Picture 2" descr="http://userserve-ak.last.fm/serve/500/283394/Michael+Jackson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96752"/>
            <a:ext cx="3972968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82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MADONNA (*1958)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12776"/>
            <a:ext cx="2236872" cy="3579849"/>
          </a:xfrm>
        </p:spPr>
        <p:txBody>
          <a:bodyPr/>
          <a:lstStyle/>
          <a:p>
            <a:r>
              <a:rPr lang="cs-CZ" dirty="0" err="1" smtClean="0"/>
              <a:t>Like</a:t>
            </a:r>
            <a:r>
              <a:rPr lang="cs-CZ" dirty="0" smtClean="0"/>
              <a:t> a </a:t>
            </a:r>
            <a:r>
              <a:rPr lang="cs-CZ" dirty="0" err="1" smtClean="0"/>
              <a:t>prayer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www.youtube.com/watch?v=O-simsWIMl8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http://ll-media.extratv.com/2012/10/28/madonna-450x600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764704"/>
            <a:ext cx="4296458" cy="572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00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KYLIE MINOGUE (*1968)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2276872"/>
            <a:ext cx="3389000" cy="3579849"/>
          </a:xfrm>
        </p:spPr>
        <p:txBody>
          <a:bodyPr/>
          <a:lstStyle/>
          <a:p>
            <a:r>
              <a:rPr lang="en-US" dirty="0"/>
              <a:t>Can't Get You Out Of My </a:t>
            </a:r>
            <a:r>
              <a:rPr lang="en-US" dirty="0" smtClean="0"/>
              <a:t>Head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www.youtube.com/watch?v=QHzGgFMv2MI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http://www.kylie-minogue.cz/files/2011/05/Kylie-Minogue_5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24744"/>
            <a:ext cx="3975450" cy="533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54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JENNiFER</a:t>
            </a:r>
            <a:r>
              <a:rPr lang="cs-CZ" dirty="0" smtClean="0"/>
              <a:t> LOPEZ (</a:t>
            </a:r>
            <a:r>
              <a:rPr lang="cs-CZ" dirty="0"/>
              <a:t>*</a:t>
            </a:r>
            <a:r>
              <a:rPr lang="cs-CZ" dirty="0" smtClean="0"/>
              <a:t>1969)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2740928" cy="3579849"/>
          </a:xfrm>
        </p:spPr>
        <p:txBody>
          <a:bodyPr/>
          <a:lstStyle/>
          <a:p>
            <a:r>
              <a:rPr lang="cs-CZ" dirty="0" smtClean="0"/>
              <a:t>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floor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www.youtube.com/watch?v=vzFa-OUDmTA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348880"/>
            <a:ext cx="5479256" cy="410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6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RICKY MARTIN (</a:t>
            </a:r>
            <a:r>
              <a:rPr lang="cs-CZ" dirty="0"/>
              <a:t>*</a:t>
            </a:r>
            <a:r>
              <a:rPr lang="cs-CZ" dirty="0" smtClean="0"/>
              <a:t>1971)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2596912" cy="3579849"/>
          </a:xfrm>
        </p:spPr>
        <p:txBody>
          <a:bodyPr/>
          <a:lstStyle/>
          <a:p>
            <a:r>
              <a:rPr lang="cs-CZ" dirty="0" err="1"/>
              <a:t>Livin</a:t>
            </a:r>
            <a:r>
              <a:rPr lang="cs-CZ" dirty="0"/>
              <a:t> la vida </a:t>
            </a:r>
            <a:r>
              <a:rPr lang="cs-CZ" dirty="0" err="1" smtClean="0"/>
              <a:t>loca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www.youtube.com/watch?v=vwIupEr9ryM&amp;feature=fvst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 descr="http://images4.fanpop.com/image/photos/23600000/Ricky-Martin-Bares-Chest-at-Concert-ricky-martin-23659256-1222-916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844824"/>
            <a:ext cx="5400600" cy="405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07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ROBBIE WILLIAMS (</a:t>
            </a:r>
            <a:r>
              <a:rPr lang="cs-CZ" dirty="0"/>
              <a:t>*</a:t>
            </a:r>
            <a:r>
              <a:rPr lang="cs-CZ" dirty="0" smtClean="0"/>
              <a:t>1974)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2740928" cy="3579849"/>
          </a:xfrm>
        </p:spPr>
        <p:txBody>
          <a:bodyPr/>
          <a:lstStyle/>
          <a:p>
            <a:r>
              <a:rPr lang="cs-CZ" dirty="0" err="1" smtClean="0"/>
              <a:t>Angels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www.youtube.com/watch?v=siN7us_nQS0&amp;feature=fvwrel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 descr="http://cdn.ndtv.com/movies/images/robbie-williams4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348880"/>
            <a:ext cx="6102846" cy="4360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58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BRITNEY SPEARS (*1981)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3316992" cy="3579849"/>
          </a:xfrm>
        </p:spPr>
        <p:txBody>
          <a:bodyPr/>
          <a:lstStyle/>
          <a:p>
            <a:r>
              <a:rPr lang="cs-CZ" dirty="0" err="1" smtClean="0"/>
              <a:t>Criminal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www.youtube.com/watch?v=D5OH_m4AotY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998330"/>
            <a:ext cx="3888432" cy="5633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10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LADY GAGA (*1986)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91221"/>
            <a:ext cx="2812936" cy="3579849"/>
          </a:xfrm>
        </p:spPr>
        <p:txBody>
          <a:bodyPr/>
          <a:lstStyle/>
          <a:p>
            <a:r>
              <a:rPr lang="cs-CZ" dirty="0" smtClean="0"/>
              <a:t>Poker Face</a:t>
            </a:r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www.youtube.com/watch?v=yODa2bifHs0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7170" name="Picture 2" descr="http://cdn03.cdn.justjared.com/wp-content/uploads/2008/08/jonas-gaga/jonas-brothers-lady-gaga-18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92696"/>
            <a:ext cx="3867894" cy="562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30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ADELE (*1988)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3100968" cy="3579849"/>
          </a:xfrm>
        </p:spPr>
        <p:txBody>
          <a:bodyPr/>
          <a:lstStyle/>
          <a:p>
            <a:r>
              <a:rPr lang="cs-CZ" dirty="0" err="1" smtClean="0"/>
              <a:t>Someone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endParaRPr lang="cs-CZ" dirty="0" smtClean="0"/>
          </a:p>
          <a:p>
            <a:endParaRPr lang="cs-CZ" dirty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www.youtube.com/watch?v=7AW9C3-qWug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9218" name="Picture 2" descr="http://static4.businessinsider.com/image/50cb48ebecad04e84800001b-960/adele-grammy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348880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7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RIHANNA (</a:t>
            </a:r>
            <a:r>
              <a:rPr lang="cs-CZ" dirty="0"/>
              <a:t>*</a:t>
            </a:r>
            <a:r>
              <a:rPr lang="cs-CZ" dirty="0" smtClean="0"/>
              <a:t>1988)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2164864" cy="3579849"/>
          </a:xfrm>
        </p:spPr>
        <p:txBody>
          <a:bodyPr/>
          <a:lstStyle/>
          <a:p>
            <a:r>
              <a:rPr lang="cs-CZ" dirty="0" err="1" smtClean="0"/>
              <a:t>Unfaithful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www.youtube.com/watch?v=7qCWhVf0Kzo&amp;feature=related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 descr="Rihanna - rihanna Ph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56792"/>
            <a:ext cx="4762500" cy="462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34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POP A ČESKÁ HUDBA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822960" y="1196752"/>
            <a:ext cx="7853496" cy="449168"/>
          </a:xfrm>
        </p:spPr>
        <p:txBody>
          <a:bodyPr>
            <a:noAutofit/>
          </a:bodyPr>
          <a:lstStyle/>
          <a:p>
            <a:pPr algn="ctr"/>
            <a:r>
              <a:rPr lang="cs-CZ" sz="2000" b="1" dirty="0"/>
              <a:t>Kdo tvoří popovou scénu v České republice? Kteří </a:t>
            </a:r>
            <a:r>
              <a:rPr lang="cs-CZ" sz="2000" b="1" dirty="0" smtClean="0"/>
              <a:t>interpreti? Hádej…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611560" y="1844824"/>
            <a:ext cx="4328914" cy="3108960"/>
          </a:xfrm>
        </p:spPr>
        <p:txBody>
          <a:bodyPr>
            <a:noAutofit/>
          </a:bodyPr>
          <a:lstStyle/>
          <a:p>
            <a:endParaRPr lang="cs-CZ" dirty="0"/>
          </a:p>
          <a:p>
            <a:pPr algn="ctr"/>
            <a:r>
              <a:rPr lang="cs-CZ" dirty="0" smtClean="0"/>
              <a:t>_A_E_  _O_T</a:t>
            </a:r>
          </a:p>
          <a:p>
            <a:pPr algn="ctr"/>
            <a:r>
              <a:rPr lang="cs-CZ" dirty="0" smtClean="0"/>
              <a:t>_ _ _ _ _ _ VO_ _ _ÁČ_O_Á</a:t>
            </a:r>
          </a:p>
          <a:p>
            <a:pPr algn="ctr"/>
            <a:r>
              <a:rPr lang="cs-CZ" dirty="0" smtClean="0"/>
              <a:t>_U_ _ E B_ _ _ </a:t>
            </a:r>
          </a:p>
          <a:p>
            <a:pPr algn="ctr"/>
            <a:r>
              <a:rPr lang="cs-CZ" dirty="0" smtClean="0"/>
              <a:t>_A_A  _A_O_O_Á</a:t>
            </a:r>
          </a:p>
          <a:p>
            <a:pPr algn="ctr"/>
            <a:r>
              <a:rPr lang="cs-CZ" dirty="0" smtClean="0"/>
              <a:t>_W_  F_ _ _ _</a:t>
            </a:r>
          </a:p>
          <a:p>
            <a:pPr algn="ctr"/>
            <a:r>
              <a:rPr lang="cs-CZ" dirty="0" smtClean="0"/>
              <a:t>ATD.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 flipH="1" flipV="1">
            <a:off x="7900416" y="1645920"/>
            <a:ext cx="127968" cy="54888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88024" y="1988840"/>
            <a:ext cx="4064496" cy="3108960"/>
          </a:xfrm>
        </p:spPr>
        <p:txBody>
          <a:bodyPr>
            <a:normAutofit lnSpcReduction="10000"/>
          </a:bodyPr>
          <a:lstStyle/>
          <a:p>
            <a:endParaRPr lang="cs-CZ" dirty="0"/>
          </a:p>
          <a:p>
            <a:pPr algn="ctr"/>
            <a:r>
              <a:rPr lang="cs-CZ" dirty="0"/>
              <a:t>KAREL GOTT</a:t>
            </a:r>
          </a:p>
          <a:p>
            <a:pPr algn="ctr"/>
            <a:r>
              <a:rPr lang="cs-CZ" dirty="0"/>
              <a:t>HELENA VONDRÁČKOVÁ</a:t>
            </a:r>
          </a:p>
          <a:p>
            <a:pPr algn="ctr"/>
            <a:r>
              <a:rPr lang="cs-CZ" dirty="0"/>
              <a:t>LUCIE BÍLÁ</a:t>
            </a:r>
          </a:p>
          <a:p>
            <a:pPr algn="ctr"/>
            <a:r>
              <a:rPr lang="cs-CZ" dirty="0"/>
              <a:t>HANA ZAGOROVÁ</a:t>
            </a:r>
          </a:p>
          <a:p>
            <a:pPr algn="ctr"/>
            <a:r>
              <a:rPr lang="cs-CZ" dirty="0"/>
              <a:t>EWA FARNÁ</a:t>
            </a:r>
          </a:p>
          <a:p>
            <a:pPr algn="ctr"/>
            <a:r>
              <a:rPr lang="cs-CZ" dirty="0"/>
              <a:t>ATD. 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687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5424716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The beach boys. In: </a:t>
            </a:r>
            <a:r>
              <a:rPr lang="en-US" i="1" dirty="0"/>
              <a:t>Latimesblogs.latimes.com</a:t>
            </a:r>
            <a:r>
              <a:rPr lang="en-US" dirty="0"/>
              <a:t> [online]. 2013 [cit. 2013-05-05].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latimesblogs.latimes.com/music_blog/2012/02/beach-boys-reunion-grammy-awards.html</a:t>
            </a:r>
            <a:endParaRPr lang="cs-CZ" dirty="0" smtClean="0"/>
          </a:p>
          <a:p>
            <a:r>
              <a:rPr lang="cs-CZ" dirty="0" err="1"/>
              <a:t>Cher</a:t>
            </a:r>
            <a:r>
              <a:rPr lang="cs-CZ" dirty="0"/>
              <a:t>. In: </a:t>
            </a:r>
            <a:r>
              <a:rPr lang="cs-CZ" i="1" dirty="0"/>
              <a:t>Mypopulars.com</a:t>
            </a:r>
            <a:r>
              <a:rPr lang="cs-CZ" dirty="0"/>
              <a:t> [online]. 2013 [cit. </a:t>
            </a:r>
            <a:r>
              <a:rPr lang="cs-CZ" dirty="0" smtClean="0"/>
              <a:t>2013-02-27]. </a:t>
            </a:r>
            <a:r>
              <a:rPr lang="cs-CZ" dirty="0"/>
              <a:t>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www.mypopulars.com/images/cher/pics-14.htm</a:t>
            </a:r>
            <a:endParaRPr lang="cs-CZ" dirty="0" smtClean="0"/>
          </a:p>
          <a:p>
            <a:r>
              <a:rPr lang="cs-CZ" dirty="0"/>
              <a:t>Michael Jackson. In: </a:t>
            </a:r>
            <a:r>
              <a:rPr lang="cs-CZ" i="1" dirty="0"/>
              <a:t>Last.fm</a:t>
            </a:r>
            <a:r>
              <a:rPr lang="cs-CZ" dirty="0"/>
              <a:t> [online]. 2013 [cit. </a:t>
            </a:r>
            <a:r>
              <a:rPr lang="cs-CZ" dirty="0"/>
              <a:t>2013-02-27]. </a:t>
            </a:r>
            <a:r>
              <a:rPr lang="cs-CZ" dirty="0"/>
              <a:t>Dostupné z: </a:t>
            </a:r>
            <a:r>
              <a:rPr lang="cs-CZ" dirty="0">
                <a:hlinkClick r:id="rId4"/>
              </a:rPr>
              <a:t>http://www.last.fm/music/Michael+Jackson/+</a:t>
            </a:r>
            <a:r>
              <a:rPr lang="cs-CZ" dirty="0" smtClean="0">
                <a:hlinkClick r:id="rId4"/>
              </a:rPr>
              <a:t>images/283394</a:t>
            </a:r>
            <a:endParaRPr lang="cs-CZ" dirty="0" smtClean="0"/>
          </a:p>
          <a:p>
            <a:r>
              <a:rPr lang="it-IT" dirty="0"/>
              <a:t>Madonna. In: </a:t>
            </a:r>
            <a:r>
              <a:rPr lang="it-IT" i="1" dirty="0"/>
              <a:t>Extratv.com</a:t>
            </a:r>
            <a:r>
              <a:rPr lang="it-IT" dirty="0"/>
              <a:t> [online]. 2013 [cit. </a:t>
            </a:r>
            <a:r>
              <a:rPr lang="cs-CZ" dirty="0" smtClean="0"/>
              <a:t>2013-02-27</a:t>
            </a:r>
            <a:r>
              <a:rPr lang="it-IT" dirty="0" smtClean="0"/>
              <a:t>]. </a:t>
            </a:r>
            <a:r>
              <a:rPr lang="it-IT" dirty="0"/>
              <a:t>Dostupné z: </a:t>
            </a:r>
            <a:r>
              <a:rPr lang="it-IT" dirty="0">
                <a:hlinkClick r:id="rId5"/>
              </a:rPr>
              <a:t>http://www.extratv.com/person/madonna</a:t>
            </a:r>
            <a:r>
              <a:rPr lang="it-IT" dirty="0" smtClean="0">
                <a:hlinkClick r:id="rId5"/>
              </a:rPr>
              <a:t>/</a:t>
            </a:r>
            <a:endParaRPr lang="cs-CZ" dirty="0" smtClean="0"/>
          </a:p>
          <a:p>
            <a:r>
              <a:rPr lang="cs-CZ" dirty="0" err="1"/>
              <a:t>Kylie</a:t>
            </a:r>
            <a:r>
              <a:rPr lang="cs-CZ" dirty="0"/>
              <a:t> </a:t>
            </a:r>
            <a:r>
              <a:rPr lang="cs-CZ" dirty="0" err="1"/>
              <a:t>Minogue</a:t>
            </a:r>
            <a:r>
              <a:rPr lang="cs-CZ" dirty="0"/>
              <a:t>. In: </a:t>
            </a:r>
            <a:r>
              <a:rPr lang="cs-CZ" i="1" dirty="0"/>
              <a:t>Kylie-minogue.cz</a:t>
            </a:r>
            <a:r>
              <a:rPr lang="cs-CZ" dirty="0"/>
              <a:t> [online]. 2013 [cit. </a:t>
            </a:r>
            <a:r>
              <a:rPr lang="cs-CZ" dirty="0"/>
              <a:t>2013-02-27</a:t>
            </a:r>
            <a:r>
              <a:rPr lang="it-IT" dirty="0"/>
              <a:t>]. </a:t>
            </a:r>
            <a:r>
              <a:rPr lang="cs-CZ" dirty="0" smtClean="0"/>
              <a:t>Dostupné </a:t>
            </a:r>
            <a:r>
              <a:rPr lang="cs-CZ" dirty="0"/>
              <a:t>z: </a:t>
            </a:r>
            <a:r>
              <a:rPr lang="cs-CZ" dirty="0">
                <a:hlinkClick r:id="rId6"/>
              </a:rPr>
              <a:t>http://www.kylie-minogue.cz/kylie-minogue</a:t>
            </a:r>
            <a:r>
              <a:rPr lang="cs-CZ" dirty="0" smtClean="0">
                <a:hlinkClick r:id="rId6"/>
              </a:rPr>
              <a:t>/</a:t>
            </a:r>
            <a:endParaRPr lang="cs-CZ" dirty="0" smtClean="0"/>
          </a:p>
          <a:p>
            <a:r>
              <a:rPr lang="cs-CZ" dirty="0" smtClean="0"/>
              <a:t>Jennifer </a:t>
            </a:r>
            <a:r>
              <a:rPr lang="cs-CZ" dirty="0" err="1"/>
              <a:t>Lopez</a:t>
            </a:r>
            <a:r>
              <a:rPr lang="cs-CZ" dirty="0"/>
              <a:t>. In: </a:t>
            </a:r>
            <a:r>
              <a:rPr lang="cs-CZ" i="1" dirty="0"/>
              <a:t>Kylie-minogue.cz</a:t>
            </a:r>
            <a:r>
              <a:rPr lang="cs-CZ" dirty="0"/>
              <a:t> [online]. famouspeople07.blogspot.cz. 2013 [cit. </a:t>
            </a:r>
            <a:r>
              <a:rPr lang="cs-CZ" dirty="0"/>
              <a:t>2013-02-27</a:t>
            </a:r>
            <a:r>
              <a:rPr lang="it-IT" dirty="0"/>
              <a:t>]. </a:t>
            </a:r>
            <a:r>
              <a:rPr lang="cs-CZ" dirty="0" smtClean="0"/>
              <a:t>Dostupné </a:t>
            </a:r>
            <a:r>
              <a:rPr lang="cs-CZ" dirty="0"/>
              <a:t>z: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famouspeople07.blogspot.cz/2011/05/jennifer-lopez-jlo.html</a:t>
            </a:r>
            <a:endParaRPr lang="cs-CZ" dirty="0" smtClean="0"/>
          </a:p>
          <a:p>
            <a:r>
              <a:rPr lang="cs-CZ" dirty="0" err="1"/>
              <a:t>Ricky</a:t>
            </a:r>
            <a:r>
              <a:rPr lang="cs-CZ" dirty="0"/>
              <a:t> Martin. In: </a:t>
            </a:r>
            <a:r>
              <a:rPr lang="cs-CZ" i="1" dirty="0"/>
              <a:t>Fanpop.com</a:t>
            </a:r>
            <a:r>
              <a:rPr lang="cs-CZ" dirty="0"/>
              <a:t> [online]. 2013 [cit. </a:t>
            </a:r>
            <a:r>
              <a:rPr lang="cs-CZ" dirty="0"/>
              <a:t>2013-02-27</a:t>
            </a:r>
            <a:r>
              <a:rPr lang="it-IT" dirty="0"/>
              <a:t>]. </a:t>
            </a:r>
            <a:r>
              <a:rPr lang="cs-CZ" dirty="0" smtClean="0"/>
              <a:t>Dostupné </a:t>
            </a:r>
            <a:r>
              <a:rPr lang="cs-CZ" dirty="0"/>
              <a:t>z: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www.fanpop.com/clubs/ricky-martin/images/23659256/title/ricky-martin-bares-chest-concert-photo</a:t>
            </a:r>
            <a:endParaRPr lang="cs-CZ" dirty="0" smtClean="0"/>
          </a:p>
          <a:p>
            <a:r>
              <a:rPr lang="cs-CZ" dirty="0" err="1"/>
              <a:t>Robbie</a:t>
            </a:r>
            <a:r>
              <a:rPr lang="cs-CZ" dirty="0"/>
              <a:t> </a:t>
            </a:r>
            <a:r>
              <a:rPr lang="cs-CZ" dirty="0" err="1"/>
              <a:t>Williams</a:t>
            </a:r>
            <a:r>
              <a:rPr lang="cs-CZ" dirty="0"/>
              <a:t>. In: </a:t>
            </a:r>
            <a:r>
              <a:rPr lang="cs-CZ" i="1" dirty="0"/>
              <a:t>Movies.ndtv.com</a:t>
            </a:r>
            <a:r>
              <a:rPr lang="cs-CZ" dirty="0"/>
              <a:t> [online]. 2013 [cit. </a:t>
            </a:r>
            <a:r>
              <a:rPr lang="cs-CZ" dirty="0"/>
              <a:t>2013-02-27</a:t>
            </a:r>
            <a:r>
              <a:rPr lang="it-IT" dirty="0"/>
              <a:t>]. </a:t>
            </a:r>
            <a:r>
              <a:rPr lang="cs-CZ" dirty="0" smtClean="0"/>
              <a:t>Dostupné </a:t>
            </a:r>
            <a:r>
              <a:rPr lang="cs-CZ" dirty="0"/>
              <a:t>z: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movies.ndtv.com/music/robbie-williams-is-nervous-about-becoming-a-dad-265715</a:t>
            </a:r>
            <a:endParaRPr lang="cs-CZ" dirty="0" smtClean="0"/>
          </a:p>
          <a:p>
            <a:r>
              <a:rPr lang="en-US" dirty="0"/>
              <a:t>Britney Spears. In: </a:t>
            </a:r>
            <a:r>
              <a:rPr lang="en-US" i="1" dirty="0"/>
              <a:t>Nydailynews.com</a:t>
            </a:r>
            <a:r>
              <a:rPr lang="en-US" dirty="0"/>
              <a:t> [online]. 2013 [cit. </a:t>
            </a:r>
            <a:r>
              <a:rPr lang="cs-CZ" dirty="0"/>
              <a:t>2013-02-27</a:t>
            </a:r>
            <a:r>
              <a:rPr lang="it-IT" dirty="0"/>
              <a:t>]. </a:t>
            </a:r>
            <a:r>
              <a:rPr lang="cs-CZ" dirty="0" smtClean="0"/>
              <a:t> </a:t>
            </a:r>
            <a:r>
              <a:rPr lang="en-US" dirty="0" err="1" smtClean="0"/>
              <a:t>Dostupné</a:t>
            </a:r>
            <a:r>
              <a:rPr lang="en-US" dirty="0" smtClean="0"/>
              <a:t> </a:t>
            </a:r>
            <a:r>
              <a:rPr lang="en-US" dirty="0"/>
              <a:t>z: </a:t>
            </a:r>
            <a:r>
              <a:rPr lang="en-US" dirty="0">
                <a:hlinkClick r:id="rId10"/>
              </a:rPr>
              <a:t>http://</a:t>
            </a:r>
            <a:r>
              <a:rPr lang="en-US" dirty="0" smtClean="0">
                <a:hlinkClick r:id="rId10"/>
              </a:rPr>
              <a:t>www.nydailynews.com/entertainment/music-arts/27th-birthday-britney-spears-announces-world-tour-new-album-circus-article-1.353708</a:t>
            </a:r>
            <a:endParaRPr lang="cs-CZ" dirty="0" smtClean="0"/>
          </a:p>
          <a:p>
            <a:r>
              <a:rPr lang="cs-CZ" dirty="0"/>
              <a:t>Lady </a:t>
            </a:r>
            <a:r>
              <a:rPr lang="cs-CZ" dirty="0" err="1"/>
              <a:t>Gaga</a:t>
            </a:r>
            <a:r>
              <a:rPr lang="cs-CZ" dirty="0"/>
              <a:t>. In: </a:t>
            </a:r>
            <a:r>
              <a:rPr lang="cs-CZ" i="1" dirty="0"/>
              <a:t>Justjared.com</a:t>
            </a:r>
            <a:r>
              <a:rPr lang="cs-CZ" dirty="0"/>
              <a:t> [online]. 2013 [cit. </a:t>
            </a:r>
            <a:r>
              <a:rPr lang="cs-CZ" dirty="0"/>
              <a:t>2013-02-27</a:t>
            </a:r>
            <a:r>
              <a:rPr lang="it-IT" dirty="0"/>
              <a:t>]. </a:t>
            </a:r>
            <a:r>
              <a:rPr lang="cs-CZ" dirty="0" smtClean="0"/>
              <a:t>Dostupné </a:t>
            </a:r>
            <a:r>
              <a:rPr lang="cs-CZ" dirty="0"/>
              <a:t>z: </a:t>
            </a:r>
            <a:r>
              <a:rPr lang="cs-CZ" dirty="0">
                <a:hlinkClick r:id="rId11"/>
              </a:rPr>
              <a:t>http://www.justjared.com/photo-gallery/1336541/jonas-brothers-lady-gaga-18</a:t>
            </a:r>
            <a:r>
              <a:rPr lang="cs-CZ" dirty="0" smtClean="0">
                <a:hlinkClick r:id="rId11"/>
              </a:rPr>
              <a:t>/</a:t>
            </a:r>
            <a:endParaRPr lang="cs-CZ" dirty="0" smtClean="0"/>
          </a:p>
          <a:p>
            <a:r>
              <a:rPr lang="cs-CZ" dirty="0"/>
              <a:t>Adele. In: </a:t>
            </a:r>
            <a:r>
              <a:rPr lang="cs-CZ" i="1" dirty="0"/>
              <a:t>Businessinsider.com</a:t>
            </a:r>
            <a:r>
              <a:rPr lang="cs-CZ" dirty="0"/>
              <a:t> [online]. 2013 [cit. </a:t>
            </a:r>
            <a:r>
              <a:rPr lang="cs-CZ" dirty="0"/>
              <a:t>2013-02-27</a:t>
            </a:r>
            <a:r>
              <a:rPr lang="it-IT" dirty="0"/>
              <a:t>]. </a:t>
            </a:r>
            <a:r>
              <a:rPr lang="cs-CZ" dirty="0" smtClean="0"/>
              <a:t>Dostupné </a:t>
            </a:r>
            <a:r>
              <a:rPr lang="cs-CZ" dirty="0"/>
              <a:t>z: http://www.businessinsider.com/adele-fined-for-not-registering-baby-2012-12</a:t>
            </a:r>
            <a:endParaRPr lang="cs-CZ" dirty="0" smtClean="0"/>
          </a:p>
          <a:p>
            <a:r>
              <a:rPr lang="it-IT" dirty="0"/>
              <a:t>Rihanna. In: </a:t>
            </a:r>
            <a:r>
              <a:rPr lang="it-IT" i="1" dirty="0"/>
              <a:t>Fanpop.com</a:t>
            </a:r>
            <a:r>
              <a:rPr lang="it-IT" dirty="0"/>
              <a:t> [online]. 2013 [cit. </a:t>
            </a:r>
            <a:r>
              <a:rPr lang="cs-CZ" dirty="0"/>
              <a:t>2013-02-27</a:t>
            </a:r>
            <a:r>
              <a:rPr lang="it-IT" dirty="0"/>
              <a:t>]. Dostupné </a:t>
            </a:r>
            <a:r>
              <a:rPr lang="it-IT" dirty="0"/>
              <a:t>z: </a:t>
            </a:r>
            <a:r>
              <a:rPr lang="it-IT" dirty="0">
                <a:hlinkClick r:id="rId12"/>
              </a:rPr>
              <a:t>http://</a:t>
            </a:r>
            <a:r>
              <a:rPr lang="it-IT" dirty="0" smtClean="0">
                <a:hlinkClick r:id="rId12"/>
              </a:rPr>
              <a:t>www.fanpop.com/clubs/rihanna/images/253363/title/rihanna-photo</a:t>
            </a:r>
            <a:endParaRPr lang="cs-CZ" dirty="0" smtClean="0"/>
          </a:p>
          <a:p>
            <a:r>
              <a:rPr lang="cs-CZ" dirty="0"/>
              <a:t>CHARALAMBIDIS, Alexandros a kol. </a:t>
            </a:r>
            <a:r>
              <a:rPr lang="cs-CZ" i="1" dirty="0"/>
              <a:t>Hudební výchova pro 8. ročník základní školy. </a:t>
            </a:r>
            <a:r>
              <a:rPr lang="cs-CZ" dirty="0"/>
              <a:t>2. vyd. Praha: SPN - pedagogické nakladatelství, 2005, 152 s. ISBN 80-7235-298-9.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876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180</TotalTime>
  <Words>559</Words>
  <Application>Microsoft Office PowerPoint</Application>
  <PresentationFormat>Předvádění na obrazovce (4:3)</PresentationFormat>
  <Paragraphs>102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Úhly</vt:lpstr>
      <vt:lpstr>Prezentace aplikace PowerPoint</vt:lpstr>
      <vt:lpstr>POP</vt:lpstr>
      <vt:lpstr>HISTORIE POPU</vt:lpstr>
      <vt:lpstr>CHER (*1946) </vt:lpstr>
      <vt:lpstr>Michael Jackson (1958-2009)</vt:lpstr>
      <vt:lpstr>MADONNA (*1958)</vt:lpstr>
      <vt:lpstr>KYLIE MINOGUE (*1968)</vt:lpstr>
      <vt:lpstr>JENNiFER LOPEZ (*1969)</vt:lpstr>
      <vt:lpstr>RICKY MARTIN (*1971)</vt:lpstr>
      <vt:lpstr>ROBBIE WILLIAMS (*1974)</vt:lpstr>
      <vt:lpstr>BRITNEY SPEARS (*1981)</vt:lpstr>
      <vt:lpstr>LADY GAGA (*1986)</vt:lpstr>
      <vt:lpstr>ADELE (*1988)</vt:lpstr>
      <vt:lpstr>RIHANNA (*1988)</vt:lpstr>
      <vt:lpstr>POP A ČESKÁ HUDBA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</dc:creator>
  <cp:lastModifiedBy>Lenka</cp:lastModifiedBy>
  <cp:revision>17</cp:revision>
  <dcterms:created xsi:type="dcterms:W3CDTF">2012-01-28T17:56:27Z</dcterms:created>
  <dcterms:modified xsi:type="dcterms:W3CDTF">2013-05-06T12:46:55Z</dcterms:modified>
</cp:coreProperties>
</file>