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0" r:id="rId5"/>
    <p:sldId id="263" r:id="rId6"/>
    <p:sldId id="261" r:id="rId7"/>
    <p:sldId id="262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A928-FE70-4571-9026-878D5F870D8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1C0A928-FE70-4571-9026-878D5F870D8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034EBBE-724F-4BA6-BB89-920695EA79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8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10.jpe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chemie&amp;ctt=1" TargetMode="External"/><Relationship Id="rId3" Type="http://schemas.openxmlformats.org/officeDocument/2006/relationships/hyperlink" Target="http://office.microsoft.com/cs-cz/images/results.aspx?qu=globus&amp;ex=1" TargetMode="External"/><Relationship Id="rId7" Type="http://schemas.openxmlformats.org/officeDocument/2006/relationships/hyperlink" Target="http://office.microsoft.com/cs-cz/images/results.aspx?qu=v%C3%BDtvarn%C3%A9%20um%C4%9Bn%C3%AD&amp;ctt=1" TargetMode="External"/><Relationship Id="rId12" Type="http://schemas.openxmlformats.org/officeDocument/2006/relationships/hyperlink" Target="http://cs.wikipedia.org/wiki/Soubor:Flag_of_the_Czech_Republic.svg" TargetMode="External"/><Relationship Id="rId2" Type="http://schemas.openxmlformats.org/officeDocument/2006/relationships/hyperlink" Target="http://office.microsoft.com/cs-cz/images/results.aspx?qu=matematika&amp;ex=1&amp;origin=FX01013210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PO%C4%8C%C3%8DTA%C4%8C&amp;ctt=1" TargetMode="External"/><Relationship Id="rId11" Type="http://schemas.openxmlformats.org/officeDocument/2006/relationships/hyperlink" Target="http://cs.wikipedia.org/wiki/Spojen%C3%A9_kr%C3%A1lovstv%C3%AD" TargetMode="External"/><Relationship Id="rId5" Type="http://schemas.openxmlformats.org/officeDocument/2006/relationships/hyperlink" Target="http://office.microsoft.com/cs-cz/images/results.aspx?qu=fotbal&amp;ex=1&amp;ctt=1" TargetMode="External"/><Relationship Id="rId10" Type="http://schemas.openxmlformats.org/officeDocument/2006/relationships/hyperlink" Target="http://office.microsoft.com/cs-cz/images/results.aspx?qu=d%C4%9Bjiny&amp;ex=1&amp;ctt=1" TargetMode="External"/><Relationship Id="rId4" Type="http://schemas.openxmlformats.org/officeDocument/2006/relationships/hyperlink" Target="http://office.microsoft.com/cs-cz/images/results.aspx?qu=b%C4%9Bh&amp;ex=1&amp;ctt=1" TargetMode="External"/><Relationship Id="rId9" Type="http://schemas.openxmlformats.org/officeDocument/2006/relationships/hyperlink" Target="http://office.microsoft.com/cs-cz/images/results.aspx?qu=noty&amp;ct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2996953"/>
            <a:ext cx="8458200" cy="3078834"/>
          </a:xfrm>
        </p:spPr>
        <p:txBody>
          <a:bodyPr>
            <a:normAutofit fontScale="90000"/>
          </a:bodyPr>
          <a:lstStyle/>
          <a:p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sz="1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materiálu: </a:t>
            </a:r>
            <a:r>
              <a:rPr lang="cs-CZ" sz="18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VY_32_INOVACE_Aj.6.02_days_of_the_week+school_subjects</a:t>
            </a:r>
            <a:br>
              <a:rPr lang="cs-CZ" sz="18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sz="1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days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the </a:t>
            </a:r>
            <a:r>
              <a:rPr lang="cs-CZ" sz="1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week+school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subjects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dny v týdnu, školní předměty</a:t>
            </a:r>
            <a:b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Ročník:6.</a:t>
            </a:r>
            <a:b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18.11. 2011</a:t>
            </a:r>
            <a:b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484784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/>
              <a:t>DAYS OF THE WEEK AND SCHOOL SUBJECTS</a:t>
            </a:r>
          </a:p>
          <a:p>
            <a:pPr algn="ctr"/>
            <a:r>
              <a:rPr lang="cs-CZ" sz="2000" b="1" dirty="0" smtClean="0"/>
              <a:t>Anotace: Materiál je určen pro žáky 6. ročníku a  slouží k výkladu a procvičení slovní zásoby „Dny v týdnu“ a „školní předměty“.</a:t>
            </a:r>
            <a:endParaRPr lang="cs-CZ" sz="2000" b="1" dirty="0"/>
          </a:p>
        </p:txBody>
      </p:sp>
      <p:pic>
        <p:nvPicPr>
          <p:cNvPr id="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december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19 </a:t>
            </a:r>
            <a:r>
              <a:rPr lang="cs-CZ" i="1" dirty="0" err="1" smtClean="0"/>
              <a:t>Monday</a:t>
            </a:r>
            <a:endParaRPr lang="cs-CZ" i="1" dirty="0" smtClean="0"/>
          </a:p>
          <a:p>
            <a:endParaRPr lang="cs-CZ" i="1" dirty="0" smtClean="0"/>
          </a:p>
          <a:p>
            <a:r>
              <a:rPr lang="cs-CZ" dirty="0" smtClean="0"/>
              <a:t>20 </a:t>
            </a:r>
            <a:r>
              <a:rPr lang="cs-CZ" i="1" dirty="0" err="1" smtClean="0"/>
              <a:t>Tuesday</a:t>
            </a:r>
            <a:endParaRPr lang="cs-CZ" i="1" dirty="0" smtClean="0"/>
          </a:p>
          <a:p>
            <a:endParaRPr lang="cs-CZ" i="1" dirty="0" smtClean="0"/>
          </a:p>
          <a:p>
            <a:r>
              <a:rPr lang="cs-CZ" dirty="0" smtClean="0"/>
              <a:t>21 </a:t>
            </a:r>
            <a:r>
              <a:rPr lang="cs-CZ" i="1" dirty="0" err="1" smtClean="0"/>
              <a:t>Wednesday</a:t>
            </a:r>
            <a:endParaRPr lang="cs-CZ" i="1" dirty="0" smtClean="0"/>
          </a:p>
          <a:p>
            <a:endParaRPr lang="cs-CZ" i="1" dirty="0" smtClean="0"/>
          </a:p>
          <a:p>
            <a:r>
              <a:rPr lang="cs-CZ" dirty="0" smtClean="0"/>
              <a:t>22 </a:t>
            </a:r>
            <a:r>
              <a:rPr lang="cs-CZ" i="1" dirty="0" err="1" smtClean="0"/>
              <a:t>Thursday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23 </a:t>
            </a:r>
            <a:r>
              <a:rPr lang="cs-CZ" i="1" dirty="0" err="1" smtClean="0"/>
              <a:t>Friday</a:t>
            </a:r>
            <a:endParaRPr lang="cs-CZ" i="1" dirty="0" smtClean="0"/>
          </a:p>
          <a:p>
            <a:endParaRPr lang="cs-CZ" i="1" dirty="0" smtClean="0"/>
          </a:p>
          <a:p>
            <a:r>
              <a:rPr lang="cs-CZ" dirty="0" smtClean="0"/>
              <a:t>24 </a:t>
            </a:r>
            <a:r>
              <a:rPr lang="cs-CZ" i="1" dirty="0" err="1" smtClean="0"/>
              <a:t>Saturday</a:t>
            </a:r>
            <a:endParaRPr lang="cs-CZ" i="1" dirty="0" smtClean="0"/>
          </a:p>
          <a:p>
            <a:endParaRPr lang="cs-CZ" i="1" dirty="0" smtClean="0"/>
          </a:p>
          <a:p>
            <a:r>
              <a:rPr lang="cs-CZ" dirty="0" smtClean="0"/>
              <a:t>25 </a:t>
            </a:r>
            <a:r>
              <a:rPr lang="cs-CZ" i="1" dirty="0" err="1" smtClean="0"/>
              <a:t>Sunday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subjects</a:t>
            </a:r>
            <a:endParaRPr lang="cs-CZ" dirty="0"/>
          </a:p>
        </p:txBody>
      </p:sp>
      <p:pic>
        <p:nvPicPr>
          <p:cNvPr id="1030" name="Picture 6" descr="Soubor:Flag of the Czech Republic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077072"/>
            <a:ext cx="2160241" cy="1368152"/>
          </a:xfrm>
          <a:prstGeom prst="rect">
            <a:avLst/>
          </a:prstGeom>
          <a:noFill/>
        </p:spPr>
      </p:pic>
      <p:pic>
        <p:nvPicPr>
          <p:cNvPr id="1032" name="Picture 8" descr="Vlajka Spojeného království Velké Británie a Severního Irs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4221088"/>
            <a:ext cx="2376264" cy="1152128"/>
          </a:xfrm>
          <a:prstGeom prst="rect">
            <a:avLst/>
          </a:prstGeom>
          <a:noFill/>
        </p:spPr>
      </p:pic>
      <p:pic>
        <p:nvPicPr>
          <p:cNvPr id="1034" name="Picture 10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1340768"/>
            <a:ext cx="1828800" cy="1828800"/>
          </a:xfrm>
          <a:prstGeom prst="rect">
            <a:avLst/>
          </a:prstGeom>
          <a:noFill/>
        </p:spPr>
      </p:pic>
      <p:pic>
        <p:nvPicPr>
          <p:cNvPr id="1042" name="Picture 18" descr="akademikové,biochemie,chemie,fotografie,gumové rukavice,laboratorní pláště,lidé,mikroskopy,průmysl,vědy,vybavení laboratoře,žen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1700808"/>
            <a:ext cx="1584176" cy="1295425"/>
          </a:xfrm>
          <a:prstGeom prst="rect">
            <a:avLst/>
          </a:prstGeom>
          <a:noFill/>
        </p:spPr>
      </p:pic>
      <p:pic>
        <p:nvPicPr>
          <p:cNvPr id="1046" name="Picture 22" descr="fotografie,hudba z listu,noty,partitury,písně,zábava,záznam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1484784"/>
            <a:ext cx="1728192" cy="122341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971600" y="2708920"/>
            <a:ext cx="957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usic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3140968"/>
            <a:ext cx="15734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G</a:t>
            </a:r>
            <a:r>
              <a:rPr lang="cs-CZ" sz="2400" dirty="0" err="1" smtClean="0"/>
              <a:t>eography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5445224"/>
            <a:ext cx="23118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Czech </a:t>
            </a:r>
            <a:r>
              <a:rPr lang="cs-CZ" sz="2400" dirty="0" err="1" smtClean="0"/>
              <a:t>Language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2996952"/>
            <a:ext cx="12025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Science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5373216"/>
            <a:ext cx="1120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English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SCHOOL SUBJECTS</a:t>
            </a:r>
            <a:endParaRPr lang="cs-CZ" dirty="0"/>
          </a:p>
        </p:txBody>
      </p:sp>
      <p:pic>
        <p:nvPicPr>
          <p:cNvPr id="3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44824"/>
            <a:ext cx="1512168" cy="139675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49262" y="3241576"/>
            <a:ext cx="10021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Maths</a:t>
            </a:r>
            <a:endParaRPr lang="cs-CZ" sz="2400" dirty="0"/>
          </a:p>
        </p:txBody>
      </p:sp>
      <p:pic>
        <p:nvPicPr>
          <p:cNvPr id="5" name="Picture 24" descr="dějiny,Egypt,Egypťané,faraoni,fotografie,historický,králové,památky,pamětihodnosti,rozvaliny,sochy,starověké civiliza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221088"/>
            <a:ext cx="1872208" cy="143944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0" y="5733256"/>
            <a:ext cx="1083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History</a:t>
            </a:r>
            <a:endParaRPr lang="cs-CZ" sz="2400" dirty="0"/>
          </a:p>
        </p:txBody>
      </p:sp>
      <p:pic>
        <p:nvPicPr>
          <p:cNvPr id="7" name="Picture 16" descr="fotografie,osobní počítače,počítače,počítačové laboratoře,práce s počítačem,školy,technologie,věd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1844824"/>
            <a:ext cx="1656184" cy="136743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059832" y="3212976"/>
            <a:ext cx="192341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IT – </a:t>
            </a:r>
            <a:r>
              <a:rPr lang="cs-CZ" dirty="0" err="1" smtClean="0"/>
              <a:t>Information</a:t>
            </a:r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         Technology</a:t>
            </a:r>
            <a:endParaRPr lang="cs-CZ" dirty="0"/>
          </a:p>
        </p:txBody>
      </p:sp>
      <p:pic>
        <p:nvPicPr>
          <p:cNvPr id="9" name="Picture 20" descr="copy,fotografie,lidé,plátna,štětce,stojany,umělci,umění,výtvarné umění,žen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4365104"/>
            <a:ext cx="1656184" cy="136743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995936" y="5733256"/>
            <a:ext cx="6982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Arts</a:t>
            </a:r>
            <a:endParaRPr lang="cs-CZ" sz="2400" dirty="0"/>
          </a:p>
        </p:txBody>
      </p:sp>
      <p:pic>
        <p:nvPicPr>
          <p:cNvPr id="11" name="Picture 12" descr="běh,běžci,fitness,fotografie,lidé,muži,páry,pláže,příroda,rekreace,společně,sport,venku,volný čas,žen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1844824"/>
            <a:ext cx="1800200" cy="1439441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012160" y="3356992"/>
            <a:ext cx="26809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 – </a:t>
            </a:r>
            <a:r>
              <a:rPr lang="cs-CZ" dirty="0" err="1" smtClean="0"/>
              <a:t>Physical</a:t>
            </a:r>
            <a:r>
              <a:rPr lang="cs-CZ" dirty="0" smtClean="0"/>
              <a:t> </a:t>
            </a:r>
            <a:r>
              <a:rPr lang="cs-CZ" dirty="0" err="1" smtClean="0"/>
              <a:t>Education</a:t>
            </a:r>
            <a:endParaRPr lang="cs-CZ" sz="2400" dirty="0"/>
          </a:p>
        </p:txBody>
      </p:sp>
      <p:pic>
        <p:nvPicPr>
          <p:cNvPr id="13" name="Picture 14" descr="fotbal,fotbalisté,fotbalové míče,fotbalové týmy,fotografie,míče,muži,nohy,osoby,sport,sportovní vybavení,tým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4221088"/>
            <a:ext cx="2088232" cy="1531987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7020272" y="5805264"/>
            <a:ext cx="10999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Games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  <p:bldP spid="12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August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22 </a:t>
            </a:r>
            <a:r>
              <a:rPr lang="cs-CZ" dirty="0" err="1" smtClean="0"/>
              <a:t>Monday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23 ...............</a:t>
            </a:r>
          </a:p>
          <a:p>
            <a:endParaRPr lang="cs-CZ" dirty="0" smtClean="0"/>
          </a:p>
          <a:p>
            <a:r>
              <a:rPr lang="cs-CZ" dirty="0" smtClean="0"/>
              <a:t>24 ……………</a:t>
            </a:r>
          </a:p>
          <a:p>
            <a:endParaRPr lang="cs-CZ" dirty="0" smtClean="0"/>
          </a:p>
          <a:p>
            <a:r>
              <a:rPr lang="cs-CZ" dirty="0" smtClean="0"/>
              <a:t>25 ……………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26 ……………</a:t>
            </a:r>
          </a:p>
          <a:p>
            <a:endParaRPr lang="cs-CZ" dirty="0" smtClean="0"/>
          </a:p>
          <a:p>
            <a:r>
              <a:rPr lang="cs-CZ" dirty="0" smtClean="0"/>
              <a:t>27 ……………</a:t>
            </a:r>
          </a:p>
          <a:p>
            <a:endParaRPr lang="cs-CZ" dirty="0" smtClean="0"/>
          </a:p>
          <a:p>
            <a:r>
              <a:rPr lang="cs-CZ" dirty="0" smtClean="0"/>
              <a:t>28 ……………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1387624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Match the correct Czech and English words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Maths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Geography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History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Games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PE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IT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Arts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Language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60000"/>
              </a:lnSpc>
            </a:pPr>
            <a:r>
              <a:rPr lang="cs-CZ" dirty="0" smtClean="0"/>
              <a:t>Hry</a:t>
            </a:r>
          </a:p>
          <a:p>
            <a:pPr>
              <a:lnSpc>
                <a:spcPct val="160000"/>
              </a:lnSpc>
            </a:pPr>
            <a:r>
              <a:rPr lang="cs-CZ" dirty="0" smtClean="0"/>
              <a:t>Tělesná výchova</a:t>
            </a:r>
          </a:p>
          <a:p>
            <a:pPr>
              <a:lnSpc>
                <a:spcPct val="160000"/>
              </a:lnSpc>
            </a:pPr>
            <a:r>
              <a:rPr lang="cs-CZ" dirty="0" smtClean="0"/>
              <a:t>Výtvarná výchova</a:t>
            </a:r>
          </a:p>
          <a:p>
            <a:pPr>
              <a:lnSpc>
                <a:spcPct val="160000"/>
              </a:lnSpc>
            </a:pPr>
            <a:r>
              <a:rPr lang="cs-CZ" dirty="0" smtClean="0"/>
              <a:t>Matematika</a:t>
            </a:r>
          </a:p>
          <a:p>
            <a:pPr>
              <a:lnSpc>
                <a:spcPct val="160000"/>
              </a:lnSpc>
            </a:pPr>
            <a:r>
              <a:rPr lang="cs-CZ" dirty="0" smtClean="0"/>
              <a:t>Informatika</a:t>
            </a:r>
          </a:p>
          <a:p>
            <a:pPr>
              <a:lnSpc>
                <a:spcPct val="160000"/>
              </a:lnSpc>
            </a:pPr>
            <a:r>
              <a:rPr lang="cs-CZ" dirty="0" smtClean="0"/>
              <a:t>Český jazyk</a:t>
            </a:r>
          </a:p>
          <a:p>
            <a:pPr>
              <a:lnSpc>
                <a:spcPct val="160000"/>
              </a:lnSpc>
            </a:pPr>
            <a:r>
              <a:rPr lang="cs-CZ" dirty="0" smtClean="0"/>
              <a:t>Zeměpis</a:t>
            </a:r>
          </a:p>
          <a:p>
            <a:pPr>
              <a:lnSpc>
                <a:spcPct val="160000"/>
              </a:lnSpc>
            </a:pPr>
            <a:r>
              <a:rPr lang="cs-CZ" dirty="0" smtClean="0"/>
              <a:t>Dějepis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6859488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/>
              <a:t>Tuesday is my favourite day, because we´ve got ...............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My favourite subject is ……………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Have we got ……………</a:t>
            </a:r>
            <a:r>
              <a:rPr lang="cs-CZ" sz="2400" dirty="0" smtClean="0"/>
              <a:t>…………</a:t>
            </a:r>
            <a:r>
              <a:rPr lang="en-GB" sz="2400" dirty="0" smtClean="0"/>
              <a:t> on Monday?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This is my ……………</a:t>
            </a:r>
            <a:r>
              <a:rPr lang="cs-CZ" sz="2400" dirty="0" smtClean="0"/>
              <a:t> </a:t>
            </a:r>
            <a:r>
              <a:rPr lang="cs-CZ" sz="2400" dirty="0" err="1" smtClean="0"/>
              <a:t>teacher</a:t>
            </a:r>
            <a:r>
              <a:rPr lang="cs-CZ" sz="2400" dirty="0" smtClean="0"/>
              <a:t>.</a:t>
            </a:r>
            <a:endParaRPr lang="en-GB" sz="2400" dirty="0" smtClean="0"/>
          </a:p>
          <a:p>
            <a:pPr>
              <a:lnSpc>
                <a:spcPct val="150000"/>
              </a:lnSpc>
            </a:pPr>
            <a:r>
              <a:rPr lang="en-GB" sz="2400" dirty="0" smtClean="0"/>
              <a:t>Mary doesn´t like ……………  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Boys usually </a:t>
            </a:r>
            <a:r>
              <a:rPr lang="cs-CZ" sz="2400" dirty="0" err="1" smtClean="0"/>
              <a:t>like</a:t>
            </a:r>
            <a:r>
              <a:rPr lang="cs-CZ" sz="2400" dirty="0" smtClean="0"/>
              <a:t> …………… </a:t>
            </a:r>
            <a:endParaRPr lang="en-GB" sz="2400" dirty="0"/>
          </a:p>
        </p:txBody>
      </p:sp>
      <p:pic>
        <p:nvPicPr>
          <p:cNvPr id="4" name="Picture 14" descr="fotbal,fotbalisté,fotbalové míče,fotbalové týmy,fotografie,míče,muži,nohy,osoby,sport,sportovní vybavení,tým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1484784"/>
            <a:ext cx="1080120" cy="720080"/>
          </a:xfrm>
          <a:prstGeom prst="rect">
            <a:avLst/>
          </a:prstGeom>
          <a:noFill/>
        </p:spPr>
      </p:pic>
      <p:pic>
        <p:nvPicPr>
          <p:cNvPr id="5" name="Picture 24" descr="dějiny,Egypt,Egypťané,faraoni,fotografie,historický,králové,památky,pamětihodnosti,rozvaliny,sochy,starověké civiliza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2492896"/>
            <a:ext cx="1008112" cy="720080"/>
          </a:xfrm>
          <a:prstGeom prst="rect">
            <a:avLst/>
          </a:prstGeom>
          <a:noFill/>
        </p:spPr>
      </p:pic>
      <p:pic>
        <p:nvPicPr>
          <p:cNvPr id="6" name="Picture 6" descr="Soubor:Flag of the Czech Republic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3356992"/>
            <a:ext cx="792088" cy="576064"/>
          </a:xfrm>
          <a:prstGeom prst="rect">
            <a:avLst/>
          </a:prstGeom>
          <a:noFill/>
        </p:spPr>
      </p:pic>
      <p:pic>
        <p:nvPicPr>
          <p:cNvPr id="7" name="Picture 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8344" y="4005064"/>
            <a:ext cx="792088" cy="576064"/>
          </a:xfrm>
          <a:prstGeom prst="rect">
            <a:avLst/>
          </a:prstGeom>
          <a:noFill/>
        </p:spPr>
      </p:pic>
      <p:pic>
        <p:nvPicPr>
          <p:cNvPr id="8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8344" y="4653136"/>
            <a:ext cx="792088" cy="720080"/>
          </a:xfrm>
          <a:prstGeom prst="rect">
            <a:avLst/>
          </a:prstGeom>
          <a:noFill/>
        </p:spPr>
      </p:pic>
      <p:pic>
        <p:nvPicPr>
          <p:cNvPr id="9" name="Picture 18" descr="akademikové,biochemie,chemie,fotografie,gumové rukavice,laboratorní pláště,lidé,mikroskopy,průmysl,vědy,vybavení laboratoře,žen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68344" y="5445224"/>
            <a:ext cx="792088" cy="5760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/>
              <a:t>Materiál slouží k výkladu a procvičení slovní zásoby „Dny v týdnu“ a „ Školní předměty“.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První 3 </a:t>
            </a:r>
            <a:r>
              <a:rPr lang="cs-CZ" sz="2000" dirty="0" err="1" smtClean="0"/>
              <a:t>slidy</a:t>
            </a:r>
            <a:r>
              <a:rPr lang="cs-CZ" sz="2000" dirty="0" smtClean="0"/>
              <a:t> slouží k výkladu, přičemž slide s předměty může sloužit i k zopakování (názvy jednotlivých předmětů „přiletí“ až po kliknutí na daný obrázek, tudíž ještě před „příletem“ slova, se může vyučující žáků zeptat, jak se daný předmět v aj řekne a poté nechat slovo pro kontrolu „přiletět“.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Zbývající </a:t>
            </a:r>
            <a:r>
              <a:rPr lang="cs-CZ" sz="2000" dirty="0" err="1" smtClean="0"/>
              <a:t>slidy</a:t>
            </a:r>
            <a:r>
              <a:rPr lang="cs-CZ" sz="2000" dirty="0" smtClean="0"/>
              <a:t> slouží k procvičení – 4. slide – žáci doplní názvy dnů v týdnu, 5. slide – žáci spojí správné české a anglické výrazy, 6. slide – žáci do věty doplní název předmětu dle obrázku.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733256"/>
          </a:xfr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1400" dirty="0" smtClean="0"/>
              <a:t>Klipart </a:t>
            </a:r>
            <a:r>
              <a:rPr lang="en-US" sz="1400" dirty="0" smtClean="0"/>
              <a:t>[</a:t>
            </a:r>
            <a:r>
              <a:rPr lang="cs-CZ" sz="1400" dirty="0" smtClean="0"/>
              <a:t>on-line</a:t>
            </a:r>
            <a:r>
              <a:rPr lang="en-US" sz="1400" dirty="0" smtClean="0"/>
              <a:t>]</a:t>
            </a:r>
            <a:r>
              <a:rPr lang="cs-CZ" sz="1400" dirty="0" smtClean="0"/>
              <a:t>. 2011 </a:t>
            </a:r>
            <a:r>
              <a:rPr lang="en-US" sz="1400" dirty="0" smtClean="0"/>
              <a:t>[</a:t>
            </a:r>
            <a:r>
              <a:rPr lang="cs-CZ" sz="1400" dirty="0" smtClean="0"/>
              <a:t>cit. 2011-11-17</a:t>
            </a:r>
            <a:r>
              <a:rPr lang="en-US" sz="1400" dirty="0" smtClean="0"/>
              <a:t>]</a:t>
            </a:r>
            <a:r>
              <a:rPr lang="cs-CZ" sz="1400" dirty="0" smtClean="0"/>
              <a:t>. Dostupný z www: </a:t>
            </a:r>
          </a:p>
          <a:p>
            <a:pPr lvl="0"/>
            <a:endParaRPr lang="cs-CZ" sz="1400" b="1" u="sng" dirty="0" smtClean="0">
              <a:solidFill>
                <a:schemeClr val="bg2">
                  <a:lumMod val="25000"/>
                </a:schemeClr>
              </a:solidFill>
              <a:hlinkClick r:id="rId2"/>
            </a:endParaRPr>
          </a:p>
          <a:p>
            <a:pPr lvl="0"/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http://office.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microsoft.com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cs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-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cz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images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results.aspx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?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qu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=matematika&amp;ex=1&amp;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origin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=FX010132103#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pg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:5|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lvl="0"/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http://office.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microsoft.com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cs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-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cz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images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results.aspx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?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qu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=globus&amp;ex=1#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ai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:MP900411690|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mt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:2|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lvl="0"/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http://office.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microsoft.com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cs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-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cz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images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results.aspx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?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qu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=b%C4%9Bh&amp;ex=1&amp;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ctt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=1#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ai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:MP900422781|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lvl="0"/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http://office.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microsoft.com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cs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-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cz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images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results.aspx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?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qu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=fotbal&amp;ex=1&amp;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ctt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=1#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ai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:MP900424327|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mt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:2|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lvl="0"/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http://office.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microsoft.com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cs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-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cz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images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results.aspx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?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qu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=PO%C4%8C%C3%8DTA%C4%8C&amp;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ctt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=1#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ai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:MP900174964|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mt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6"/>
              </a:rPr>
              <a:t>:2|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lvl="0"/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http://office.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microsoft.com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cs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-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cz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images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results.aspx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?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qu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=v%C3%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BDtvarn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%C3%A9%20um%C4%9Bn%C3%AD&amp;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ctt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=1#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ai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:MP900409428|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mt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7"/>
              </a:rPr>
              <a:t>:2|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lvl="0"/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http://office.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microsoft.com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cs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-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cz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images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results.aspx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?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qu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=chemie&amp;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ctt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=1#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ai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:MP900409022|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mt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8"/>
              </a:rPr>
              <a:t>:2|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lvl="0"/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http://office.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microsoft.com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cs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-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cz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images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results.aspx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?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qu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=noty&amp;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ctt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=1#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ai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:MP900177778|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mt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:2|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lvl="0"/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http://office.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microsoft.com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cs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-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cz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images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/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results.aspx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?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qu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=d%C4%9Bjiny&amp;ex=1&amp;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ctt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=1#</a:t>
            </a:r>
            <a:r>
              <a:rPr lang="cs-CZ" sz="1400" b="1" u="sng" dirty="0" err="1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ai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0"/>
              </a:rPr>
              <a:t>:MP900400787|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lvl="0"/>
            <a:endParaRPr lang="cs-CZ" sz="1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 lvl="0"/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 Flag </a:t>
            </a:r>
            <a:r>
              <a:rPr lang="cs-CZ" sz="1400" b="1" dirty="0" err="1" smtClean="0">
                <a:solidFill>
                  <a:schemeClr val="bg2">
                    <a:lumMod val="25000"/>
                  </a:schemeClr>
                </a:solidFill>
              </a:rPr>
              <a:t>of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b="1" dirty="0" err="1" smtClean="0">
                <a:solidFill>
                  <a:schemeClr val="bg2">
                    <a:lumMod val="25000"/>
                  </a:schemeClr>
                </a:solidFill>
              </a:rPr>
              <a:t>the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b="1" dirty="0" err="1" smtClean="0">
                <a:solidFill>
                  <a:schemeClr val="bg2">
                    <a:lumMod val="25000"/>
                  </a:schemeClr>
                </a:solidFill>
              </a:rPr>
              <a:t>United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b="1" dirty="0" err="1" smtClean="0">
                <a:solidFill>
                  <a:schemeClr val="bg2">
                    <a:lumMod val="25000"/>
                  </a:schemeClr>
                </a:solidFill>
              </a:rPr>
              <a:t>Kingdom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,</a:t>
            </a:r>
            <a:r>
              <a:rPr lang="en-US" sz="1400" b="1" dirty="0" smtClean="0">
                <a:solidFill>
                  <a:schemeClr val="bg2">
                    <a:lumMod val="25000"/>
                  </a:schemeClr>
                </a:solidFill>
              </a:rPr>
              <a:t>[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cit. 2011-11-17</a:t>
            </a:r>
            <a:r>
              <a:rPr lang="en-US" sz="1400" b="1" dirty="0" smtClean="0">
                <a:solidFill>
                  <a:schemeClr val="bg2">
                    <a:lumMod val="25000"/>
                  </a:schemeClr>
                </a:solidFill>
              </a:rPr>
              <a:t>]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. Dostupný z: </a:t>
            </a:r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1"/>
              </a:rPr>
              <a:t>http://cs.wikipedia.org/wiki/Spojen%C3%A9_kr%C3%A1lovstv%C3%AD</a:t>
            </a:r>
            <a:endParaRPr lang="cs-CZ" sz="1400" b="1" u="sng" dirty="0" smtClean="0">
              <a:solidFill>
                <a:schemeClr val="bg2">
                  <a:lumMod val="25000"/>
                </a:schemeClr>
              </a:solidFill>
            </a:endParaRPr>
          </a:p>
          <a:p>
            <a:pPr lvl="0"/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Flag </a:t>
            </a:r>
            <a:r>
              <a:rPr lang="cs-CZ" sz="1400" b="1" dirty="0" err="1" smtClean="0">
                <a:solidFill>
                  <a:schemeClr val="bg2">
                    <a:lumMod val="25000"/>
                  </a:schemeClr>
                </a:solidFill>
              </a:rPr>
              <a:t>of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b="1" dirty="0" err="1" smtClean="0">
                <a:solidFill>
                  <a:schemeClr val="bg2">
                    <a:lumMod val="25000"/>
                  </a:schemeClr>
                </a:solidFill>
              </a:rPr>
              <a:t>theCzech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1400" b="1" smtClean="0">
                <a:solidFill>
                  <a:schemeClr val="bg2">
                    <a:lumMod val="25000"/>
                  </a:schemeClr>
                </a:solidFill>
              </a:rPr>
              <a:t>Republic,</a:t>
            </a:r>
            <a:r>
              <a:rPr lang="en-US" sz="1400" b="1" dirty="0" smtClean="0">
                <a:solidFill>
                  <a:schemeClr val="bg2">
                    <a:lumMod val="25000"/>
                  </a:schemeClr>
                </a:solidFill>
              </a:rPr>
              <a:t>[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cit. 2011-11-17</a:t>
            </a:r>
            <a:r>
              <a:rPr lang="en-US" sz="1400" b="1" dirty="0" smtClean="0">
                <a:solidFill>
                  <a:schemeClr val="bg2">
                    <a:lumMod val="25000"/>
                  </a:schemeClr>
                </a:solidFill>
              </a:rPr>
              <a:t>]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. Dostupný z: </a:t>
            </a:r>
          </a:p>
          <a:p>
            <a:pPr lvl="0"/>
            <a:r>
              <a:rPr lang="cs-CZ" sz="1400" b="1" u="sng" dirty="0" smtClean="0">
                <a:solidFill>
                  <a:schemeClr val="bg2">
                    <a:lumMod val="25000"/>
                  </a:schemeClr>
                </a:solidFill>
                <a:hlinkClick r:id="rId12"/>
              </a:rPr>
              <a:t>http://cs.wikipedia.org/wiki/Soubor:Flag_of_the_Czech_Republic.svg</a:t>
            </a:r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endParaRPr lang="cs-CZ" sz="1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1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359</TotalTime>
  <Words>335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Název školy: ZŠ štětí, Ostrovní 300 Autor: Lenka Pizúrová Název materiálu: VY_32_INOVACE_Aj.6.02_days_of_the_week+school_subjects Název: days of the week+school subjects Vzdělávací oblast: Jazyk a jazyková komunikace vzdělávací obor: Cizí jazyk – anglický jazyk Téma: dny v týdnu, školní předměty Ročník:6. Školní rok: 2011/2012 Datum: 18.11. 2011 Číslo operačního programu: CZ.1.07/1.4.00/21.1693</vt:lpstr>
      <vt:lpstr>december</vt:lpstr>
      <vt:lpstr>School subjects</vt:lpstr>
      <vt:lpstr>SCHOOL SUBJECTS</vt:lpstr>
      <vt:lpstr>August</vt:lpstr>
      <vt:lpstr>Match the correct Czech and English words</vt:lpstr>
      <vt:lpstr>Prezentace aplikace PowerPoint</vt:lpstr>
      <vt:lpstr>Metodický návod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Lenočka</dc:creator>
  <cp:lastModifiedBy>Jan Táborský</cp:lastModifiedBy>
  <cp:revision>27</cp:revision>
  <dcterms:created xsi:type="dcterms:W3CDTF">2011-11-13T14:47:29Z</dcterms:created>
  <dcterms:modified xsi:type="dcterms:W3CDTF">2012-03-13T18:18:13Z</dcterms:modified>
</cp:coreProperties>
</file>