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7E841AC-7C21-4C83-9DF2-8338FC609CD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0AFFD6D-7F54-4645-B51A-0EEADDF5D5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../../animace%20proud/Dioda.exe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../../animace%20proud/Dioda.exe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7572" y="836712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LEDEN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2013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 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VY_32_INOVACE_15_9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A_PŘÍRODA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DIODA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60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Výukový materiál slouží pro výklad pojmu – DIODA</a:t>
            </a:r>
          </a:p>
          <a:p>
            <a:r>
              <a:rPr lang="cs-CZ" dirty="0" smtClean="0"/>
              <a:t>Snímek 3 – složení a význam diody.</a:t>
            </a:r>
          </a:p>
          <a:p>
            <a:r>
              <a:rPr lang="cs-CZ" dirty="0" smtClean="0"/>
              <a:t>Snímek 4 – dioda v propustném směru (animace – dva obvody)</a:t>
            </a:r>
          </a:p>
          <a:p>
            <a:r>
              <a:rPr lang="cs-CZ" dirty="0" smtClean="0"/>
              <a:t>Snímek 5 – dioda v závěrném směru (animace – dva obvody)</a:t>
            </a:r>
          </a:p>
          <a:p>
            <a:r>
              <a:rPr lang="cs-CZ" dirty="0" smtClean="0"/>
              <a:t>Snímek 6 - odpor diody</a:t>
            </a:r>
          </a:p>
          <a:p>
            <a:r>
              <a:rPr lang="cs-CZ" dirty="0" smtClean="0"/>
              <a:t>Snímek 7 – dioda jako usměrňovač – tři obvody a jednoduché grafy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15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Polovodičová dioda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Součástka, která využívá PN přechod.</a:t>
            </a:r>
          </a:p>
          <a:p>
            <a:r>
              <a:rPr lang="cs-CZ" dirty="0" smtClean="0"/>
              <a:t>Propouští proud pouze v jedno směru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066520" y="2862220"/>
            <a:ext cx="3143272" cy="1797298"/>
            <a:chOff x="2513008" y="3302990"/>
            <a:chExt cx="3143272" cy="1797298"/>
          </a:xfrm>
        </p:grpSpPr>
        <p:cxnSp>
          <p:nvCxnSpPr>
            <p:cNvPr id="9" name="Přímá spojovací čára 8"/>
            <p:cNvCxnSpPr/>
            <p:nvPr/>
          </p:nvCxnSpPr>
          <p:spPr>
            <a:xfrm>
              <a:off x="2655884" y="3969268"/>
              <a:ext cx="3000396" cy="158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ovnoramenný trojúhelník 9"/>
            <p:cNvSpPr/>
            <p:nvPr/>
          </p:nvSpPr>
          <p:spPr>
            <a:xfrm rot="5400000">
              <a:off x="3298826" y="3587948"/>
              <a:ext cx="928694" cy="785818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 rot="5400000">
              <a:off x="3566056" y="3945138"/>
              <a:ext cx="1285884" cy="158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2513008" y="4730956"/>
              <a:ext cx="15716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Anoda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441834" y="4730956"/>
              <a:ext cx="121444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Katoda  </a:t>
              </a:r>
              <a:endParaRPr lang="cs-CZ" dirty="0"/>
            </a:p>
          </p:txBody>
        </p:sp>
        <p:cxnSp>
          <p:nvCxnSpPr>
            <p:cNvPr id="16" name="Přímá spojovací šipka 15"/>
            <p:cNvCxnSpPr/>
            <p:nvPr/>
          </p:nvCxnSpPr>
          <p:spPr>
            <a:xfrm rot="5400000" flipH="1" flipV="1">
              <a:off x="2905917" y="4338047"/>
              <a:ext cx="428628" cy="21431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 rot="10800000">
              <a:off x="4441834" y="4159452"/>
              <a:ext cx="642942" cy="42862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Obdélník 5"/>
          <p:cNvSpPr/>
          <p:nvPr/>
        </p:nvSpPr>
        <p:spPr>
          <a:xfrm>
            <a:off x="5004048" y="2862220"/>
            <a:ext cx="1800200" cy="16126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06194" y="2862220"/>
            <a:ext cx="1800200" cy="16126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292080" y="3075740"/>
            <a:ext cx="360000" cy="360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84208" y="3068960"/>
            <a:ext cx="360000" cy="360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05728" y="3861048"/>
            <a:ext cx="360000" cy="360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084208" y="3861088"/>
            <a:ext cx="360000" cy="360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132676" y="3075740"/>
            <a:ext cx="360000" cy="360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2" name="Ovál 21"/>
          <p:cNvSpPr/>
          <p:nvPr/>
        </p:nvSpPr>
        <p:spPr>
          <a:xfrm>
            <a:off x="7884368" y="3065464"/>
            <a:ext cx="360000" cy="360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7132676" y="3861088"/>
            <a:ext cx="360000" cy="360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4" name="Ovál 23"/>
          <p:cNvSpPr/>
          <p:nvPr/>
        </p:nvSpPr>
        <p:spPr>
          <a:xfrm>
            <a:off x="7884368" y="3858748"/>
            <a:ext cx="360000" cy="360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0427" y="2996952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76044" y="2996952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05728" y="3769876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76044" y="3789040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73580" y="2969656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920956" y="2969656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925312" y="3756228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164288" y="3756228"/>
            <a:ext cx="381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474852"/>
            <a:ext cx="1946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Polovodič typu P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760547" y="4512311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Polovodič typu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04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Dioda v propustném směru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517883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zapojení diody v propustném směru prochází obvodem el. proud.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071670" y="2214554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143372" y="2071678"/>
            <a:ext cx="1071570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ovací čára 7"/>
          <p:cNvCxnSpPr>
            <a:stCxn id="6" idx="3"/>
          </p:cNvCxnSpPr>
          <p:nvPr/>
        </p:nvCxnSpPr>
        <p:spPr>
          <a:xfrm>
            <a:off x="5214942" y="2214554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5643570" y="2000240"/>
            <a:ext cx="428628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čára 10"/>
          <p:cNvCxnSpPr>
            <a:stCxn id="9" idx="6"/>
          </p:cNvCxnSpPr>
          <p:nvPr/>
        </p:nvCxnSpPr>
        <p:spPr>
          <a:xfrm>
            <a:off x="6072198" y="2214554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6107917" y="2536025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6357950" y="278605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6357950" y="314324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7" name="Přímá spojovací čára 16"/>
          <p:cNvCxnSpPr>
            <a:stCxn id="15" idx="1"/>
          </p:cNvCxnSpPr>
          <p:nvPr/>
        </p:nvCxnSpPr>
        <p:spPr>
          <a:xfrm rot="16200000" flipV="1">
            <a:off x="6107917" y="2893215"/>
            <a:ext cx="378114" cy="163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6072992" y="3642520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>
            <a:off x="4071934" y="4000504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929058" y="4000504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571868" y="4000504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071670" y="4000504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 flipH="1" flipV="1">
            <a:off x="1179489" y="3106735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ovnoramenný trojúhelník 31">
            <a:hlinkClick r:id="rId2" action="ppaction://hlinkfile"/>
          </p:cNvPr>
          <p:cNvSpPr/>
          <p:nvPr/>
        </p:nvSpPr>
        <p:spPr>
          <a:xfrm rot="5575553">
            <a:off x="2571736" y="2071678"/>
            <a:ext cx="285752" cy="2857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4" name="Přímá spojovací čára 33"/>
          <p:cNvCxnSpPr/>
          <p:nvPr/>
        </p:nvCxnSpPr>
        <p:spPr>
          <a:xfrm rot="5400000">
            <a:off x="2714612" y="2214554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715008" y="200024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2071670" y="4714066"/>
            <a:ext cx="214314" cy="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143372" y="4571190"/>
            <a:ext cx="1071570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ovací čára 26"/>
          <p:cNvCxnSpPr>
            <a:stCxn id="25" idx="3"/>
          </p:cNvCxnSpPr>
          <p:nvPr/>
        </p:nvCxnSpPr>
        <p:spPr>
          <a:xfrm>
            <a:off x="5214942" y="4714066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5643570" y="4499752"/>
            <a:ext cx="428628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1" name="Přímá spojovací čára 30"/>
          <p:cNvCxnSpPr>
            <a:stCxn id="29" idx="6"/>
          </p:cNvCxnSpPr>
          <p:nvPr/>
        </p:nvCxnSpPr>
        <p:spPr>
          <a:xfrm>
            <a:off x="6072198" y="4714066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6107917" y="5035537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6357950" y="528557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6357950" y="564276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8" name="Přímá spojovací čára 37"/>
          <p:cNvCxnSpPr>
            <a:stCxn id="37" idx="1"/>
          </p:cNvCxnSpPr>
          <p:nvPr/>
        </p:nvCxnSpPr>
        <p:spPr>
          <a:xfrm rot="16200000" flipV="1">
            <a:off x="6107917" y="5392727"/>
            <a:ext cx="378114" cy="163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6083454" y="6131570"/>
            <a:ext cx="6934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10800000">
            <a:off x="4071934" y="6500016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3929058" y="650001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>
            <a:off x="3571868" y="6500016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10800000">
            <a:off x="2071670" y="6500016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5400000" flipH="1" flipV="1">
            <a:off x="1179489" y="5606247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715008" y="449975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3143240" y="4429132"/>
            <a:ext cx="785818" cy="571504"/>
          </a:xfrm>
          <a:prstGeom prst="rect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2428860" y="4429132"/>
            <a:ext cx="714380" cy="5715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3" name="Přímá spojovací čára 52"/>
          <p:cNvCxnSpPr>
            <a:endCxn id="25" idx="1"/>
          </p:cNvCxnSpPr>
          <p:nvPr/>
        </p:nvCxnSpPr>
        <p:spPr>
          <a:xfrm flipV="1">
            <a:off x="3929058" y="4714066"/>
            <a:ext cx="214314" cy="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Elipsa 54"/>
          <p:cNvSpPr/>
          <p:nvPr/>
        </p:nvSpPr>
        <p:spPr>
          <a:xfrm>
            <a:off x="2571736" y="4500570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Elipsa 55"/>
          <p:cNvSpPr/>
          <p:nvPr/>
        </p:nvSpPr>
        <p:spPr>
          <a:xfrm>
            <a:off x="2857488" y="4500570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Elipsa 56"/>
          <p:cNvSpPr/>
          <p:nvPr/>
        </p:nvSpPr>
        <p:spPr>
          <a:xfrm>
            <a:off x="2571736" y="478632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Elipsa 57"/>
          <p:cNvSpPr/>
          <p:nvPr/>
        </p:nvSpPr>
        <p:spPr>
          <a:xfrm>
            <a:off x="2857488" y="478632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Elipsa 58"/>
          <p:cNvSpPr/>
          <p:nvPr/>
        </p:nvSpPr>
        <p:spPr>
          <a:xfrm>
            <a:off x="3286116" y="4500570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Elipsa 59"/>
          <p:cNvSpPr/>
          <p:nvPr/>
        </p:nvSpPr>
        <p:spPr>
          <a:xfrm>
            <a:off x="3643306" y="4500570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Elipsa 60"/>
          <p:cNvSpPr/>
          <p:nvPr/>
        </p:nvSpPr>
        <p:spPr>
          <a:xfrm>
            <a:off x="3286116" y="4786322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Elipsa 61"/>
          <p:cNvSpPr/>
          <p:nvPr/>
        </p:nvSpPr>
        <p:spPr>
          <a:xfrm>
            <a:off x="3643306" y="4786322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6" name="Přímá spojovací čára 65"/>
          <p:cNvCxnSpPr>
            <a:endCxn id="51" idx="1"/>
          </p:cNvCxnSpPr>
          <p:nvPr/>
        </p:nvCxnSpPr>
        <p:spPr>
          <a:xfrm>
            <a:off x="2285984" y="4714884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2643174" y="407194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357554" y="407194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14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9" grpId="0" animBg="1"/>
      <p:bldP spid="36" grpId="0" animBg="1"/>
      <p:bldP spid="37" grpId="0" animBg="1"/>
      <p:bldP spid="47" grpId="0"/>
      <p:bldP spid="50" grpId="0" animBg="1"/>
      <p:bldP spid="51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7" grpId="0"/>
      <p:bldP spid="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Dioda v závěrném směru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500174"/>
            <a:ext cx="84296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zapojení diody v závěrném směr proud obvodem neprochází</a:t>
            </a:r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785918" y="2214554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857620" y="2071678"/>
            <a:ext cx="1071570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ovací čára 5"/>
          <p:cNvCxnSpPr>
            <a:stCxn id="5" idx="3"/>
          </p:cNvCxnSpPr>
          <p:nvPr/>
        </p:nvCxnSpPr>
        <p:spPr>
          <a:xfrm>
            <a:off x="4929190" y="2214554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357818" y="2000240"/>
            <a:ext cx="428628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ovací čára 7"/>
          <p:cNvCxnSpPr>
            <a:stCxn id="7" idx="6"/>
          </p:cNvCxnSpPr>
          <p:nvPr/>
        </p:nvCxnSpPr>
        <p:spPr>
          <a:xfrm>
            <a:off x="5786446" y="2214554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5822165" y="2536025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6072198" y="278605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072198" y="314324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ovací čára 11"/>
          <p:cNvCxnSpPr>
            <a:stCxn id="11" idx="1"/>
          </p:cNvCxnSpPr>
          <p:nvPr/>
        </p:nvCxnSpPr>
        <p:spPr>
          <a:xfrm rot="16200000" flipV="1">
            <a:off x="5822165" y="2893215"/>
            <a:ext cx="378114" cy="163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5797702" y="3632058"/>
            <a:ext cx="6934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3786182" y="4000504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643306" y="4000504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3286116" y="4000504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>
            <a:off x="1785918" y="4000504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893737" y="3106735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vnoramenný trojúhelník 18">
            <a:hlinkClick r:id="rId2" action="ppaction://hlinkfile"/>
          </p:cNvPr>
          <p:cNvSpPr/>
          <p:nvPr/>
        </p:nvSpPr>
        <p:spPr>
          <a:xfrm rot="16045132">
            <a:off x="2864595" y="2078784"/>
            <a:ext cx="285752" cy="2857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2501092" y="2213760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429256" y="200024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071670" y="4714066"/>
            <a:ext cx="214314" cy="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143372" y="4571190"/>
            <a:ext cx="1071570" cy="285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4" name="Přímá spojovací čára 23"/>
          <p:cNvCxnSpPr>
            <a:stCxn id="23" idx="3"/>
          </p:cNvCxnSpPr>
          <p:nvPr/>
        </p:nvCxnSpPr>
        <p:spPr>
          <a:xfrm>
            <a:off x="5214942" y="4714066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5643570" y="4499752"/>
            <a:ext cx="428628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6" name="Přímá spojovací čára 25"/>
          <p:cNvCxnSpPr>
            <a:stCxn id="25" idx="6"/>
          </p:cNvCxnSpPr>
          <p:nvPr/>
        </p:nvCxnSpPr>
        <p:spPr>
          <a:xfrm>
            <a:off x="6072198" y="4714066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6107917" y="5035537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Elipsa 27"/>
          <p:cNvSpPr/>
          <p:nvPr/>
        </p:nvSpPr>
        <p:spPr>
          <a:xfrm>
            <a:off x="6357950" y="528557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357950" y="564276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0" name="Přímá spojovací čára 29"/>
          <p:cNvCxnSpPr>
            <a:stCxn id="29" idx="1"/>
          </p:cNvCxnSpPr>
          <p:nvPr/>
        </p:nvCxnSpPr>
        <p:spPr>
          <a:xfrm rot="16200000" flipV="1">
            <a:off x="6107917" y="5392727"/>
            <a:ext cx="378114" cy="163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6083454" y="6131570"/>
            <a:ext cx="6934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0800000">
            <a:off x="4071934" y="6500016"/>
            <a:ext cx="235745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3929058" y="650001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3571868" y="6500016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>
            <a:off x="2071670" y="6500016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1179489" y="5606247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715008" y="449975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428860" y="4429132"/>
            <a:ext cx="785818" cy="571504"/>
          </a:xfrm>
          <a:prstGeom prst="rect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214678" y="4429132"/>
            <a:ext cx="714380" cy="5715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0" name="Přímá spojovací čára 39"/>
          <p:cNvCxnSpPr>
            <a:endCxn id="23" idx="1"/>
          </p:cNvCxnSpPr>
          <p:nvPr/>
        </p:nvCxnSpPr>
        <p:spPr>
          <a:xfrm flipV="1">
            <a:off x="3929058" y="4714066"/>
            <a:ext cx="214314" cy="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Elipsa 40"/>
          <p:cNvSpPr/>
          <p:nvPr/>
        </p:nvSpPr>
        <p:spPr>
          <a:xfrm>
            <a:off x="3357554" y="4500570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3643306" y="4500570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3357554" y="478632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3643306" y="478632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2571736" y="4500570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2928926" y="4500570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2571736" y="4786322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Elipsa 47"/>
          <p:cNvSpPr/>
          <p:nvPr/>
        </p:nvSpPr>
        <p:spPr>
          <a:xfrm>
            <a:off x="2928926" y="4786322"/>
            <a:ext cx="142876" cy="142876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9" name="Přímá spojovací čára 48"/>
          <p:cNvCxnSpPr/>
          <p:nvPr/>
        </p:nvCxnSpPr>
        <p:spPr>
          <a:xfrm>
            <a:off x="2285984" y="4703454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286116" y="407194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643174" y="407194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50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8" grpId="0" animBg="1"/>
      <p:bldP spid="29" grpId="0" animBg="1"/>
      <p:bldP spid="37" grpId="0"/>
      <p:bldP spid="38" grpId="0" animBg="1"/>
      <p:bldP spid="39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 diody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Téměř zanedbatelný</a:t>
            </a:r>
          </a:p>
          <a:p>
            <a:r>
              <a:rPr lang="cs-CZ" dirty="0" smtClean="0"/>
              <a:t>V obvodu musí být vždy s diodou zapojený spotřebič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74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Dioda jako usměrňovač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1180728"/>
          </a:xfrm>
        </p:spPr>
        <p:txBody>
          <a:bodyPr/>
          <a:lstStyle/>
          <a:p>
            <a:r>
              <a:rPr lang="cs-CZ" dirty="0" smtClean="0"/>
              <a:t>Dioda se používá jako usměrňovač střídavého proudu</a:t>
            </a:r>
            <a:endParaRPr lang="cs-CZ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827584" y="2761731"/>
            <a:ext cx="1440160" cy="1531365"/>
            <a:chOff x="827584" y="2761731"/>
            <a:chExt cx="1440160" cy="1531365"/>
          </a:xfrm>
        </p:grpSpPr>
        <p:sp>
          <p:nvSpPr>
            <p:cNvPr id="4" name="Ovál 3"/>
            <p:cNvSpPr/>
            <p:nvPr/>
          </p:nvSpPr>
          <p:spPr>
            <a:xfrm>
              <a:off x="1331624" y="2924944"/>
              <a:ext cx="144000" cy="144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615904" y="2924944"/>
              <a:ext cx="144000" cy="144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1454627" y="2761731"/>
              <a:ext cx="165037" cy="144001"/>
              <a:chOff x="4860032" y="2924944"/>
              <a:chExt cx="1005380" cy="576064"/>
            </a:xfrm>
          </p:grpSpPr>
          <p:sp>
            <p:nvSpPr>
              <p:cNvPr id="10" name="Ohnutý pruh 9"/>
              <p:cNvSpPr/>
              <p:nvPr/>
            </p:nvSpPr>
            <p:spPr>
              <a:xfrm>
                <a:off x="4860032" y="2924944"/>
                <a:ext cx="576064" cy="576064"/>
              </a:xfrm>
              <a:prstGeom prst="blockArc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Ohnutý pruh 10"/>
              <p:cNvSpPr/>
              <p:nvPr/>
            </p:nvSpPr>
            <p:spPr>
              <a:xfrm rot="10800000">
                <a:off x="5289348" y="2924944"/>
                <a:ext cx="576064" cy="576064"/>
              </a:xfrm>
              <a:prstGeom prst="blockArc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3" name="Ovál 12"/>
            <p:cNvSpPr/>
            <p:nvPr/>
          </p:nvSpPr>
          <p:spPr>
            <a:xfrm>
              <a:off x="1331624" y="3861048"/>
              <a:ext cx="432000" cy="43204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>
              <a:stCxn id="5" idx="6"/>
            </p:cNvCxnSpPr>
            <p:nvPr/>
          </p:nvCxnSpPr>
          <p:spPr>
            <a:xfrm>
              <a:off x="1759904" y="2996944"/>
              <a:ext cx="5078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267744" y="2996944"/>
              <a:ext cx="0" cy="108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endCxn id="13" idx="6"/>
            </p:cNvCxnSpPr>
            <p:nvPr/>
          </p:nvCxnSpPr>
          <p:spPr>
            <a:xfrm flipH="1">
              <a:off x="1763624" y="4077072"/>
              <a:ext cx="5041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13" idx="2"/>
            </p:cNvCxnSpPr>
            <p:nvPr/>
          </p:nvCxnSpPr>
          <p:spPr>
            <a:xfrm flipH="1">
              <a:off x="827584" y="4077072"/>
              <a:ext cx="504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827584" y="2996944"/>
              <a:ext cx="0" cy="108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endCxn id="4" idx="2"/>
            </p:cNvCxnSpPr>
            <p:nvPr/>
          </p:nvCxnSpPr>
          <p:spPr>
            <a:xfrm>
              <a:off x="827584" y="2996944"/>
              <a:ext cx="504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13" idx="3"/>
              <a:endCxn id="13" idx="7"/>
            </p:cNvCxnSpPr>
            <p:nvPr/>
          </p:nvCxnSpPr>
          <p:spPr>
            <a:xfrm flipV="1">
              <a:off x="1394889" y="3924320"/>
              <a:ext cx="305470" cy="30550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13" idx="1"/>
              <a:endCxn id="13" idx="5"/>
            </p:cNvCxnSpPr>
            <p:nvPr/>
          </p:nvCxnSpPr>
          <p:spPr>
            <a:xfrm>
              <a:off x="1394889" y="3924320"/>
              <a:ext cx="305470" cy="30550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3856102" y="2770639"/>
            <a:ext cx="1597824" cy="1531365"/>
            <a:chOff x="3131840" y="2780928"/>
            <a:chExt cx="1597824" cy="1531365"/>
          </a:xfrm>
        </p:grpSpPr>
        <p:sp>
          <p:nvSpPr>
            <p:cNvPr id="30" name="Ovál 29"/>
            <p:cNvSpPr/>
            <p:nvPr/>
          </p:nvSpPr>
          <p:spPr>
            <a:xfrm>
              <a:off x="3635880" y="2944141"/>
              <a:ext cx="144000" cy="144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3920160" y="2944141"/>
              <a:ext cx="144000" cy="14400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3758883" y="2780928"/>
              <a:ext cx="165037" cy="144001"/>
              <a:chOff x="4860032" y="2924944"/>
              <a:chExt cx="1005380" cy="576064"/>
            </a:xfrm>
          </p:grpSpPr>
          <p:sp>
            <p:nvSpPr>
              <p:cNvPr id="33" name="Ohnutý pruh 32"/>
              <p:cNvSpPr/>
              <p:nvPr/>
            </p:nvSpPr>
            <p:spPr>
              <a:xfrm>
                <a:off x="4860032" y="2924944"/>
                <a:ext cx="576064" cy="576064"/>
              </a:xfrm>
              <a:prstGeom prst="blockArc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Ohnutý pruh 33"/>
              <p:cNvSpPr/>
              <p:nvPr/>
            </p:nvSpPr>
            <p:spPr>
              <a:xfrm rot="10800000">
                <a:off x="5289348" y="2924944"/>
                <a:ext cx="576064" cy="576064"/>
              </a:xfrm>
              <a:prstGeom prst="blockArc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5" name="Ovál 34"/>
            <p:cNvSpPr/>
            <p:nvPr/>
          </p:nvSpPr>
          <p:spPr>
            <a:xfrm>
              <a:off x="3635880" y="3880245"/>
              <a:ext cx="432000" cy="43204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>
              <a:stCxn id="31" idx="6"/>
            </p:cNvCxnSpPr>
            <p:nvPr/>
          </p:nvCxnSpPr>
          <p:spPr>
            <a:xfrm>
              <a:off x="4064160" y="3016141"/>
              <a:ext cx="5078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4572000" y="3016141"/>
              <a:ext cx="0" cy="108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endCxn id="35" idx="6"/>
            </p:cNvCxnSpPr>
            <p:nvPr/>
          </p:nvCxnSpPr>
          <p:spPr>
            <a:xfrm flipH="1">
              <a:off x="4067880" y="4096269"/>
              <a:ext cx="5041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35" idx="2"/>
            </p:cNvCxnSpPr>
            <p:nvPr/>
          </p:nvCxnSpPr>
          <p:spPr>
            <a:xfrm flipH="1">
              <a:off x="3131840" y="4096269"/>
              <a:ext cx="504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V="1">
              <a:off x="3131840" y="3016141"/>
              <a:ext cx="0" cy="108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endCxn id="30" idx="2"/>
            </p:cNvCxnSpPr>
            <p:nvPr/>
          </p:nvCxnSpPr>
          <p:spPr>
            <a:xfrm>
              <a:off x="3131840" y="3016141"/>
              <a:ext cx="504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>
              <a:stCxn id="35" idx="3"/>
              <a:endCxn id="35" idx="7"/>
            </p:cNvCxnSpPr>
            <p:nvPr/>
          </p:nvCxnSpPr>
          <p:spPr>
            <a:xfrm flipV="1">
              <a:off x="3699145" y="3943517"/>
              <a:ext cx="305470" cy="30550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>
              <a:stCxn id="35" idx="1"/>
              <a:endCxn id="35" idx="5"/>
            </p:cNvCxnSpPr>
            <p:nvPr/>
          </p:nvCxnSpPr>
          <p:spPr>
            <a:xfrm>
              <a:off x="3699145" y="3943517"/>
              <a:ext cx="305470" cy="30550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7" name="Skupina 46"/>
            <p:cNvGrpSpPr/>
            <p:nvPr/>
          </p:nvGrpSpPr>
          <p:grpSpPr>
            <a:xfrm>
              <a:off x="4441632" y="3370625"/>
              <a:ext cx="288032" cy="288047"/>
              <a:chOff x="6228184" y="2924929"/>
              <a:chExt cx="288032" cy="288047"/>
            </a:xfrm>
          </p:grpSpPr>
          <p:sp>
            <p:nvSpPr>
              <p:cNvPr id="44" name="Rovnoramenný trojúhelník 43"/>
              <p:cNvSpPr/>
              <p:nvPr/>
            </p:nvSpPr>
            <p:spPr>
              <a:xfrm>
                <a:off x="6228184" y="2944141"/>
                <a:ext cx="288032" cy="268835"/>
              </a:xfrm>
              <a:prstGeom prst="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6" name="Přímá spojnice 45"/>
              <p:cNvCxnSpPr/>
              <p:nvPr/>
            </p:nvCxnSpPr>
            <p:spPr>
              <a:xfrm>
                <a:off x="6228184" y="2924929"/>
                <a:ext cx="28803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1" name="Ovál 50"/>
          <p:cNvSpPr/>
          <p:nvPr/>
        </p:nvSpPr>
        <p:spPr>
          <a:xfrm>
            <a:off x="7330635" y="2924944"/>
            <a:ext cx="144000" cy="1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614915" y="2924944"/>
            <a:ext cx="144000" cy="144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7453638" y="2761731"/>
            <a:ext cx="165037" cy="144001"/>
            <a:chOff x="4860032" y="2924944"/>
            <a:chExt cx="1005380" cy="576064"/>
          </a:xfrm>
        </p:grpSpPr>
        <p:sp>
          <p:nvSpPr>
            <p:cNvPr id="66" name="Ohnutý pruh 65"/>
            <p:cNvSpPr/>
            <p:nvPr/>
          </p:nvSpPr>
          <p:spPr>
            <a:xfrm>
              <a:off x="4860032" y="2924944"/>
              <a:ext cx="576064" cy="576064"/>
            </a:xfrm>
            <a:prstGeom prst="blockArc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7" name="Ohnutý pruh 66"/>
            <p:cNvSpPr/>
            <p:nvPr/>
          </p:nvSpPr>
          <p:spPr>
            <a:xfrm rot="10800000">
              <a:off x="5289348" y="2924944"/>
              <a:ext cx="576064" cy="576064"/>
            </a:xfrm>
            <a:prstGeom prst="blockArc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54" name="Ovál 53"/>
          <p:cNvSpPr/>
          <p:nvPr/>
        </p:nvSpPr>
        <p:spPr>
          <a:xfrm>
            <a:off x="7330635" y="3861048"/>
            <a:ext cx="432000" cy="43204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>
            <a:stCxn id="52" idx="6"/>
          </p:cNvCxnSpPr>
          <p:nvPr/>
        </p:nvCxnSpPr>
        <p:spPr>
          <a:xfrm>
            <a:off x="7758915" y="2996944"/>
            <a:ext cx="5078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266755" y="2996944"/>
            <a:ext cx="0" cy="1080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54" idx="6"/>
          </p:cNvCxnSpPr>
          <p:nvPr/>
        </p:nvCxnSpPr>
        <p:spPr>
          <a:xfrm flipH="1">
            <a:off x="7762635" y="4077072"/>
            <a:ext cx="504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54" idx="2"/>
          </p:cNvCxnSpPr>
          <p:nvPr/>
        </p:nvCxnSpPr>
        <p:spPr>
          <a:xfrm flipH="1">
            <a:off x="6826595" y="4077072"/>
            <a:ext cx="504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6826595" y="2996944"/>
            <a:ext cx="0" cy="1080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51" idx="2"/>
          </p:cNvCxnSpPr>
          <p:nvPr/>
        </p:nvCxnSpPr>
        <p:spPr>
          <a:xfrm>
            <a:off x="6826595" y="2996944"/>
            <a:ext cx="504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54" idx="3"/>
            <a:endCxn id="54" idx="7"/>
          </p:cNvCxnSpPr>
          <p:nvPr/>
        </p:nvCxnSpPr>
        <p:spPr>
          <a:xfrm flipV="1">
            <a:off x="7393900" y="3924320"/>
            <a:ext cx="305470" cy="305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54" idx="1"/>
            <a:endCxn id="54" idx="5"/>
          </p:cNvCxnSpPr>
          <p:nvPr/>
        </p:nvCxnSpPr>
        <p:spPr>
          <a:xfrm>
            <a:off x="7393900" y="3924320"/>
            <a:ext cx="305470" cy="305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 flipV="1">
            <a:off x="8122739" y="3392984"/>
            <a:ext cx="288032" cy="288047"/>
            <a:chOff x="6228184" y="2924929"/>
            <a:chExt cx="288032" cy="288047"/>
          </a:xfrm>
        </p:grpSpPr>
        <p:sp>
          <p:nvSpPr>
            <p:cNvPr id="64" name="Rovnoramenný trojúhelník 63"/>
            <p:cNvSpPr/>
            <p:nvPr/>
          </p:nvSpPr>
          <p:spPr>
            <a:xfrm>
              <a:off x="6228184" y="2944141"/>
              <a:ext cx="288032" cy="268835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5" name="Přímá spojnice 64"/>
            <p:cNvCxnSpPr/>
            <p:nvPr/>
          </p:nvCxnSpPr>
          <p:spPr>
            <a:xfrm>
              <a:off x="6228184" y="2924929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9" name="Přímá spojnice se šipkou 68"/>
          <p:cNvCxnSpPr/>
          <p:nvPr/>
        </p:nvCxnSpPr>
        <p:spPr>
          <a:xfrm flipV="1">
            <a:off x="790000" y="4581128"/>
            <a:ext cx="0" cy="158417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 flipV="1">
            <a:off x="782963" y="5371052"/>
            <a:ext cx="2268260" cy="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Skupina 78"/>
          <p:cNvGrpSpPr/>
          <p:nvPr/>
        </p:nvGrpSpPr>
        <p:grpSpPr>
          <a:xfrm>
            <a:off x="787148" y="5119958"/>
            <a:ext cx="1564640" cy="506516"/>
            <a:chOff x="3170383" y="4567480"/>
            <a:chExt cx="5580531" cy="1597824"/>
          </a:xfrm>
        </p:grpSpPr>
        <p:sp>
          <p:nvSpPr>
            <p:cNvPr id="76" name="Ohnutý pruh 75"/>
            <p:cNvSpPr/>
            <p:nvPr/>
          </p:nvSpPr>
          <p:spPr>
            <a:xfrm>
              <a:off x="3170383" y="4581128"/>
              <a:ext cx="1859347" cy="1584176"/>
            </a:xfrm>
            <a:prstGeom prst="blockArc">
              <a:avLst>
                <a:gd name="adj1" fmla="val 10800000"/>
                <a:gd name="adj2" fmla="val 0"/>
                <a:gd name="adj3" fmla="val 1739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7" name="Ohnutý pruh 76"/>
            <p:cNvSpPr/>
            <p:nvPr/>
          </p:nvSpPr>
          <p:spPr>
            <a:xfrm rot="10800000">
              <a:off x="5007239" y="4567480"/>
              <a:ext cx="1859347" cy="1584176"/>
            </a:xfrm>
            <a:prstGeom prst="blockArc">
              <a:avLst>
                <a:gd name="adj1" fmla="val 10800000"/>
                <a:gd name="adj2" fmla="val 0"/>
                <a:gd name="adj3" fmla="val 1739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8" name="Ohnutý pruh 77"/>
            <p:cNvSpPr/>
            <p:nvPr/>
          </p:nvSpPr>
          <p:spPr>
            <a:xfrm>
              <a:off x="6891567" y="4581127"/>
              <a:ext cx="1859347" cy="1584177"/>
            </a:xfrm>
            <a:prstGeom prst="blockArc">
              <a:avLst>
                <a:gd name="adj1" fmla="val 10800000"/>
                <a:gd name="adj2" fmla="val 0"/>
                <a:gd name="adj3" fmla="val 1739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cxnSp>
        <p:nvCxnSpPr>
          <p:cNvPr id="81" name="Přímá spojnice 80"/>
          <p:cNvCxnSpPr>
            <a:stCxn id="77" idx="0"/>
          </p:cNvCxnSpPr>
          <p:nvPr/>
        </p:nvCxnSpPr>
        <p:spPr>
          <a:xfrm>
            <a:off x="1819103" y="5371053"/>
            <a:ext cx="4368" cy="5062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>
            <a:off x="787148" y="5877272"/>
            <a:ext cx="103632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1073866" y="5498068"/>
            <a:ext cx="940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67544" y="4496737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I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2902152" y="5282044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cxnSp>
        <p:nvCxnSpPr>
          <p:cNvPr id="88" name="Přímá spojnice se šipkou 87"/>
          <p:cNvCxnSpPr/>
          <p:nvPr/>
        </p:nvCxnSpPr>
        <p:spPr>
          <a:xfrm flipV="1">
            <a:off x="3707888" y="4593511"/>
            <a:ext cx="0" cy="158417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/>
          <p:nvPr/>
        </p:nvCxnSpPr>
        <p:spPr>
          <a:xfrm flipV="1">
            <a:off x="3706983" y="5387762"/>
            <a:ext cx="2268260" cy="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Skupina 89"/>
          <p:cNvGrpSpPr/>
          <p:nvPr/>
        </p:nvGrpSpPr>
        <p:grpSpPr>
          <a:xfrm>
            <a:off x="3705036" y="5136668"/>
            <a:ext cx="1564640" cy="502190"/>
            <a:chOff x="3170383" y="4581127"/>
            <a:chExt cx="5580531" cy="1584177"/>
          </a:xfrm>
        </p:grpSpPr>
        <p:sp>
          <p:nvSpPr>
            <p:cNvPr id="91" name="Ohnutý pruh 90"/>
            <p:cNvSpPr/>
            <p:nvPr/>
          </p:nvSpPr>
          <p:spPr>
            <a:xfrm>
              <a:off x="3170383" y="4581128"/>
              <a:ext cx="1859347" cy="1584176"/>
            </a:xfrm>
            <a:prstGeom prst="blockArc">
              <a:avLst>
                <a:gd name="adj1" fmla="val 10800000"/>
                <a:gd name="adj2" fmla="val 0"/>
                <a:gd name="adj3" fmla="val 1739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3" name="Ohnutý pruh 92"/>
            <p:cNvSpPr/>
            <p:nvPr/>
          </p:nvSpPr>
          <p:spPr>
            <a:xfrm>
              <a:off x="6891567" y="4581127"/>
              <a:ext cx="1859347" cy="1584177"/>
            </a:xfrm>
            <a:prstGeom prst="blockArc">
              <a:avLst>
                <a:gd name="adj1" fmla="val 10800000"/>
                <a:gd name="adj2" fmla="val 0"/>
                <a:gd name="adj3" fmla="val 1739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cxnSp>
        <p:nvCxnSpPr>
          <p:cNvPr id="94" name="Přímá spojnice 93"/>
          <p:cNvCxnSpPr/>
          <p:nvPr/>
        </p:nvCxnSpPr>
        <p:spPr>
          <a:xfrm>
            <a:off x="4736991" y="5383436"/>
            <a:ext cx="4368" cy="5062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se šipkou 94"/>
          <p:cNvCxnSpPr/>
          <p:nvPr/>
        </p:nvCxnSpPr>
        <p:spPr>
          <a:xfrm>
            <a:off x="3705036" y="5889655"/>
            <a:ext cx="103632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ovéPole 95"/>
          <p:cNvSpPr txBox="1"/>
          <p:nvPr/>
        </p:nvSpPr>
        <p:spPr>
          <a:xfrm>
            <a:off x="3991754" y="5510451"/>
            <a:ext cx="940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3385432" y="4509120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I</a:t>
            </a:r>
          </a:p>
        </p:txBody>
      </p:sp>
      <p:sp>
        <p:nvSpPr>
          <p:cNvPr id="98" name="TextovéPole 97"/>
          <p:cNvSpPr txBox="1"/>
          <p:nvPr/>
        </p:nvSpPr>
        <p:spPr>
          <a:xfrm>
            <a:off x="5854480" y="5295692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cxnSp>
        <p:nvCxnSpPr>
          <p:cNvPr id="99" name="Přímá spojnice se šipkou 98"/>
          <p:cNvCxnSpPr/>
          <p:nvPr/>
        </p:nvCxnSpPr>
        <p:spPr>
          <a:xfrm flipV="1">
            <a:off x="6588208" y="4581128"/>
            <a:ext cx="0" cy="158417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se šipkou 99"/>
          <p:cNvCxnSpPr/>
          <p:nvPr/>
        </p:nvCxnSpPr>
        <p:spPr>
          <a:xfrm flipV="1">
            <a:off x="6565240" y="5408610"/>
            <a:ext cx="2268260" cy="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Ohnutý pruh 102"/>
          <p:cNvSpPr/>
          <p:nvPr/>
        </p:nvSpPr>
        <p:spPr>
          <a:xfrm rot="10800000">
            <a:off x="7100364" y="5159057"/>
            <a:ext cx="521314" cy="502190"/>
          </a:xfrm>
          <a:prstGeom prst="blockArc">
            <a:avLst>
              <a:gd name="adj1" fmla="val 10800000"/>
              <a:gd name="adj2" fmla="val 0"/>
              <a:gd name="adj3" fmla="val 1739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5" name="Přímá spojnice 104"/>
          <p:cNvCxnSpPr>
            <a:stCxn id="103" idx="0"/>
          </p:cNvCxnSpPr>
          <p:nvPr/>
        </p:nvCxnSpPr>
        <p:spPr>
          <a:xfrm>
            <a:off x="7617311" y="5410151"/>
            <a:ext cx="4368" cy="5062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se šipkou 105"/>
          <p:cNvCxnSpPr/>
          <p:nvPr/>
        </p:nvCxnSpPr>
        <p:spPr>
          <a:xfrm>
            <a:off x="6585356" y="5877272"/>
            <a:ext cx="103632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6872074" y="5498068"/>
            <a:ext cx="940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265752" y="4496737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I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8659040" y="5354052"/>
            <a:ext cx="936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111" name="Ohnutý pruh 110"/>
          <p:cNvSpPr/>
          <p:nvPr/>
        </p:nvSpPr>
        <p:spPr>
          <a:xfrm rot="10800000">
            <a:off x="2353401" y="5143544"/>
            <a:ext cx="521314" cy="502190"/>
          </a:xfrm>
          <a:prstGeom prst="blockArc">
            <a:avLst>
              <a:gd name="adj1" fmla="val 10800000"/>
              <a:gd name="adj2" fmla="val 0"/>
              <a:gd name="adj3" fmla="val 1739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5" name="Ohnutý pruh 114"/>
          <p:cNvSpPr/>
          <p:nvPr/>
        </p:nvSpPr>
        <p:spPr>
          <a:xfrm rot="10800000">
            <a:off x="8137726" y="5143544"/>
            <a:ext cx="521314" cy="502190"/>
          </a:xfrm>
          <a:prstGeom prst="blockArc">
            <a:avLst>
              <a:gd name="adj1" fmla="val 10800000"/>
              <a:gd name="adj2" fmla="val 0"/>
              <a:gd name="adj3" fmla="val 1739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44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138" y="548679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335699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138" y="2852936"/>
            <a:ext cx="58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</a:p>
          <a:p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229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53324</TotalTime>
  <Words>251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Polovodičová dioda</vt:lpstr>
      <vt:lpstr>Dioda v propustném směru</vt:lpstr>
      <vt:lpstr>Dioda v závěrném směru</vt:lpstr>
      <vt:lpstr>Odpor diody</vt:lpstr>
      <vt:lpstr>Dioda jako usměrňovač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Polovodičová dioda</dc:title>
  <dc:creator>mmt</dc:creator>
  <cp:lastModifiedBy>polan</cp:lastModifiedBy>
  <cp:revision>7</cp:revision>
  <dcterms:created xsi:type="dcterms:W3CDTF">2013-01-06T17:39:52Z</dcterms:created>
  <dcterms:modified xsi:type="dcterms:W3CDTF">2013-01-07T12:34:29Z</dcterms:modified>
</cp:coreProperties>
</file>