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3E1ABA9-9438-4828-9872-836439A76084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9ECF5-418C-4027-8312-9B2AD487218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37572" y="836712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lang="cs-CZ" sz="1600" dirty="0" smtClean="0">
                <a:latin typeface="Arial" pitchFamily="34" charset="0"/>
              </a:rPr>
              <a:t>ÚNOR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2013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VY_32_INOVACE_16_9._ROČNÍK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A_PŘÍRODA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ZOBRAZENÍ_SPOJKOU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927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Výukový materiál slouží pro výklad  – spojka, zobrazení spojkou</a:t>
            </a:r>
          </a:p>
          <a:p>
            <a:r>
              <a:rPr lang="cs-CZ" dirty="0" smtClean="0"/>
              <a:t>Snímek 3 – základní vlastnosti spojky.</a:t>
            </a:r>
          </a:p>
          <a:p>
            <a:r>
              <a:rPr lang="cs-CZ" dirty="0" smtClean="0"/>
              <a:t>Snímek 4 – průchod paprsků spojkou</a:t>
            </a:r>
          </a:p>
          <a:p>
            <a:r>
              <a:rPr lang="cs-CZ" dirty="0" smtClean="0"/>
              <a:t>Snímek 5 – základní pojmy pro zobrazení spojkou</a:t>
            </a:r>
          </a:p>
          <a:p>
            <a:r>
              <a:rPr lang="cs-CZ" dirty="0" smtClean="0"/>
              <a:t>Snímek 6 – grafická podoba pro základní pojmy</a:t>
            </a:r>
          </a:p>
          <a:p>
            <a:r>
              <a:rPr lang="cs-CZ" dirty="0" smtClean="0"/>
              <a:t>Snímek 9 – snímek 11 – různé případy pro zobrazení 				spojkou – animován vznik 				obrazu pomocí význačných 				paprsků.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806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Čočka, která mění rovnoběžný svazek paprsků a svazek sbíhavý</a:t>
            </a:r>
          </a:p>
          <a:p>
            <a:endParaRPr lang="cs-CZ" sz="2800" dirty="0" smtClean="0"/>
          </a:p>
          <a:p>
            <a:r>
              <a:rPr lang="cs-CZ" sz="2800" dirty="0" smtClean="0"/>
              <a:t>Uprostřed je nejširší a ke krajům se </a:t>
            </a:r>
            <a:r>
              <a:rPr lang="cs-CZ" sz="2800" dirty="0"/>
              <a:t>z</a:t>
            </a:r>
            <a:r>
              <a:rPr lang="cs-CZ" sz="2800" dirty="0" smtClean="0"/>
              <a:t>užuje</a:t>
            </a:r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Schematické označení</a:t>
            </a:r>
            <a:endParaRPr lang="cs-CZ" sz="28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6846844" y="2420888"/>
            <a:ext cx="2701146" cy="2509677"/>
            <a:chOff x="4108340" y="579492"/>
            <a:chExt cx="7010827" cy="4726731"/>
          </a:xfrm>
        </p:grpSpPr>
        <p:sp>
          <p:nvSpPr>
            <p:cNvPr id="5" name="Tětiva 4"/>
            <p:cNvSpPr/>
            <p:nvPr/>
          </p:nvSpPr>
          <p:spPr>
            <a:xfrm rot="5110148">
              <a:off x="6911752" y="1098808"/>
              <a:ext cx="4464496" cy="3950334"/>
            </a:xfrm>
            <a:prstGeom prst="chord">
              <a:avLst>
                <a:gd name="adj1" fmla="val 2700000"/>
                <a:gd name="adj2" fmla="val 8972443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ětiva 5"/>
            <p:cNvSpPr/>
            <p:nvPr/>
          </p:nvSpPr>
          <p:spPr>
            <a:xfrm rot="15896864">
              <a:off x="3851259" y="836573"/>
              <a:ext cx="4464496" cy="3950334"/>
            </a:xfrm>
            <a:prstGeom prst="chord">
              <a:avLst>
                <a:gd name="adj1" fmla="val 2700000"/>
                <a:gd name="adj2" fmla="val 8972443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cxnSp>
        <p:nvCxnSpPr>
          <p:cNvPr id="8" name="Přímá spojnice se šipkou 7"/>
          <p:cNvCxnSpPr/>
          <p:nvPr/>
        </p:nvCxnSpPr>
        <p:spPr>
          <a:xfrm>
            <a:off x="5142237" y="4270362"/>
            <a:ext cx="0" cy="1440160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561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Měsíc 7"/>
          <p:cNvSpPr/>
          <p:nvPr/>
        </p:nvSpPr>
        <p:spPr>
          <a:xfrm>
            <a:off x="5940152" y="1116852"/>
            <a:ext cx="720080" cy="2880320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ětiva 8"/>
          <p:cNvSpPr/>
          <p:nvPr/>
        </p:nvSpPr>
        <p:spPr>
          <a:xfrm rot="5110148">
            <a:off x="7118329" y="719360"/>
            <a:ext cx="4464496" cy="3950334"/>
          </a:xfrm>
          <a:prstGeom prst="chord">
            <a:avLst>
              <a:gd name="adj1" fmla="val 2700000"/>
              <a:gd name="adj2" fmla="val 8972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-1790755" y="-746636"/>
            <a:ext cx="7010827" cy="6543138"/>
            <a:chOff x="4108340" y="579492"/>
            <a:chExt cx="7010827" cy="4726731"/>
          </a:xfrm>
        </p:grpSpPr>
        <p:sp>
          <p:nvSpPr>
            <p:cNvPr id="10" name="Tětiva 9"/>
            <p:cNvSpPr/>
            <p:nvPr/>
          </p:nvSpPr>
          <p:spPr>
            <a:xfrm rot="5110148">
              <a:off x="6911752" y="1098808"/>
              <a:ext cx="4464496" cy="3950334"/>
            </a:xfrm>
            <a:prstGeom prst="chord">
              <a:avLst>
                <a:gd name="adj1" fmla="val 2700000"/>
                <a:gd name="adj2" fmla="val 8972443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ětiva 10"/>
            <p:cNvSpPr/>
            <p:nvPr/>
          </p:nvSpPr>
          <p:spPr>
            <a:xfrm rot="15896864">
              <a:off x="3851259" y="836573"/>
              <a:ext cx="4464496" cy="3950334"/>
            </a:xfrm>
            <a:prstGeom prst="chord">
              <a:avLst>
                <a:gd name="adj1" fmla="val 2700000"/>
                <a:gd name="adj2" fmla="val 8972443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V="1">
            <a:off x="415930" y="2524931"/>
            <a:ext cx="8548558" cy="2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708268" y="278290"/>
            <a:ext cx="0" cy="449328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0" y="980728"/>
            <a:ext cx="1547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-36512" y="1772816"/>
            <a:ext cx="13710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0" y="2521986"/>
            <a:ext cx="12596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879994" y="1116852"/>
            <a:ext cx="2448272" cy="18801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109873" y="1944542"/>
            <a:ext cx="2218393" cy="8064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 flipV="1">
            <a:off x="0" y="4107515"/>
            <a:ext cx="1547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-36512" y="3356992"/>
            <a:ext cx="13710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1879994" y="2132857"/>
            <a:ext cx="2331966" cy="18643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2109873" y="2289091"/>
            <a:ext cx="2218393" cy="9126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752202" y="2311784"/>
            <a:ext cx="0" cy="4223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608186" y="1897668"/>
            <a:ext cx="1107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</a:t>
            </a:r>
            <a:endParaRPr lang="cs-CZ" sz="2800" b="1" dirty="0"/>
          </a:p>
        </p:txBody>
      </p:sp>
      <p:sp>
        <p:nvSpPr>
          <p:cNvPr id="51" name="Dvojitá šipka 50"/>
          <p:cNvSpPr/>
          <p:nvPr/>
        </p:nvSpPr>
        <p:spPr>
          <a:xfrm>
            <a:off x="773832" y="908720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Dvojitá šipka 51"/>
          <p:cNvSpPr/>
          <p:nvPr/>
        </p:nvSpPr>
        <p:spPr>
          <a:xfrm>
            <a:off x="773832" y="1700808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Dvojitá šipka 52"/>
          <p:cNvSpPr/>
          <p:nvPr/>
        </p:nvSpPr>
        <p:spPr>
          <a:xfrm>
            <a:off x="773832" y="2412430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Dvojitá šipka 53"/>
          <p:cNvSpPr/>
          <p:nvPr/>
        </p:nvSpPr>
        <p:spPr>
          <a:xfrm>
            <a:off x="773832" y="3284985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Dvojitá šipka 54"/>
          <p:cNvSpPr/>
          <p:nvPr/>
        </p:nvSpPr>
        <p:spPr>
          <a:xfrm>
            <a:off x="773832" y="4035507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Dvojitá šipka 60"/>
          <p:cNvSpPr/>
          <p:nvPr/>
        </p:nvSpPr>
        <p:spPr>
          <a:xfrm rot="2400000">
            <a:off x="2718245" y="1723876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Dvojitá šipka 61"/>
          <p:cNvSpPr/>
          <p:nvPr/>
        </p:nvSpPr>
        <p:spPr>
          <a:xfrm rot="2400000">
            <a:off x="4209226" y="2862530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Dvojitá šipka 62"/>
          <p:cNvSpPr/>
          <p:nvPr/>
        </p:nvSpPr>
        <p:spPr>
          <a:xfrm rot="1800000">
            <a:off x="2644379" y="2078273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Dvojitá šipka 63"/>
          <p:cNvSpPr/>
          <p:nvPr/>
        </p:nvSpPr>
        <p:spPr>
          <a:xfrm rot="1800000">
            <a:off x="4243141" y="2648284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Dvojitá šipka 64"/>
          <p:cNvSpPr/>
          <p:nvPr/>
        </p:nvSpPr>
        <p:spPr>
          <a:xfrm rot="-1800000">
            <a:off x="2729594" y="2861169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6" name="Dvojitá šipka 65"/>
          <p:cNvSpPr/>
          <p:nvPr/>
        </p:nvSpPr>
        <p:spPr>
          <a:xfrm rot="-1800000">
            <a:off x="2854284" y="3135468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Dvojitá šipka 66"/>
          <p:cNvSpPr/>
          <p:nvPr/>
        </p:nvSpPr>
        <p:spPr>
          <a:xfrm rot="-1800000">
            <a:off x="4084532" y="2158637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Dvojitá šipka 67"/>
          <p:cNvSpPr/>
          <p:nvPr/>
        </p:nvSpPr>
        <p:spPr>
          <a:xfrm rot="-1800000">
            <a:off x="4175957" y="2278575"/>
            <a:ext cx="72008" cy="144016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70" name="Přímá spojnice 69"/>
          <p:cNvCxnSpPr/>
          <p:nvPr/>
        </p:nvCxnSpPr>
        <p:spPr>
          <a:xfrm>
            <a:off x="3752202" y="2694527"/>
            <a:ext cx="0" cy="207704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/>
          <p:nvPr/>
        </p:nvCxnSpPr>
        <p:spPr>
          <a:xfrm>
            <a:off x="1708268" y="4771572"/>
            <a:ext cx="2043934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2521809" y="4345940"/>
            <a:ext cx="6219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288359" y="1439198"/>
            <a:ext cx="2115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Ohnisko</a:t>
            </a:r>
            <a:endParaRPr lang="cs-CZ" sz="28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708268" y="4869160"/>
            <a:ext cx="20439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Ohnisková vzdálenost</a:t>
            </a:r>
            <a:endParaRPr lang="cs-CZ" sz="2800" dirty="0"/>
          </a:p>
        </p:txBody>
      </p:sp>
      <p:sp>
        <p:nvSpPr>
          <p:cNvPr id="77" name="Nadpis 76"/>
          <p:cNvSpPr>
            <a:spLocks noGrp="1"/>
          </p:cNvSpPr>
          <p:nvPr>
            <p:ph type="title"/>
          </p:nvPr>
        </p:nvSpPr>
        <p:spPr>
          <a:xfrm>
            <a:off x="231530" y="116632"/>
            <a:ext cx="8229600" cy="1143000"/>
          </a:xfrm>
        </p:spPr>
        <p:txBody>
          <a:bodyPr/>
          <a:lstStyle/>
          <a:p>
            <a:r>
              <a:rPr lang="cs-CZ" dirty="0" smtClean="0"/>
              <a:t>Spojka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98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 – optická osa </a:t>
            </a:r>
          </a:p>
          <a:p>
            <a:r>
              <a:rPr lang="cs-CZ" dirty="0" smtClean="0"/>
              <a:t>F, F´ – ohnisko – místo, do kterého se sbíhají všechny 		</a:t>
            </a:r>
            <a:r>
              <a:rPr lang="cs-CZ" dirty="0"/>
              <a:t> </a:t>
            </a:r>
            <a:r>
              <a:rPr lang="cs-CZ" dirty="0" smtClean="0"/>
              <a:t>         paprsky</a:t>
            </a:r>
          </a:p>
          <a:p>
            <a:r>
              <a:rPr lang="cs-CZ" dirty="0" smtClean="0"/>
              <a:t>f, f´ – ohnisková vzdálenost – vzdálenost ohniska od  		</a:t>
            </a:r>
            <a:r>
              <a:rPr lang="cs-CZ" dirty="0"/>
              <a:t> </a:t>
            </a:r>
            <a:r>
              <a:rPr lang="cs-CZ" dirty="0" smtClean="0"/>
              <a:t>                                 čočky</a:t>
            </a:r>
          </a:p>
          <a:p>
            <a:r>
              <a:rPr lang="cs-CZ" dirty="0" smtClean="0"/>
              <a:t>l – vzdálenost předmětu od čočky</a:t>
            </a:r>
          </a:p>
          <a:p>
            <a:r>
              <a:rPr lang="cs-CZ" dirty="0" smtClean="0"/>
              <a:t>Y – velikost předmětu</a:t>
            </a:r>
          </a:p>
          <a:p>
            <a:r>
              <a:rPr lang="cs-CZ" dirty="0" smtClean="0"/>
              <a:t>l´- vzdálenost obrazu od čočky</a:t>
            </a:r>
          </a:p>
          <a:p>
            <a:r>
              <a:rPr lang="cs-CZ" dirty="0" smtClean="0"/>
              <a:t>Y´- velikost obrazu</a:t>
            </a:r>
          </a:p>
          <a:p>
            <a:r>
              <a:rPr lang="cs-CZ" dirty="0" smtClean="0"/>
              <a:t>S, S´- vzdálenost  2 x 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5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Obdélník 72"/>
          <p:cNvSpPr/>
          <p:nvPr/>
        </p:nvSpPr>
        <p:spPr>
          <a:xfrm>
            <a:off x="4380952" y="1556792"/>
            <a:ext cx="4763047" cy="518457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0" y="1556792"/>
            <a:ext cx="4378030" cy="518457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1" name="Přímá spojnice 70"/>
          <p:cNvCxnSpPr/>
          <p:nvPr/>
        </p:nvCxnSpPr>
        <p:spPr>
          <a:xfrm>
            <a:off x="4378030" y="1556792"/>
            <a:ext cx="0" cy="5184576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683568" y="4067679"/>
            <a:ext cx="8352928" cy="9393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8106048" y="37077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380953" y="2348880"/>
            <a:ext cx="0" cy="3384376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Šipka nahoru 8"/>
          <p:cNvSpPr/>
          <p:nvPr/>
        </p:nvSpPr>
        <p:spPr>
          <a:xfrm>
            <a:off x="887156" y="2843169"/>
            <a:ext cx="288032" cy="1224510"/>
          </a:xfrm>
          <a:prstGeom prst="up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555776" y="3985648"/>
            <a:ext cx="0" cy="1800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30599" y="3995041"/>
            <a:ext cx="0" cy="1800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028384" y="3983608"/>
            <a:ext cx="0" cy="1800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203207" y="3993001"/>
            <a:ext cx="0" cy="1800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267744" y="4077072"/>
            <a:ext cx="432048" cy="335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5536" y="406778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2555776" y="4173021"/>
            <a:ext cx="0" cy="359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555776" y="4532960"/>
            <a:ext cx="1825177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29824" y="4175061"/>
            <a:ext cx="0" cy="7775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730599" y="4952601"/>
            <a:ext cx="365035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123728" y="456383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x f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75856" y="42210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31" name="Přímá spojnice 30"/>
          <p:cNvCxnSpPr/>
          <p:nvPr/>
        </p:nvCxnSpPr>
        <p:spPr>
          <a:xfrm>
            <a:off x="1029753" y="265350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1031172" y="2653500"/>
            <a:ext cx="3349781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028978" y="418678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F´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663768" y="4163628"/>
            <a:ext cx="786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S´ </a:t>
            </a:r>
            <a:endParaRPr lang="cs-CZ" dirty="0"/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4378030" y="3707842"/>
            <a:ext cx="1825177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195892" y="3707740"/>
            <a:ext cx="0" cy="359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5033958" y="32623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´</a:t>
            </a:r>
            <a:endParaRPr lang="cs-CZ" dirty="0"/>
          </a:p>
        </p:txBody>
      </p:sp>
      <p:cxnSp>
        <p:nvCxnSpPr>
          <p:cNvPr id="39" name="Přímá spojnice se šipkou 38"/>
          <p:cNvCxnSpPr/>
          <p:nvPr/>
        </p:nvCxnSpPr>
        <p:spPr>
          <a:xfrm>
            <a:off x="4406630" y="3217501"/>
            <a:ext cx="365035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8028384" y="3217501"/>
            <a:ext cx="0" cy="7775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946032" y="2848169"/>
            <a:ext cx="1003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x f´</a:t>
            </a:r>
            <a:endParaRPr lang="cs-CZ" dirty="0"/>
          </a:p>
        </p:txBody>
      </p:sp>
      <p:sp>
        <p:nvSpPr>
          <p:cNvPr id="54" name="Šipka dolů 53"/>
          <p:cNvSpPr/>
          <p:nvPr/>
        </p:nvSpPr>
        <p:spPr>
          <a:xfrm>
            <a:off x="8222354" y="4073618"/>
            <a:ext cx="288032" cy="1443614"/>
          </a:xfrm>
          <a:prstGeom prst="down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447764" y="230292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cxnSp>
        <p:nvCxnSpPr>
          <p:cNvPr id="58" name="Přímá spojnice se šipkou 57"/>
          <p:cNvCxnSpPr>
            <a:endCxn id="54" idx="2"/>
          </p:cNvCxnSpPr>
          <p:nvPr/>
        </p:nvCxnSpPr>
        <p:spPr>
          <a:xfrm>
            <a:off x="4406630" y="5517232"/>
            <a:ext cx="395974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028978" y="4952601"/>
            <a:ext cx="775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´</a:t>
            </a:r>
            <a:endParaRPr lang="cs-CZ" dirty="0"/>
          </a:p>
        </p:txBody>
      </p:sp>
      <p:cxnSp>
        <p:nvCxnSpPr>
          <p:cNvPr id="61" name="Přímá spojnice 60"/>
          <p:cNvCxnSpPr>
            <a:stCxn id="9" idx="0"/>
          </p:cNvCxnSpPr>
          <p:nvPr/>
        </p:nvCxnSpPr>
        <p:spPr>
          <a:xfrm>
            <a:off x="1031172" y="2843169"/>
            <a:ext cx="444484" cy="5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>
            <a:off x="1475656" y="2848169"/>
            <a:ext cx="0" cy="119289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1223628" y="3284984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cxnSp>
        <p:nvCxnSpPr>
          <p:cNvPr id="66" name="Přímá spojnice se šipkou 65"/>
          <p:cNvCxnSpPr/>
          <p:nvPr/>
        </p:nvCxnSpPr>
        <p:spPr>
          <a:xfrm>
            <a:off x="8820472" y="4085051"/>
            <a:ext cx="0" cy="143218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54" idx="2"/>
          </p:cNvCxnSpPr>
          <p:nvPr/>
        </p:nvCxnSpPr>
        <p:spPr>
          <a:xfrm>
            <a:off x="8366370" y="5517232"/>
            <a:ext cx="4541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8510386" y="4653136"/>
            <a:ext cx="565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Y´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30599" y="1772816"/>
            <a:ext cx="3553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Předmětová strana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503615" y="1786105"/>
            <a:ext cx="3553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Obrazová strana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852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1857364"/>
            <a:ext cx="8429684" cy="23574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357290" y="3500438"/>
            <a:ext cx="6072230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5400000">
            <a:off x="2751125" y="3463925"/>
            <a:ext cx="3356792" cy="794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3107521" y="3536157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5536413" y="3536157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893075" y="3536157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6712222" y="3536157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 flipH="1" flipV="1">
            <a:off x="1255310" y="3178967"/>
            <a:ext cx="643736" cy="79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577575" y="2857496"/>
            <a:ext cx="28158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429124" y="2857496"/>
            <a:ext cx="2786082" cy="15001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592855" y="2857496"/>
            <a:ext cx="5979541" cy="13822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576781" y="2857496"/>
            <a:ext cx="2892518" cy="11551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429124" y="3999662"/>
            <a:ext cx="30718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6589053" y="3494592"/>
            <a:ext cx="1588" cy="535785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357818" y="350043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F‘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64227" y="281132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67932" y="3615605"/>
            <a:ext cx="64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Y´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15206" y="314324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928926" y="3571876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8912389"/>
              </p:ext>
            </p:extLst>
          </p:nvPr>
        </p:nvGraphicFramePr>
        <p:xfrm>
          <a:off x="10625" y="127536"/>
          <a:ext cx="9105666" cy="131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35222"/>
                <a:gridCol w="3035222"/>
                <a:gridCol w="30352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PŘEDMĚTU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OBRAZU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VLASTNOSTI OBRAZU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cs-CZ" baseline="0" dirty="0" smtClean="0"/>
                        <a:t> </a:t>
                      </a:r>
                      <a:r>
                        <a:rPr lang="en-US" baseline="0" dirty="0" smtClean="0"/>
                        <a:t>&gt;</a:t>
                      </a:r>
                      <a:r>
                        <a:rPr lang="cs-CZ" baseline="0" dirty="0" smtClean="0"/>
                        <a:t>2f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Obraz na opačné straně čočky</a:t>
                      </a:r>
                    </a:p>
                    <a:p>
                      <a:pPr algn="ctr"/>
                      <a:r>
                        <a:rPr lang="cs-CZ" dirty="0" smtClean="0"/>
                        <a:t>2f</a:t>
                      </a:r>
                      <a:r>
                        <a:rPr lang="en-US" dirty="0" smtClean="0"/>
                        <a:t> &gt; </a:t>
                      </a:r>
                      <a:r>
                        <a:rPr lang="en-US" b="1" u="sng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´</a:t>
                      </a:r>
                      <a:r>
                        <a:rPr lang="en-US" dirty="0" smtClean="0"/>
                        <a:t> &gt;f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Zmenšený,</a:t>
                      </a:r>
                      <a:r>
                        <a:rPr lang="cs-CZ" baseline="0" dirty="0" smtClean="0"/>
                        <a:t> převrácený, skutečný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074158" y="476672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106280" y="476672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77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1714488"/>
            <a:ext cx="7786742" cy="242889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357290" y="3500438"/>
            <a:ext cx="6072230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5400000">
            <a:off x="2751125" y="3463925"/>
            <a:ext cx="3356792" cy="794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3107521" y="3536157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5536413" y="3536157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893075" y="3536157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6712222" y="3536157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 flipH="1" flipV="1">
            <a:off x="1678761" y="3178967"/>
            <a:ext cx="643736" cy="79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000232" y="2857496"/>
            <a:ext cx="24288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429124" y="2857496"/>
            <a:ext cx="2786082" cy="15001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000232" y="2857496"/>
            <a:ext cx="5572164" cy="15001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000232" y="2857496"/>
            <a:ext cx="2428892" cy="1285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429124" y="4143380"/>
            <a:ext cx="30718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>
            <a:off x="6504538" y="3821115"/>
            <a:ext cx="642942" cy="1588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357818" y="350043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F‘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71604" y="278605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388" y="364331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Y‘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15206" y="314324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928926" y="3571876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032210"/>
              </p:ext>
            </p:extLst>
          </p:nvPr>
        </p:nvGraphicFramePr>
        <p:xfrm>
          <a:off x="10625" y="127536"/>
          <a:ext cx="9105666" cy="131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35222"/>
                <a:gridCol w="3035222"/>
                <a:gridCol w="30352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PŘEDMĚTU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OBRAZU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VLASTNOSTI OBRAZU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cs-CZ" baseline="0" dirty="0" smtClean="0"/>
                        <a:t> =2f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Obraz na opačné straně čočky</a:t>
                      </a:r>
                    </a:p>
                    <a:p>
                      <a:pPr algn="ctr"/>
                      <a:r>
                        <a:rPr lang="en-US" b="1" u="sng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´</a:t>
                      </a:r>
                      <a:r>
                        <a:rPr lang="en-US" dirty="0" smtClean="0"/>
                        <a:t> </a:t>
                      </a:r>
                      <a:r>
                        <a:rPr lang="cs-CZ" dirty="0" smtClean="0"/>
                        <a:t>=2</a:t>
                      </a:r>
                      <a:r>
                        <a:rPr lang="en-US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Stejně velký,</a:t>
                      </a:r>
                      <a:r>
                        <a:rPr lang="cs-CZ" baseline="0" dirty="0" smtClean="0"/>
                        <a:t> převrácený, skutečný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5" name="Obdélník 24"/>
          <p:cNvSpPr/>
          <p:nvPr/>
        </p:nvSpPr>
        <p:spPr>
          <a:xfrm>
            <a:off x="3074158" y="476672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126738" y="476672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356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5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1857364"/>
            <a:ext cx="8286808" cy="3571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57224" y="3714752"/>
            <a:ext cx="7358114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001024" y="328612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2465373" y="3749677"/>
            <a:ext cx="2928164" cy="794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2607455" y="375047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5036347" y="375047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1393009" y="375047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6212156" y="375047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428860" y="371475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57752" y="371475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F‘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 rot="5400000" flipH="1" flipV="1">
            <a:off x="1749405" y="3393281"/>
            <a:ext cx="643736" cy="79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571604" y="300037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2071670" y="3071810"/>
            <a:ext cx="18573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929058" y="3071810"/>
            <a:ext cx="3786214" cy="2000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071670" y="3071810"/>
            <a:ext cx="5786478" cy="2000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6200000" flipH="1">
            <a:off x="2071670" y="3071810"/>
            <a:ext cx="1857388" cy="18573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929058" y="4929198"/>
            <a:ext cx="37862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>
            <a:off x="6822694" y="4321578"/>
            <a:ext cx="1213652" cy="1588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572396" y="428625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Y‘</a:t>
            </a:r>
            <a:endParaRPr lang="cs-CZ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008663"/>
              </p:ext>
            </p:extLst>
          </p:nvPr>
        </p:nvGraphicFramePr>
        <p:xfrm>
          <a:off x="10625" y="127536"/>
          <a:ext cx="9105666" cy="131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35222"/>
                <a:gridCol w="3035222"/>
                <a:gridCol w="30352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PŘEDMĚTU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OBRAZU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VLASTNOSTI OBRAZU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0" u="none" dirty="0" smtClean="0">
                          <a:solidFill>
                            <a:schemeClr val="tx1"/>
                          </a:solidFill>
                        </a:rPr>
                        <a:t>f&lt;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cs-CZ" baseline="0" dirty="0" smtClean="0"/>
                        <a:t> </a:t>
                      </a:r>
                      <a:r>
                        <a:rPr lang="en-US" baseline="0" dirty="0" smtClean="0"/>
                        <a:t>&lt;</a:t>
                      </a:r>
                      <a:r>
                        <a:rPr lang="cs-CZ" baseline="0" dirty="0" smtClean="0"/>
                        <a:t>2f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Obraz na opačné straně čočky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b="1" u="sng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´</a:t>
                      </a:r>
                      <a:r>
                        <a:rPr lang="en-US" dirty="0" smtClean="0"/>
                        <a:t> &gt;</a:t>
                      </a:r>
                      <a:r>
                        <a:rPr lang="cs-CZ" dirty="0" smtClean="0"/>
                        <a:t>2</a:t>
                      </a:r>
                      <a:r>
                        <a:rPr lang="en-US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Zvětšený,</a:t>
                      </a:r>
                      <a:r>
                        <a:rPr lang="cs-CZ" baseline="0" dirty="0" smtClean="0"/>
                        <a:t> převrácený, skutečný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5" name="Obdélník 24"/>
          <p:cNvSpPr/>
          <p:nvPr/>
        </p:nvSpPr>
        <p:spPr>
          <a:xfrm>
            <a:off x="3066995" y="476672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095101" y="476672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7224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  <p:bldP spid="25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71472" y="1643050"/>
            <a:ext cx="7715304" cy="36433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071538" y="3714752"/>
            <a:ext cx="7358114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rot="5400000">
            <a:off x="2250662" y="3678636"/>
            <a:ext cx="3786214" cy="794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2821769" y="375047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5250661" y="375047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607323" y="375047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6426470" y="375047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643174" y="371475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2066" y="371475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F‘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2607455" y="3393281"/>
            <a:ext cx="643736" cy="79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785918" y="300037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2928926" y="3071810"/>
            <a:ext cx="12144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143372" y="3071810"/>
            <a:ext cx="3786214" cy="2000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28926" y="3071810"/>
            <a:ext cx="4572032" cy="24288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6543999"/>
              </p:ext>
            </p:extLst>
          </p:nvPr>
        </p:nvGraphicFramePr>
        <p:xfrm>
          <a:off x="10625" y="127536"/>
          <a:ext cx="9105666" cy="131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35222"/>
                <a:gridCol w="3035222"/>
                <a:gridCol w="30352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PŘEDMĚTU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OBRAZU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VLASTNOSTI OBRAZU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0" u="none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cs-CZ" baseline="0" dirty="0" smtClean="0"/>
                        <a:t> =f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Obraz nevznikne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Obdélník 18"/>
          <p:cNvSpPr/>
          <p:nvPr/>
        </p:nvSpPr>
        <p:spPr>
          <a:xfrm>
            <a:off x="3040324" y="476672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099207" y="476672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535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1714488"/>
            <a:ext cx="8215370" cy="38576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285852" y="3571876"/>
            <a:ext cx="7358114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429652" y="314324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2537208" y="3606404"/>
            <a:ext cx="3642544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3036083" y="3607595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5464975" y="3607595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1822431" y="3607595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6640784" y="3607595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857488" y="357187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86380" y="357187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F‘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 rot="5400000" flipH="1" flipV="1">
            <a:off x="3321835" y="3250405"/>
            <a:ext cx="643736" cy="79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144034" y="285749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643306" y="2928934"/>
            <a:ext cx="7143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357686" y="2928934"/>
            <a:ext cx="3786214" cy="2000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643306" y="2928934"/>
            <a:ext cx="2928958" cy="25717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2464579" y="2250273"/>
            <a:ext cx="2143140" cy="16430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0800000">
            <a:off x="2357422" y="1928802"/>
            <a:ext cx="2000264" cy="100013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>
            <a:off x="2285984" y="1785926"/>
            <a:ext cx="1357322" cy="114300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0800000">
            <a:off x="2143108" y="2033040"/>
            <a:ext cx="221457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 flipH="1" flipV="1">
            <a:off x="1785918" y="2786058"/>
            <a:ext cx="1571636" cy="1588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143108" y="214311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Y‘</a:t>
            </a:r>
            <a:endParaRPr lang="cs-CZ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4357686" y="2025998"/>
            <a:ext cx="23574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959543"/>
              </p:ext>
            </p:extLst>
          </p:nvPr>
        </p:nvGraphicFramePr>
        <p:xfrm>
          <a:off x="10625" y="127536"/>
          <a:ext cx="9105666" cy="131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35222"/>
                <a:gridCol w="3035222"/>
                <a:gridCol w="30352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PŘEDMĚTU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POLOHA OBRAZU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VLASTNOSTI OBRAZU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0" u="none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cs-CZ" baseline="0" dirty="0" smtClean="0"/>
                        <a:t> </a:t>
                      </a:r>
                      <a:r>
                        <a:rPr lang="en-US" baseline="0" dirty="0" smtClean="0"/>
                        <a:t>&lt;</a:t>
                      </a:r>
                      <a:r>
                        <a:rPr lang="cs-CZ" baseline="0" dirty="0" smtClean="0"/>
                        <a:t> 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Obraz na stejné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straně čočky</a:t>
                      </a:r>
                      <a:r>
                        <a:rPr lang="cs-CZ" baseline="0" dirty="0" smtClean="0"/>
                        <a:t> jako předmět</a:t>
                      </a:r>
                    </a:p>
                    <a:p>
                      <a:pPr algn="ctr"/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Zvětšený, </a:t>
                      </a:r>
                      <a:r>
                        <a:rPr lang="cs-CZ" baseline="0" dirty="0" smtClean="0"/>
                        <a:t>vzpřímený, </a:t>
                      </a:r>
                      <a:r>
                        <a:rPr lang="cs-CZ" b="1" u="sng" baseline="0" dirty="0" smtClean="0">
                          <a:solidFill>
                            <a:srgbClr val="FF0000"/>
                          </a:solidFill>
                        </a:rPr>
                        <a:t>zdánlivý</a:t>
                      </a:r>
                      <a:endParaRPr lang="cs-CZ" b="1" u="sng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8" name="Obdélník 27"/>
          <p:cNvSpPr/>
          <p:nvPr/>
        </p:nvSpPr>
        <p:spPr>
          <a:xfrm>
            <a:off x="3045520" y="491186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6086216" y="491186"/>
            <a:ext cx="30100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803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4" grpId="0"/>
      <p:bldP spid="28" grpId="0" animBg="1"/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6138" y="548679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3356992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6138" y="2852936"/>
            <a:ext cx="5876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Ilustrace:</a:t>
            </a:r>
          </a:p>
          <a:p>
            <a:r>
              <a:rPr lang="cs-CZ" dirty="0" smtClean="0"/>
              <a:t>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8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</TotalTime>
  <Words>360</Words>
  <Application>Microsoft Office PowerPoint</Application>
  <PresentationFormat>Předvádění na obrazovce (4:3)</PresentationFormat>
  <Paragraphs>127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Anotace</vt:lpstr>
      <vt:lpstr>spojka</vt:lpstr>
      <vt:lpstr>Spojka</vt:lpstr>
      <vt:lpstr>Základní pojmy</vt:lpstr>
      <vt:lpstr>Základní pojmy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2.ZŠ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polan</dc:creator>
  <cp:lastModifiedBy>polan</cp:lastModifiedBy>
  <cp:revision>1</cp:revision>
  <dcterms:created xsi:type="dcterms:W3CDTF">2013-02-16T11:29:13Z</dcterms:created>
  <dcterms:modified xsi:type="dcterms:W3CDTF">2013-02-16T11:31:59Z</dcterms:modified>
</cp:coreProperties>
</file>