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57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17794-5558-411E-950F-3691559255FC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26C60C-5D51-47CB-BBB8-99E84BCC95E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21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26C60C-5D51-47CB-BBB8-99E84BCC95EE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3072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slide" Target="slide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37572" y="959823"/>
            <a:ext cx="6970819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lang="cs-CZ" sz="1600" dirty="0" smtClean="0">
                <a:latin typeface="Arial" pitchFamily="34" charset="0"/>
              </a:rPr>
              <a:t>ÚNOR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2013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VY_32_INOVACE_17_9._ROČNÍK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A_PŘÍRODA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ZOBRAZENÍ_ROZPTYLKOU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3505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Výukový materiál slouží pro výklad  – rozptylka, zobrazení rozptylkou.</a:t>
            </a:r>
          </a:p>
          <a:p>
            <a:r>
              <a:rPr lang="cs-CZ" dirty="0" smtClean="0"/>
              <a:t>Snímek 3 – základní vlastnosti rozptylky.</a:t>
            </a:r>
          </a:p>
          <a:p>
            <a:r>
              <a:rPr lang="cs-CZ" dirty="0" smtClean="0"/>
              <a:t>Snímek 4 – průchod paprsků rozptylkou</a:t>
            </a:r>
          </a:p>
          <a:p>
            <a:r>
              <a:rPr lang="cs-CZ" dirty="0" smtClean="0"/>
              <a:t>Snímek 5 –zobrazení rozptylkou – vlastnosti 		vzniklého obrazu – animace </a:t>
            </a:r>
          </a:p>
          <a:p>
            <a:r>
              <a:rPr lang="cs-CZ" dirty="0" smtClean="0"/>
              <a:t>Snímek 6 – opakování – čočky (hypertextové 		odkazy na odpovědi)</a:t>
            </a:r>
          </a:p>
          <a:p>
            <a:r>
              <a:rPr lang="cs-CZ" dirty="0" smtClean="0"/>
              <a:t>Snímek 7 – snímek 10 – odpovědi na otázky ze 		snímku 6 (hypertextové odkazy na 		zadání)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032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 rot="10800000">
            <a:off x="5292079" y="2276872"/>
            <a:ext cx="3168353" cy="3067176"/>
            <a:chOff x="4479775" y="823041"/>
            <a:chExt cx="3260577" cy="1669855"/>
          </a:xfrm>
        </p:grpSpPr>
        <p:sp>
          <p:nvSpPr>
            <p:cNvPr id="5" name="Vývojový diagram: uložená data 4"/>
            <p:cNvSpPr/>
            <p:nvPr/>
          </p:nvSpPr>
          <p:spPr>
            <a:xfrm rot="10800000">
              <a:off x="4479775" y="836712"/>
              <a:ext cx="2520280" cy="1656184"/>
            </a:xfrm>
            <a:prstGeom prst="flowChartOnlineStorag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Vývojový diagram: uložená data 5"/>
            <p:cNvSpPr/>
            <p:nvPr/>
          </p:nvSpPr>
          <p:spPr>
            <a:xfrm>
              <a:off x="5220072" y="823041"/>
              <a:ext cx="2520280" cy="1666800"/>
            </a:xfrm>
            <a:prstGeom prst="flowChartOnlineStorag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Rozptylka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Čočka, která mění rovnoběžný svazek na rozbíhavý.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Uprostřed je nejužší a ke krajům se rozšiřuje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Schématické označení</a:t>
            </a:r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4486137" y="4293096"/>
            <a:ext cx="265884" cy="2057789"/>
            <a:chOff x="4486137" y="4293096"/>
            <a:chExt cx="265884" cy="2057789"/>
          </a:xfrm>
        </p:grpSpPr>
        <p:cxnSp>
          <p:nvCxnSpPr>
            <p:cNvPr id="8" name="Přímá spojnice 7"/>
            <p:cNvCxnSpPr/>
            <p:nvPr/>
          </p:nvCxnSpPr>
          <p:spPr>
            <a:xfrm>
              <a:off x="4644008" y="4509120"/>
              <a:ext cx="0" cy="165618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Skupina 16"/>
            <p:cNvGrpSpPr/>
            <p:nvPr/>
          </p:nvGrpSpPr>
          <p:grpSpPr>
            <a:xfrm>
              <a:off x="4486137" y="4293096"/>
              <a:ext cx="265884" cy="216024"/>
              <a:chOff x="5292078" y="4077072"/>
              <a:chExt cx="265884" cy="216024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5292078" y="4077072"/>
                <a:ext cx="144018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5449950" y="4077072"/>
                <a:ext cx="108012" cy="21600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7"/>
            <p:cNvGrpSpPr/>
            <p:nvPr/>
          </p:nvGrpSpPr>
          <p:grpSpPr>
            <a:xfrm flipV="1">
              <a:off x="4499992" y="6134861"/>
              <a:ext cx="252029" cy="216024"/>
              <a:chOff x="5292078" y="4077072"/>
              <a:chExt cx="252029" cy="216024"/>
            </a:xfrm>
          </p:grpSpPr>
          <p:cxnSp>
            <p:nvCxnSpPr>
              <p:cNvPr id="19" name="Přímá spojnice 18"/>
              <p:cNvCxnSpPr/>
              <p:nvPr/>
            </p:nvCxnSpPr>
            <p:spPr>
              <a:xfrm>
                <a:off x="5292078" y="4077072"/>
                <a:ext cx="144018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V="1">
                <a:off x="5436095" y="4077072"/>
                <a:ext cx="108012" cy="21600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27228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Skupina 50"/>
          <p:cNvGrpSpPr/>
          <p:nvPr/>
        </p:nvGrpSpPr>
        <p:grpSpPr>
          <a:xfrm>
            <a:off x="6020161" y="2692332"/>
            <a:ext cx="1800200" cy="2952328"/>
            <a:chOff x="5991142" y="260648"/>
            <a:chExt cx="1800200" cy="2952328"/>
          </a:xfrm>
        </p:grpSpPr>
        <p:sp>
          <p:nvSpPr>
            <p:cNvPr id="49" name="Vývojový diagram: uložená data 48"/>
            <p:cNvSpPr/>
            <p:nvPr/>
          </p:nvSpPr>
          <p:spPr>
            <a:xfrm>
              <a:off x="5991142" y="476672"/>
              <a:ext cx="1800200" cy="2311091"/>
            </a:xfrm>
            <a:prstGeom prst="flowChartOnlineStorag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5991142" y="260648"/>
              <a:ext cx="1245154" cy="295232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250" y="265211"/>
            <a:ext cx="7467600" cy="1143000"/>
          </a:xfrm>
        </p:spPr>
        <p:txBody>
          <a:bodyPr/>
          <a:lstStyle/>
          <a:p>
            <a:r>
              <a:rPr lang="cs-CZ" dirty="0" smtClean="0"/>
              <a:t>Rozptylka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915815" y="2471476"/>
            <a:ext cx="3260577" cy="3067176"/>
            <a:chOff x="4479775" y="823041"/>
            <a:chExt cx="3260577" cy="1669855"/>
          </a:xfrm>
        </p:grpSpPr>
        <p:sp>
          <p:nvSpPr>
            <p:cNvPr id="6" name="Vývojový diagram: uložená data 5"/>
            <p:cNvSpPr/>
            <p:nvPr/>
          </p:nvSpPr>
          <p:spPr>
            <a:xfrm rot="10800000">
              <a:off x="4479775" y="836712"/>
              <a:ext cx="2520280" cy="1656184"/>
            </a:xfrm>
            <a:prstGeom prst="flowChartOnlineStorag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" name="Vývojový diagram: uložená data 6"/>
            <p:cNvSpPr/>
            <p:nvPr/>
          </p:nvSpPr>
          <p:spPr>
            <a:xfrm>
              <a:off x="5220072" y="823041"/>
              <a:ext cx="2520280" cy="1666800"/>
            </a:xfrm>
            <a:prstGeom prst="flowChartOnlineStorag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4" name="Přímá spojnice 3"/>
          <p:cNvCxnSpPr/>
          <p:nvPr/>
        </p:nvCxnSpPr>
        <p:spPr>
          <a:xfrm>
            <a:off x="395536" y="4005064"/>
            <a:ext cx="8208912" cy="0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493305" y="2787763"/>
            <a:ext cx="0" cy="2448272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055186" y="2924944"/>
            <a:ext cx="216097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493305" y="1556792"/>
            <a:ext cx="194279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187624" y="2924944"/>
            <a:ext cx="2305681" cy="1584176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055186" y="3429000"/>
            <a:ext cx="22926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493305" y="2240868"/>
            <a:ext cx="2446847" cy="1188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1187624" y="3429000"/>
            <a:ext cx="2305681" cy="864096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055186" y="5085184"/>
            <a:ext cx="216097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493305" y="5085184"/>
            <a:ext cx="2158815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1331640" y="3573016"/>
            <a:ext cx="2161665" cy="1512168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331640" y="3844460"/>
            <a:ext cx="2161665" cy="64807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493305" y="4509120"/>
            <a:ext cx="2302831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935414" y="3861048"/>
            <a:ext cx="0" cy="3074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>
            <a:off x="1055186" y="4437112"/>
            <a:ext cx="225111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1799692" y="3532366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76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 rozptylkou</a:t>
            </a:r>
            <a:endParaRPr lang="cs-CZ" dirty="0"/>
          </a:p>
        </p:txBody>
      </p:sp>
      <p:cxnSp>
        <p:nvCxnSpPr>
          <p:cNvPr id="28" name="Přímá spojovací čára 3"/>
          <p:cNvCxnSpPr/>
          <p:nvPr/>
        </p:nvCxnSpPr>
        <p:spPr>
          <a:xfrm>
            <a:off x="1357290" y="3619774"/>
            <a:ext cx="7358114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4"/>
          <p:cNvCxnSpPr/>
          <p:nvPr/>
        </p:nvCxnSpPr>
        <p:spPr>
          <a:xfrm rot="5400000">
            <a:off x="3107521" y="365549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5"/>
          <p:cNvCxnSpPr/>
          <p:nvPr/>
        </p:nvCxnSpPr>
        <p:spPr>
          <a:xfrm rot="5400000">
            <a:off x="5536413" y="365549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6"/>
          <p:cNvCxnSpPr/>
          <p:nvPr/>
        </p:nvCxnSpPr>
        <p:spPr>
          <a:xfrm rot="5400000">
            <a:off x="1893869" y="365549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7"/>
          <p:cNvCxnSpPr/>
          <p:nvPr/>
        </p:nvCxnSpPr>
        <p:spPr>
          <a:xfrm rot="5400000">
            <a:off x="6712222" y="365549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928926" y="36197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57818" y="36197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cxnSp>
        <p:nvCxnSpPr>
          <p:cNvPr id="35" name="Přímá spojovací šipka 10"/>
          <p:cNvCxnSpPr/>
          <p:nvPr/>
        </p:nvCxnSpPr>
        <p:spPr>
          <a:xfrm rot="5400000" flipH="1" flipV="1">
            <a:off x="3393273" y="3298303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215472" y="290539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Y´</a:t>
            </a:r>
            <a:endParaRPr lang="cs-CZ" dirty="0"/>
          </a:p>
        </p:txBody>
      </p:sp>
      <p:cxnSp>
        <p:nvCxnSpPr>
          <p:cNvPr id="37" name="Přímá spojovací čára 12"/>
          <p:cNvCxnSpPr/>
          <p:nvPr/>
        </p:nvCxnSpPr>
        <p:spPr>
          <a:xfrm>
            <a:off x="3071802" y="2976832"/>
            <a:ext cx="1357322" cy="158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13"/>
          <p:cNvCxnSpPr/>
          <p:nvPr/>
        </p:nvCxnSpPr>
        <p:spPr>
          <a:xfrm rot="5400000">
            <a:off x="2536017" y="2298171"/>
            <a:ext cx="2143140" cy="164307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14"/>
          <p:cNvCxnSpPr/>
          <p:nvPr/>
        </p:nvCxnSpPr>
        <p:spPr>
          <a:xfrm rot="10800000">
            <a:off x="2428860" y="1976700"/>
            <a:ext cx="2000264" cy="1000132"/>
          </a:xfrm>
          <a:prstGeom prst="line">
            <a:avLst/>
          </a:prstGeom>
          <a:ln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15"/>
          <p:cNvCxnSpPr/>
          <p:nvPr/>
        </p:nvCxnSpPr>
        <p:spPr>
          <a:xfrm rot="10800000">
            <a:off x="2214546" y="2080938"/>
            <a:ext cx="2214578" cy="0"/>
          </a:xfrm>
          <a:prstGeom prst="line">
            <a:avLst/>
          </a:prstGeom>
          <a:ln w="9525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16"/>
          <p:cNvCxnSpPr/>
          <p:nvPr/>
        </p:nvCxnSpPr>
        <p:spPr>
          <a:xfrm rot="5400000" flipH="1" flipV="1">
            <a:off x="1857356" y="2833956"/>
            <a:ext cx="1571636" cy="158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214546" y="219101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43" name="Přímá spojovací čára 18"/>
          <p:cNvCxnSpPr/>
          <p:nvPr/>
        </p:nvCxnSpPr>
        <p:spPr>
          <a:xfrm rot="5400000" flipH="1" flipV="1">
            <a:off x="4344819" y="1275211"/>
            <a:ext cx="882990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19"/>
          <p:cNvCxnSpPr/>
          <p:nvPr/>
        </p:nvCxnSpPr>
        <p:spPr>
          <a:xfrm rot="5400000">
            <a:off x="2821769" y="3226865"/>
            <a:ext cx="321471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20"/>
          <p:cNvCxnSpPr/>
          <p:nvPr/>
        </p:nvCxnSpPr>
        <p:spPr>
          <a:xfrm rot="16200000" flipV="1">
            <a:off x="4357686" y="1548072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21"/>
          <p:cNvCxnSpPr/>
          <p:nvPr/>
        </p:nvCxnSpPr>
        <p:spPr>
          <a:xfrm rot="5400000" flipH="1" flipV="1">
            <a:off x="4429124" y="1548072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22"/>
          <p:cNvCxnSpPr/>
          <p:nvPr/>
        </p:nvCxnSpPr>
        <p:spPr>
          <a:xfrm rot="16200000" flipV="1">
            <a:off x="4429124" y="4834220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23"/>
          <p:cNvCxnSpPr/>
          <p:nvPr/>
        </p:nvCxnSpPr>
        <p:spPr>
          <a:xfrm rot="5400000" flipH="1" flipV="1">
            <a:off x="4357686" y="4834220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24"/>
          <p:cNvCxnSpPr/>
          <p:nvPr/>
        </p:nvCxnSpPr>
        <p:spPr>
          <a:xfrm>
            <a:off x="4429124" y="2976832"/>
            <a:ext cx="242889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25"/>
          <p:cNvCxnSpPr/>
          <p:nvPr/>
        </p:nvCxnSpPr>
        <p:spPr>
          <a:xfrm>
            <a:off x="2308654" y="1762386"/>
            <a:ext cx="3857652" cy="33575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26"/>
          <p:cNvCxnSpPr/>
          <p:nvPr/>
        </p:nvCxnSpPr>
        <p:spPr>
          <a:xfrm>
            <a:off x="4429124" y="2976832"/>
            <a:ext cx="2571768" cy="1357322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2714612" y="4977096"/>
            <a:ext cx="3000396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034" y="5477162"/>
            <a:ext cx="7858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Obraz vytvořený rozptylkou je vždy přímý, zmenšený a zdánlivý.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35516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2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čočky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Porovnej fyzické vlastnosti spojky a rozptylky.</a:t>
            </a:r>
          </a:p>
          <a:p>
            <a:r>
              <a:rPr lang="cs-CZ" dirty="0" smtClean="0"/>
              <a:t>Nakresli schematické označení rozptylky.</a:t>
            </a:r>
          </a:p>
          <a:p>
            <a:r>
              <a:rPr lang="cs-CZ" dirty="0" smtClean="0"/>
              <a:t>Kdy u spojky nevznikne obraz?</a:t>
            </a:r>
          </a:p>
          <a:p>
            <a:r>
              <a:rPr lang="cs-CZ" dirty="0" smtClean="0"/>
              <a:t>Jaké vlastnosti má obraz, který vznikne rozptylkou.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7430616" y="1628800"/>
            <a:ext cx="1605880" cy="410897"/>
            <a:chOff x="3110136" y="4183362"/>
            <a:chExt cx="1605880" cy="410897"/>
          </a:xfrm>
        </p:grpSpPr>
        <p:sp>
          <p:nvSpPr>
            <p:cNvPr id="5" name="Ovál 4"/>
            <p:cNvSpPr/>
            <p:nvPr/>
          </p:nvSpPr>
          <p:spPr>
            <a:xfrm>
              <a:off x="3110136" y="4183362"/>
              <a:ext cx="1224136" cy="410897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131840" y="4190645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3" action="ppaction://hlinksldjump"/>
                </a:rPr>
                <a:t>odpověď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804248" y="2132856"/>
            <a:ext cx="1605880" cy="410897"/>
            <a:chOff x="3110136" y="4183362"/>
            <a:chExt cx="1605880" cy="410897"/>
          </a:xfrm>
        </p:grpSpPr>
        <p:sp>
          <p:nvSpPr>
            <p:cNvPr id="10" name="TextovéPole 9">
              <a:hlinkClick r:id="rId4" action="ppaction://hlinksldjump"/>
            </p:cNvPr>
            <p:cNvSpPr txBox="1"/>
            <p:nvPr/>
          </p:nvSpPr>
          <p:spPr>
            <a:xfrm>
              <a:off x="3131840" y="4190645"/>
              <a:ext cx="1584176" cy="369332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5" action="ppaction://hlinksldjump"/>
                </a:rPr>
                <a:t>odpověď</a:t>
              </a:r>
              <a:endParaRPr lang="cs-CZ" dirty="0"/>
            </a:p>
          </p:txBody>
        </p:sp>
        <p:sp>
          <p:nvSpPr>
            <p:cNvPr id="9" name="Ovál 8"/>
            <p:cNvSpPr/>
            <p:nvPr/>
          </p:nvSpPr>
          <p:spPr>
            <a:xfrm>
              <a:off x="3110136" y="4183362"/>
              <a:ext cx="1224136" cy="410897"/>
            </a:xfrm>
            <a:prstGeom prst="ellipse">
              <a:avLst/>
            </a:prstGeom>
            <a:noFill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432106" y="2543753"/>
            <a:ext cx="1605880" cy="410897"/>
            <a:chOff x="3110136" y="4183362"/>
            <a:chExt cx="1605880" cy="410897"/>
          </a:xfrm>
        </p:grpSpPr>
        <p:sp>
          <p:nvSpPr>
            <p:cNvPr id="19" name="Ovál 18"/>
            <p:cNvSpPr/>
            <p:nvPr/>
          </p:nvSpPr>
          <p:spPr>
            <a:xfrm>
              <a:off x="3110136" y="4183362"/>
              <a:ext cx="1224136" cy="410897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noaction"/>
            </p:cNvPr>
            <p:cNvSpPr txBox="1"/>
            <p:nvPr/>
          </p:nvSpPr>
          <p:spPr>
            <a:xfrm>
              <a:off x="3131840" y="4190645"/>
              <a:ext cx="1584176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6" action="ppaction://hlinksldjump"/>
                </a:rPr>
                <a:t>odpověď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213097" y="3322951"/>
            <a:ext cx="1574927" cy="414080"/>
            <a:chOff x="5508104" y="692696"/>
            <a:chExt cx="2016224" cy="653092"/>
          </a:xfrm>
        </p:grpSpPr>
        <p:sp>
          <p:nvSpPr>
            <p:cNvPr id="24" name="Ovál 23"/>
            <p:cNvSpPr/>
            <p:nvPr/>
          </p:nvSpPr>
          <p:spPr>
            <a:xfrm>
              <a:off x="5508104" y="692696"/>
              <a:ext cx="2016224" cy="648072"/>
            </a:xfrm>
            <a:prstGeom prst="ellips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>
              <a:hlinkClick r:id="rId7" action="ppaction://hlinksldjump"/>
            </p:cNvPr>
            <p:cNvSpPr txBox="1"/>
            <p:nvPr/>
          </p:nvSpPr>
          <p:spPr>
            <a:xfrm>
              <a:off x="5760132" y="763273"/>
              <a:ext cx="1512168" cy="5825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</a:t>
              </a:r>
              <a:r>
                <a:rPr lang="cs-CZ" dirty="0" smtClean="0"/>
                <a:t>dpověď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54891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na 1. otázku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Spojka je uprostřed nejširší a ke krajům se zužuje.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Rozptylka je uprostřed nejužší a ke krajům se rozšiřuje.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508104" y="692696"/>
            <a:ext cx="2051070" cy="648072"/>
            <a:chOff x="5508104" y="692696"/>
            <a:chExt cx="2051070" cy="648072"/>
          </a:xfrm>
        </p:grpSpPr>
        <p:sp>
          <p:nvSpPr>
            <p:cNvPr id="4" name="Ovál 3">
              <a:hlinkClick r:id="rId2" action="ppaction://hlinksldjump"/>
            </p:cNvPr>
            <p:cNvSpPr/>
            <p:nvPr/>
          </p:nvSpPr>
          <p:spPr>
            <a:xfrm>
              <a:off x="5508104" y="692696"/>
              <a:ext cx="2016224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047006" y="832066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2" action="ppaction://hlinksldjump"/>
                </a:rPr>
                <a:t>Zadání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 rot="10800000">
            <a:off x="5218914" y="4365104"/>
            <a:ext cx="1656184" cy="1224136"/>
            <a:chOff x="4479775" y="823041"/>
            <a:chExt cx="3260577" cy="1669855"/>
          </a:xfrm>
        </p:grpSpPr>
        <p:sp>
          <p:nvSpPr>
            <p:cNvPr id="8" name="Vývojový diagram: uložená data 7"/>
            <p:cNvSpPr/>
            <p:nvPr/>
          </p:nvSpPr>
          <p:spPr>
            <a:xfrm rot="10800000">
              <a:off x="4479775" y="836712"/>
              <a:ext cx="2520280" cy="1656184"/>
            </a:xfrm>
            <a:prstGeom prst="flowChartOnlineStorage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" name="Vývojový diagram: uložená data 8"/>
            <p:cNvSpPr/>
            <p:nvPr/>
          </p:nvSpPr>
          <p:spPr>
            <a:xfrm>
              <a:off x="5220072" y="823041"/>
              <a:ext cx="2520280" cy="1666800"/>
            </a:xfrm>
            <a:prstGeom prst="flowChartOnlineStorag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696433" y="1628801"/>
            <a:ext cx="2701148" cy="2509677"/>
            <a:chOff x="4108337" y="579493"/>
            <a:chExt cx="7010830" cy="4726730"/>
          </a:xfrm>
        </p:grpSpPr>
        <p:sp>
          <p:nvSpPr>
            <p:cNvPr id="11" name="Tětiva 10"/>
            <p:cNvSpPr/>
            <p:nvPr/>
          </p:nvSpPr>
          <p:spPr>
            <a:xfrm rot="5110148">
              <a:off x="6911752" y="1098808"/>
              <a:ext cx="4464496" cy="3950334"/>
            </a:xfrm>
            <a:prstGeom prst="chord">
              <a:avLst>
                <a:gd name="adj1" fmla="val 2700000"/>
                <a:gd name="adj2" fmla="val 8972443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Tětiva 11"/>
            <p:cNvSpPr/>
            <p:nvPr/>
          </p:nvSpPr>
          <p:spPr>
            <a:xfrm rot="15896864">
              <a:off x="3851256" y="836574"/>
              <a:ext cx="4464495" cy="3950333"/>
            </a:xfrm>
            <a:prstGeom prst="chord">
              <a:avLst>
                <a:gd name="adj1" fmla="val 2700000"/>
                <a:gd name="adj2" fmla="val 8972443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88207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Odpověď na </a:t>
            </a:r>
            <a:r>
              <a:rPr lang="cs-CZ" dirty="0" smtClean="0"/>
              <a:t>2. </a:t>
            </a:r>
            <a:r>
              <a:rPr lang="cs-CZ" dirty="0"/>
              <a:t>otázku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5508104" y="692696"/>
            <a:ext cx="2051070" cy="648072"/>
            <a:chOff x="5508104" y="692696"/>
            <a:chExt cx="2051070" cy="648072"/>
          </a:xfrm>
        </p:grpSpPr>
        <p:sp>
          <p:nvSpPr>
            <p:cNvPr id="5" name="Ovál 4"/>
            <p:cNvSpPr/>
            <p:nvPr/>
          </p:nvSpPr>
          <p:spPr>
            <a:xfrm>
              <a:off x="5508104" y="692696"/>
              <a:ext cx="2016224" cy="648072"/>
            </a:xfrm>
            <a:prstGeom prst="ellipse">
              <a:avLst/>
            </a:pr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047006" y="832066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2" action="ppaction://hlinksldjump"/>
                </a:rPr>
                <a:t>Zadání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  <p:cxnSp>
        <p:nvCxnSpPr>
          <p:cNvPr id="8" name="Přímá spojnice 7"/>
          <p:cNvCxnSpPr/>
          <p:nvPr/>
        </p:nvCxnSpPr>
        <p:spPr>
          <a:xfrm>
            <a:off x="4001763" y="2780928"/>
            <a:ext cx="0" cy="280831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Skupina 17"/>
          <p:cNvGrpSpPr/>
          <p:nvPr/>
        </p:nvGrpSpPr>
        <p:grpSpPr>
          <a:xfrm>
            <a:off x="3605719" y="2198472"/>
            <a:ext cx="792088" cy="3966832"/>
            <a:chOff x="3605719" y="2198472"/>
            <a:chExt cx="792088" cy="3966832"/>
          </a:xfrm>
        </p:grpSpPr>
        <p:grpSp>
          <p:nvGrpSpPr>
            <p:cNvPr id="14" name="Skupina 13"/>
            <p:cNvGrpSpPr/>
            <p:nvPr/>
          </p:nvGrpSpPr>
          <p:grpSpPr>
            <a:xfrm>
              <a:off x="3605719" y="2198472"/>
              <a:ext cx="792088" cy="576064"/>
              <a:chOff x="5652120" y="2204864"/>
              <a:chExt cx="792088" cy="576064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5652120" y="2204864"/>
                <a:ext cx="394886" cy="57606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V="1">
                <a:off x="6047006" y="2204864"/>
                <a:ext cx="397202" cy="57606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Skupina 14"/>
            <p:cNvGrpSpPr/>
            <p:nvPr/>
          </p:nvGrpSpPr>
          <p:grpSpPr>
            <a:xfrm flipV="1">
              <a:off x="3605719" y="5589240"/>
              <a:ext cx="792088" cy="576064"/>
              <a:chOff x="5652120" y="2204864"/>
              <a:chExt cx="792088" cy="576064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5652120" y="2204864"/>
                <a:ext cx="394886" cy="57606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V="1">
                <a:off x="6047006" y="2204864"/>
                <a:ext cx="397202" cy="576064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74876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Odpověď na </a:t>
            </a:r>
            <a:r>
              <a:rPr lang="cs-CZ" dirty="0" smtClean="0"/>
              <a:t>3. </a:t>
            </a:r>
            <a:r>
              <a:rPr lang="cs-CZ" dirty="0"/>
              <a:t>otázku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Jestliže je předmět v ohnisku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508104" y="692696"/>
            <a:ext cx="2051070" cy="648072"/>
            <a:chOff x="5508104" y="692696"/>
            <a:chExt cx="2051070" cy="648072"/>
          </a:xfrm>
        </p:grpSpPr>
        <p:sp>
          <p:nvSpPr>
            <p:cNvPr id="5" name="Ovál 4"/>
            <p:cNvSpPr/>
            <p:nvPr/>
          </p:nvSpPr>
          <p:spPr>
            <a:xfrm>
              <a:off x="5508104" y="692696"/>
              <a:ext cx="2016224" cy="648072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047006" y="832066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2" action="ppaction://hlinksldjump"/>
                </a:rPr>
                <a:t>Zadání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  <p:cxnSp>
        <p:nvCxnSpPr>
          <p:cNvPr id="7" name="Přímá spojovací čára 3"/>
          <p:cNvCxnSpPr/>
          <p:nvPr/>
        </p:nvCxnSpPr>
        <p:spPr>
          <a:xfrm>
            <a:off x="1071538" y="4349714"/>
            <a:ext cx="7358114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4"/>
          <p:cNvCxnSpPr/>
          <p:nvPr/>
        </p:nvCxnSpPr>
        <p:spPr>
          <a:xfrm rot="5400000">
            <a:off x="2250662" y="4313598"/>
            <a:ext cx="3786214" cy="794"/>
          </a:xfrm>
          <a:prstGeom prst="straightConnector1">
            <a:avLst/>
          </a:prstGeom>
          <a:ln w="28575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5"/>
          <p:cNvCxnSpPr/>
          <p:nvPr/>
        </p:nvCxnSpPr>
        <p:spPr>
          <a:xfrm rot="5400000">
            <a:off x="2821769" y="438543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6"/>
          <p:cNvCxnSpPr/>
          <p:nvPr/>
        </p:nvCxnSpPr>
        <p:spPr>
          <a:xfrm rot="5400000">
            <a:off x="5250661" y="438543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7"/>
          <p:cNvCxnSpPr/>
          <p:nvPr/>
        </p:nvCxnSpPr>
        <p:spPr>
          <a:xfrm rot="5400000">
            <a:off x="1607323" y="438543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8"/>
          <p:cNvCxnSpPr/>
          <p:nvPr/>
        </p:nvCxnSpPr>
        <p:spPr>
          <a:xfrm rot="5400000">
            <a:off x="6426470" y="4385433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643174" y="434971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2066" y="434971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cxnSp>
        <p:nvCxnSpPr>
          <p:cNvPr id="15" name="Přímá spojovací šipka 11"/>
          <p:cNvCxnSpPr/>
          <p:nvPr/>
        </p:nvCxnSpPr>
        <p:spPr>
          <a:xfrm rot="5400000" flipH="1" flipV="1">
            <a:off x="2607455" y="4028243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785918" y="36353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17" name="Přímá spojovací čára 13"/>
          <p:cNvCxnSpPr/>
          <p:nvPr/>
        </p:nvCxnSpPr>
        <p:spPr>
          <a:xfrm>
            <a:off x="2928926" y="3706772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4"/>
          <p:cNvCxnSpPr/>
          <p:nvPr/>
        </p:nvCxnSpPr>
        <p:spPr>
          <a:xfrm>
            <a:off x="4143372" y="3706772"/>
            <a:ext cx="3786214" cy="2000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5"/>
          <p:cNvCxnSpPr/>
          <p:nvPr/>
        </p:nvCxnSpPr>
        <p:spPr>
          <a:xfrm>
            <a:off x="2928926" y="3706772"/>
            <a:ext cx="4572032" cy="24288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87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Odpověď na </a:t>
            </a:r>
            <a:r>
              <a:rPr lang="cs-CZ" dirty="0" smtClean="0"/>
              <a:t>4. </a:t>
            </a:r>
            <a:r>
              <a:rPr lang="cs-CZ" dirty="0"/>
              <a:t>otázku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Obraz vytvořený rozptylkou je vždy přímý, zmenšený a zdánlivý. 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357290" y="4810262"/>
            <a:ext cx="7358114" cy="0"/>
          </a:xfrm>
          <a:prstGeom prst="line">
            <a:avLst/>
          </a:prstGeom>
          <a:ln w="2857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5400000">
            <a:off x="3107521" y="484598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5536413" y="484598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1893869" y="484598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6712222" y="4845981"/>
            <a:ext cx="21431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928926" y="481026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57818" y="4810262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F‘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rot="5400000" flipH="1" flipV="1">
            <a:off x="3393273" y="4488791"/>
            <a:ext cx="643736" cy="79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15472" y="409588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Y´</a:t>
            </a:r>
            <a:endParaRPr lang="cs-CZ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071802" y="4167320"/>
            <a:ext cx="1357322" cy="158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2536017" y="3488659"/>
            <a:ext cx="2143140" cy="164307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0800000">
            <a:off x="2428860" y="3167188"/>
            <a:ext cx="2000264" cy="1000132"/>
          </a:xfrm>
          <a:prstGeom prst="line">
            <a:avLst/>
          </a:prstGeom>
          <a:ln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2214546" y="3271426"/>
            <a:ext cx="2214578" cy="0"/>
          </a:xfrm>
          <a:prstGeom prst="line">
            <a:avLst/>
          </a:prstGeom>
          <a:ln w="9525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1857356" y="4024444"/>
            <a:ext cx="1571636" cy="158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214546" y="338150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cxnSp>
        <p:nvCxnSpPr>
          <p:cNvPr id="19" name="Přímá spojovací čára 18"/>
          <p:cNvCxnSpPr/>
          <p:nvPr/>
        </p:nvCxnSpPr>
        <p:spPr>
          <a:xfrm rot="5400000" flipH="1" flipV="1">
            <a:off x="4344819" y="2465699"/>
            <a:ext cx="882990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821769" y="4417353"/>
            <a:ext cx="3214710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V="1">
            <a:off x="4357686" y="2738560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4429124" y="2738560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V="1">
            <a:off x="4429124" y="6024708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 flipH="1" flipV="1">
            <a:off x="4357686" y="6024708"/>
            <a:ext cx="71438" cy="7143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429124" y="4167320"/>
            <a:ext cx="242889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308654" y="2952874"/>
            <a:ext cx="3857652" cy="33575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429124" y="4167320"/>
            <a:ext cx="2571768" cy="1357322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714612" y="6167584"/>
            <a:ext cx="3000396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5508104" y="692696"/>
            <a:ext cx="2051070" cy="648072"/>
            <a:chOff x="5508104" y="692696"/>
            <a:chExt cx="2051070" cy="648072"/>
          </a:xfrm>
        </p:grpSpPr>
        <p:sp>
          <p:nvSpPr>
            <p:cNvPr id="30" name="Ovál 29"/>
            <p:cNvSpPr/>
            <p:nvPr/>
          </p:nvSpPr>
          <p:spPr>
            <a:xfrm>
              <a:off x="5508104" y="692696"/>
              <a:ext cx="2016224" cy="648072"/>
            </a:xfrm>
            <a:prstGeom prst="ellips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047006" y="832066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hlinkClick r:id="rId2" action="ppaction://hlinksldjump"/>
                </a:rPr>
                <a:t>Zadání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3879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138" y="548679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3356992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138" y="2852936"/>
            <a:ext cx="58760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Ilustrace:</a:t>
            </a:r>
          </a:p>
          <a:p>
            <a:r>
              <a:rPr lang="cs-CZ" dirty="0" smtClean="0"/>
              <a:t>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40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Elektrické vlastnosti látek1</Template>
  <TotalTime>60</TotalTime>
  <Words>268</Words>
  <Application>Microsoft Office PowerPoint</Application>
  <PresentationFormat>Předvádění na obrazovce (4:3)</PresentationFormat>
  <Paragraphs>82</Paragraphs>
  <Slides>11</Slides>
  <Notes>1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Rozptylka</vt:lpstr>
      <vt:lpstr>Rozptylka</vt:lpstr>
      <vt:lpstr>Zobrazení rozptylkou</vt:lpstr>
      <vt:lpstr>Opakování čočky</vt:lpstr>
      <vt:lpstr>Odpověď na 1. otázku</vt:lpstr>
      <vt:lpstr>Odpověď na 2. otázku</vt:lpstr>
      <vt:lpstr>Odpověď na 3. otázku</vt:lpstr>
      <vt:lpstr>Odpověď na 4. otázku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Rozptylka</dc:title>
  <dc:creator>admin</dc:creator>
  <cp:lastModifiedBy>polan</cp:lastModifiedBy>
  <cp:revision>8</cp:revision>
  <dcterms:created xsi:type="dcterms:W3CDTF">2013-02-17T17:21:00Z</dcterms:created>
  <dcterms:modified xsi:type="dcterms:W3CDTF">2013-02-17T11:34:40Z</dcterms:modified>
</cp:coreProperties>
</file>