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odpor kovového vodiče</c:v>
                </c:pt>
              </c:strCache>
            </c:strRef>
          </c:tx>
          <c:marker>
            <c:symbol val="none"/>
          </c:marker>
          <c:cat>
            <c:numRef>
              <c:f>List1!$A$2:$A$7</c:f>
              <c:numCache>
                <c:formatCode>General</c:formatCode>
                <c:ptCount val="6"/>
                <c:pt idx="0">
                  <c:v>50</c:v>
                </c:pt>
                <c:pt idx="1">
                  <c:v>100</c:v>
                </c:pt>
                <c:pt idx="2">
                  <c:v>150</c:v>
                </c:pt>
                <c:pt idx="3">
                  <c:v>200</c:v>
                </c:pt>
                <c:pt idx="4">
                  <c:v>250</c:v>
                </c:pt>
                <c:pt idx="5">
                  <c:v>300</c:v>
                </c:pt>
              </c:numCache>
            </c:numRef>
          </c:cat>
          <c:val>
            <c:numRef>
              <c:f>List1!$B$2:$B$7</c:f>
              <c:numCache>
                <c:formatCode>General</c:formatCode>
                <c:ptCount val="6"/>
                <c:pt idx="0">
                  <c:v>2.8</c:v>
                </c:pt>
                <c:pt idx="1">
                  <c:v>3.1</c:v>
                </c:pt>
                <c:pt idx="2">
                  <c:v>3.4</c:v>
                </c:pt>
                <c:pt idx="3">
                  <c:v>3.7</c:v>
                </c:pt>
                <c:pt idx="4">
                  <c:v>4</c:v>
                </c:pt>
                <c:pt idx="5">
                  <c:v>4.3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1358336"/>
        <c:axId val="31355648"/>
      </c:lineChart>
      <c:catAx>
        <c:axId val="31358336"/>
        <c:scaling>
          <c:orientation val="minMax"/>
        </c:scaling>
        <c:delete val="0"/>
        <c:axPos val="b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t</a:t>
                </a:r>
                <a:r>
                  <a:rPr lang="en-US" dirty="0" smtClean="0"/>
                  <a:t>[</a:t>
                </a:r>
                <a:r>
                  <a:rPr lang="cs-CZ" dirty="0" smtClean="0"/>
                  <a:t>°C</a:t>
                </a:r>
                <a:r>
                  <a:rPr lang="en-US" dirty="0" smtClean="0"/>
                  <a:t>]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038425469065532"/>
              <c:y val="0.73391136812463009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31355648"/>
        <c:crosses val="autoZero"/>
        <c:auto val="0"/>
        <c:lblAlgn val="ctr"/>
        <c:lblOffset val="100"/>
        <c:tickLblSkip val="1"/>
        <c:tickMarkSkip val="1"/>
        <c:noMultiLvlLbl val="0"/>
      </c:catAx>
      <c:valAx>
        <c:axId val="31355648"/>
        <c:scaling>
          <c:orientation val="minMax"/>
        </c:scaling>
        <c:delete val="0"/>
        <c:axPos val="l"/>
        <c:majorGridlines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R </a:t>
                </a:r>
                <a:r>
                  <a:rPr lang="en-US" dirty="0" smtClean="0"/>
                  <a:t>[</a:t>
                </a:r>
                <a:r>
                  <a:rPr lang="el-GR" dirty="0" smtClean="0">
                    <a:latin typeface="Times New Roman"/>
                    <a:cs typeface="Times New Roman"/>
                  </a:rPr>
                  <a:t>Ω</a:t>
                </a:r>
                <a:r>
                  <a:rPr lang="en-US" dirty="0" smtClean="0"/>
                  <a:t>]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1.2500000000000001E-2"/>
              <c:y val="0.15728347139446561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31358336"/>
        <c:crosses val="autoZero"/>
        <c:crossBetween val="between"/>
      </c:valAx>
    </c:plotArea>
    <c:legend>
      <c:legendPos val="b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FF975-69F6-4C2F-BB64-7A8E01737AC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BB9A9B-1E83-4F3B-A63D-110DA95750A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FF975-69F6-4C2F-BB64-7A8E01737AC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B9A9B-1E83-4F3B-A63D-110DA95750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FF975-69F6-4C2F-BB64-7A8E01737AC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B9A9B-1E83-4F3B-A63D-110DA95750A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FF975-69F6-4C2F-BB64-7A8E01737AC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B9A9B-1E83-4F3B-A63D-110DA95750A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FF975-69F6-4C2F-BB64-7A8E01737AC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B9A9B-1E83-4F3B-A63D-110DA95750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FF975-69F6-4C2F-BB64-7A8E01737AC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B9A9B-1E83-4F3B-A63D-110DA95750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FF975-69F6-4C2F-BB64-7A8E01737AC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B9A9B-1E83-4F3B-A63D-110DA95750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FF975-69F6-4C2F-BB64-7A8E01737AC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B9A9B-1E83-4F3B-A63D-110DA95750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FF975-69F6-4C2F-BB64-7A8E01737AC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B9A9B-1E83-4F3B-A63D-110DA95750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FF975-69F6-4C2F-BB64-7A8E01737AC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B9A9B-1E83-4F3B-A63D-110DA95750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FF975-69F6-4C2F-BB64-7A8E01737AC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BB9A9B-1E83-4F3B-A63D-110DA95750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1FFF975-69F6-4C2F-BB64-7A8E01737ACC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BB9A9B-1E83-4F3B-A63D-110DA95750A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37572" y="836712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</a:t>
            </a:r>
            <a:r>
              <a:rPr lang="cs-CZ" sz="1600" dirty="0" smtClean="0">
                <a:latin typeface="Arial" pitchFamily="34" charset="0"/>
              </a:rPr>
              <a:t>PROSINEC 2012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</a:t>
            </a:r>
            <a: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: </a:t>
            </a:r>
            <a: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VY_32_INOVACE_14_9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A_PŘÍRODA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VEDENÍ_ELEKTRICKÉHO_PROUDU_V_KOVECH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4055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Výukový materiál slouží pro výklad – podmínky vedení elektrického proudu obvodem a vedení elektrického proudu v kovech.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Snímek 3 – podmínky vedení elektrického proudu obvodem (hypertextový odkaz na slově zkratu)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Snímek 4 – skrytý snímek – zkrat -     zpět na předchozí snímek,       přechod na další snímek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Snímek 5 – vedení elektrického proudu v kovech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Snímek 6 – odpor kovového vodiče se zvyšující teplotou + jednoduchý graf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Snímek 7 – opakování probrané látky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Šipka nahoru 3"/>
          <p:cNvSpPr/>
          <p:nvPr/>
        </p:nvSpPr>
        <p:spPr>
          <a:xfrm>
            <a:off x="5580112" y="3645024"/>
            <a:ext cx="360040" cy="28803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nahoru 4"/>
          <p:cNvSpPr/>
          <p:nvPr/>
        </p:nvSpPr>
        <p:spPr>
          <a:xfrm flipV="1">
            <a:off x="3680140" y="4077072"/>
            <a:ext cx="360040" cy="28803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880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Podmínky vedení elektrického proudu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532655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V obvodu musí být zdroj napětí.</a:t>
            </a:r>
          </a:p>
        </p:txBody>
      </p:sp>
      <p:grpSp>
        <p:nvGrpSpPr>
          <p:cNvPr id="8" name="Skupina 7"/>
          <p:cNvGrpSpPr/>
          <p:nvPr/>
        </p:nvGrpSpPr>
        <p:grpSpPr>
          <a:xfrm>
            <a:off x="4589563" y="5285778"/>
            <a:ext cx="278780" cy="1069833"/>
            <a:chOff x="3563888" y="5445224"/>
            <a:chExt cx="152400" cy="576064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3563888" y="5445224"/>
              <a:ext cx="0" cy="57606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3716288" y="5597624"/>
              <a:ext cx="0" cy="28803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Přímá spojnice 9"/>
          <p:cNvCxnSpPr/>
          <p:nvPr/>
        </p:nvCxnSpPr>
        <p:spPr>
          <a:xfrm flipH="1">
            <a:off x="1691680" y="5820694"/>
            <a:ext cx="2897883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1691680" y="3547299"/>
            <a:ext cx="0" cy="228896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691680" y="3547299"/>
            <a:ext cx="54006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092280" y="3547299"/>
            <a:ext cx="0" cy="22733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868343" y="5836265"/>
            <a:ext cx="22239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79512" y="2492896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!!!V obvodu musí být vždy zařazen spotřebič, aby nedošlo ke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hlinkClick r:id="rId2" action="ppaction://hlinksldjump"/>
              </a:rPr>
              <a:t>zkratu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!!!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140621" y="3212976"/>
            <a:ext cx="1935435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67544" y="2060848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cs-CZ" sz="2400" b="1" dirty="0" smtClean="0">
                <a:solidFill>
                  <a:schemeClr val="tx1"/>
                </a:solidFill>
                <a:latin typeface="+mj-lt"/>
              </a:rPr>
              <a:t>Obvod musí být vodivě uzavřen.</a:t>
            </a:r>
          </a:p>
          <a:p>
            <a:endParaRPr lang="cs-CZ" sz="2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9590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1" grpId="0"/>
      <p:bldP spid="22" grpId="0" animBg="1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Zkrat – spojení nakrátko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Přímé propojení pólů zdroje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Elektrický proud neprotéká spotřebičem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Ke zkratu může dojít:</a:t>
            </a:r>
          </a:p>
          <a:p>
            <a:pPr lvl="7"/>
            <a:r>
              <a:rPr lang="cs-CZ" sz="1800" dirty="0" smtClean="0">
                <a:solidFill>
                  <a:schemeClr val="tx1"/>
                </a:solidFill>
              </a:rPr>
              <a:t>Při porušení izolace </a:t>
            </a:r>
            <a:r>
              <a:rPr lang="cs-CZ" sz="1800" dirty="0">
                <a:solidFill>
                  <a:schemeClr val="tx1"/>
                </a:solidFill>
              </a:rPr>
              <a:t>n</a:t>
            </a:r>
            <a:r>
              <a:rPr lang="cs-CZ" sz="1800" dirty="0" smtClean="0">
                <a:solidFill>
                  <a:schemeClr val="tx1"/>
                </a:solidFill>
              </a:rPr>
              <a:t>a vodičích</a:t>
            </a:r>
          </a:p>
          <a:p>
            <a:pPr lvl="7"/>
            <a:r>
              <a:rPr lang="cs-CZ" sz="1800" dirty="0" smtClean="0">
                <a:solidFill>
                  <a:schemeClr val="tx1"/>
                </a:solidFill>
              </a:rPr>
              <a:t>Při závadě uvnitř spotřebiče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Při zkratu se zvyšuje teplota v obvodu – může dojít k požáru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Ochrana před zkratem:</a:t>
            </a:r>
          </a:p>
          <a:p>
            <a:pPr lvl="8"/>
            <a:r>
              <a:rPr lang="cs-CZ" sz="1800" dirty="0" smtClean="0">
                <a:solidFill>
                  <a:schemeClr val="tx1"/>
                </a:solidFill>
              </a:rPr>
              <a:t>Pojistky</a:t>
            </a:r>
          </a:p>
          <a:p>
            <a:pPr lvl="8"/>
            <a:r>
              <a:rPr lang="cs-CZ" sz="1800" dirty="0" smtClean="0">
                <a:solidFill>
                  <a:schemeClr val="tx1"/>
                </a:solidFill>
              </a:rPr>
              <a:t>Jistič</a:t>
            </a:r>
          </a:p>
          <a:p>
            <a:pPr lvl="8"/>
            <a:endParaRPr lang="cs-CZ" sz="1800" dirty="0" smtClean="0">
              <a:solidFill>
                <a:schemeClr val="tx1"/>
              </a:solidFill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Šipka dolů 5">
            <a:hlinkClick r:id="rId2" action="ppaction://hlinksldjump"/>
          </p:cNvPr>
          <p:cNvSpPr/>
          <p:nvPr/>
        </p:nvSpPr>
        <p:spPr>
          <a:xfrm>
            <a:off x="8023242" y="5949280"/>
            <a:ext cx="648072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>
            <a:hlinkClick r:id="rId3" action="ppaction://hlinksldjump"/>
          </p:cNvPr>
          <p:cNvSpPr/>
          <p:nvPr/>
        </p:nvSpPr>
        <p:spPr>
          <a:xfrm flipV="1">
            <a:off x="7915207" y="188640"/>
            <a:ext cx="648072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349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Vedení elektrického </a:t>
            </a:r>
            <a:r>
              <a:rPr lang="cs-CZ" dirty="0"/>
              <a:t>p</a:t>
            </a:r>
            <a:r>
              <a:rPr lang="cs-CZ" dirty="0" smtClean="0"/>
              <a:t>roudu v kovech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226084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Elektrický proud je tvořen usměrněným pohybem volných elektronů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Rychlost elektronů – 0,1mm/s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Elektrické pole mezi póly zdroje působí na všechny elektrony ve stejný okamžik.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46" name="Skupina 45"/>
          <p:cNvGrpSpPr/>
          <p:nvPr/>
        </p:nvGrpSpPr>
        <p:grpSpPr>
          <a:xfrm>
            <a:off x="579710" y="3544699"/>
            <a:ext cx="5616837" cy="1252454"/>
            <a:chOff x="579711" y="3544698"/>
            <a:chExt cx="5400600" cy="3142635"/>
          </a:xfrm>
        </p:grpSpPr>
        <p:grpSp>
          <p:nvGrpSpPr>
            <p:cNvPr id="4" name="Skupina 3"/>
            <p:cNvGrpSpPr/>
            <p:nvPr/>
          </p:nvGrpSpPr>
          <p:grpSpPr>
            <a:xfrm>
              <a:off x="3477594" y="5617500"/>
              <a:ext cx="278780" cy="1069833"/>
              <a:chOff x="3563888" y="5445224"/>
              <a:chExt cx="152400" cy="576064"/>
            </a:xfrm>
          </p:grpSpPr>
          <p:cxnSp>
            <p:nvCxnSpPr>
              <p:cNvPr id="5" name="Přímá spojnice 4"/>
              <p:cNvCxnSpPr/>
              <p:nvPr/>
            </p:nvCxnSpPr>
            <p:spPr>
              <a:xfrm>
                <a:off x="3563888" y="5445224"/>
                <a:ext cx="0" cy="57606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3716288" y="5597624"/>
                <a:ext cx="0" cy="28803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Skupina 44"/>
            <p:cNvGrpSpPr/>
            <p:nvPr/>
          </p:nvGrpSpPr>
          <p:grpSpPr>
            <a:xfrm>
              <a:off x="579711" y="3544698"/>
              <a:ext cx="5400600" cy="2623289"/>
              <a:chOff x="579711" y="3544698"/>
              <a:chExt cx="5400600" cy="2623289"/>
            </a:xfrm>
          </p:grpSpPr>
          <p:cxnSp>
            <p:nvCxnSpPr>
              <p:cNvPr id="7" name="Přímá spojnice 6"/>
              <p:cNvCxnSpPr/>
              <p:nvPr/>
            </p:nvCxnSpPr>
            <p:spPr>
              <a:xfrm flipH="1">
                <a:off x="579711" y="6152416"/>
                <a:ext cx="2897883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 flipV="1">
                <a:off x="579711" y="3879021"/>
                <a:ext cx="0" cy="228896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579711" y="3879021"/>
                <a:ext cx="540060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5980311" y="3879021"/>
                <a:ext cx="0" cy="2273395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3756374" y="6167987"/>
                <a:ext cx="2223937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" name="Obdélník 11"/>
              <p:cNvSpPr/>
              <p:nvPr/>
            </p:nvSpPr>
            <p:spPr>
              <a:xfrm>
                <a:off x="2028652" y="3544698"/>
                <a:ext cx="1935435" cy="64807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3" name="Ovál 12"/>
          <p:cNvSpPr/>
          <p:nvPr/>
        </p:nvSpPr>
        <p:spPr>
          <a:xfrm>
            <a:off x="5588848" y="3544699"/>
            <a:ext cx="432048" cy="432048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0" y="4797152"/>
            <a:ext cx="9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0" y="6428983"/>
            <a:ext cx="9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1702551" y="5049160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30407" y="5769240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469025" y="5049160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469025" y="5769240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228515" y="5049160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228515" y="5797500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227387" y="4869160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003725" y="4869160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585843" y="4869160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613571" y="4869160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290949" y="5537766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067287" y="5537766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1649405" y="5537766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677133" y="5537766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247839" y="6216054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024177" y="6216054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1606295" y="6216054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634023" y="6216054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nice se šipkou 54"/>
          <p:cNvCxnSpPr>
            <a:stCxn id="13" idx="4"/>
          </p:cNvCxnSpPr>
          <p:nvPr/>
        </p:nvCxnSpPr>
        <p:spPr>
          <a:xfrm>
            <a:off x="5804872" y="3976747"/>
            <a:ext cx="216024" cy="8204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vál 55"/>
          <p:cNvSpPr/>
          <p:nvPr/>
        </p:nvSpPr>
        <p:spPr>
          <a:xfrm>
            <a:off x="3910560" y="5049160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3938416" y="5769240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4677034" y="5049160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4677034" y="5769240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5436524" y="5049160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5436524" y="5797500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6068842" y="5054086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6096698" y="5774166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6835316" y="5054086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835316" y="5774166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594806" y="5054086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7594806" y="5802426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26882" y="5054086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154738" y="5774166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893356" y="5054086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893356" y="5774166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8316416" y="5060249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8316416" y="5808589"/>
            <a:ext cx="4528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4912721" y="4869160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5689059" y="4869160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271177" y="4869160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6298905" y="4869160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4976283" y="5537766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5752621" y="5537766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4334739" y="5537766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6362467" y="5537766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4933173" y="6216054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5709511" y="6216054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4291629" y="6216054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6319357" y="6216054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7466851" y="4871781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8243189" y="4871781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6798869" y="4871781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8853035" y="4871781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7530413" y="5540387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8306751" y="5540387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6888869" y="5540387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8916597" y="5540387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7487303" y="6218675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8263641" y="6218675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6845759" y="6218675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8873487" y="6218675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876208" y="4869160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234664" y="4869160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939770" y="5537766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298226" y="5537766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896660" y="6216054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255116" y="6216054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vál 105"/>
          <p:cNvSpPr/>
          <p:nvPr/>
        </p:nvSpPr>
        <p:spPr>
          <a:xfrm>
            <a:off x="6845759" y="4040954"/>
            <a:ext cx="180000" cy="18000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TextovéPole 106"/>
          <p:cNvSpPr txBox="1"/>
          <p:nvPr/>
        </p:nvSpPr>
        <p:spPr>
          <a:xfrm>
            <a:off x="6935759" y="3976747"/>
            <a:ext cx="2097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Volné elektrony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5707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Elektrický odpor v kovech při zvýšení teploty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96470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Při zvyšování teploty kovového vodiče se zvyšuje i odpor vodiče .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9" name="Graf 8"/>
          <p:cNvGraphicFramePr/>
          <p:nvPr>
            <p:extLst>
              <p:ext uri="{D42A27DB-BD31-4B8C-83A1-F6EECF244321}">
                <p14:modId xmlns:p14="http://schemas.microsoft.com/office/powerpoint/2010/main" val="908294474"/>
              </p:ext>
            </p:extLst>
          </p:nvPr>
        </p:nvGraphicFramePr>
        <p:xfrm>
          <a:off x="827584" y="2708920"/>
          <a:ext cx="7344816" cy="35283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956784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Vyjmenuj podmínky vedení elektrického proudu obvodem.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Proč musí být v obvodu zařazen spotřebič?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Co je to zkrat?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Čím je tvořen elektrický proud v kovech?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2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6138" y="548679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KOLÁŘOVÁ, Růžena, et al. </a:t>
            </a:r>
            <a:r>
              <a:rPr lang="cs-CZ" i="1" dirty="0" smtClean="0"/>
              <a:t>Fyzika : Pro 9. ročník základní školy</a:t>
            </a:r>
            <a:r>
              <a:rPr lang="cs-CZ" dirty="0" smtClean="0"/>
              <a:t>. 1. vydání. Praha : Prometheus, 2005. 232 s. Dostupné z WWW: &lt;http://www.prometheus-nakl.cz&gt;. ISBN 80-7196-193-0.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RAUNER, Karel; HAVEL, Václav; RANDA, Miroslav. </a:t>
            </a:r>
            <a:r>
              <a:rPr lang="cs-CZ" i="1" dirty="0" smtClean="0"/>
              <a:t>Fyzika9 : Učebnice pro základní školy a víceletá gymnázia</a:t>
            </a:r>
            <a:r>
              <a:rPr lang="cs-CZ" dirty="0" smtClean="0"/>
              <a:t>. 1. vydání. Plzeň : Fraus, 2007. 136 s. Dostupné z WWW: &lt;http://www.fraus.cz&gt;. ISBN 978-80-7238-617-8.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7766" y="3356992"/>
            <a:ext cx="86409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6138" y="2852936"/>
            <a:ext cx="58760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Ilustrace:</a:t>
            </a:r>
          </a:p>
          <a:p>
            <a:r>
              <a:rPr lang="cs-CZ" dirty="0" smtClean="0"/>
              <a:t>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375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</TotalTime>
  <Words>334</Words>
  <Application>Microsoft Office PowerPoint</Application>
  <PresentationFormat>Předvádění na obrazovce (4:3)</PresentationFormat>
  <Paragraphs>63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Anotace</vt:lpstr>
      <vt:lpstr>Podmínky vedení elektrického proudu</vt:lpstr>
      <vt:lpstr>Zkrat – spojení nakrátko </vt:lpstr>
      <vt:lpstr>Vedení elektrického proudu v kovech</vt:lpstr>
      <vt:lpstr>Elektrický odpor v kovech při zvýšení teploty</vt:lpstr>
      <vt:lpstr>Opakování</vt:lpstr>
      <vt:lpstr>Prezentace aplikace PowerPoint</vt:lpstr>
    </vt:vector>
  </TitlesOfParts>
  <Company>2.ZŠ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polan</dc:creator>
  <cp:lastModifiedBy>polan</cp:lastModifiedBy>
  <cp:revision>3</cp:revision>
  <dcterms:created xsi:type="dcterms:W3CDTF">2012-12-01T12:31:09Z</dcterms:created>
  <dcterms:modified xsi:type="dcterms:W3CDTF">2012-12-01T12:35:29Z</dcterms:modified>
</cp:coreProperties>
</file>