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5" autoAdjust="0"/>
    <p:restoredTop sz="94660"/>
  </p:normalViewPr>
  <p:slideViewPr>
    <p:cSldViewPr>
      <p:cViewPr>
        <p:scale>
          <a:sx n="66" d="100"/>
          <a:sy n="66" d="100"/>
        </p:scale>
        <p:origin x="-1320" y="-9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8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9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9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9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8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9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6F545A3-B2CB-44B8-B27A-4DAFEF0E45E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6625ED4-1EC8-4C01-B9DE-E69E82802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v%C3%A1noce&amp;ex=1" TargetMode="External"/><Relationship Id="rId7" Type="http://schemas.openxmlformats.org/officeDocument/2006/relationships/hyperlink" Target="http://office.microsoft.com/cs-cz/images/results.aspx?qu=p%C5%99%C3%ADpitek&amp;ex=1" TargetMode="External"/><Relationship Id="rId2" Type="http://schemas.openxmlformats.org/officeDocument/2006/relationships/hyperlink" Target="http://office.microsoft.com/cs-cz/images/results.aspx?qu=narozeniny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k%C3%BDchat&amp;ex=1" TargetMode="External"/><Relationship Id="rId5" Type="http://schemas.openxmlformats.org/officeDocument/2006/relationships/hyperlink" Target="http://office.microsoft.com/cs-cz/images/results.aspx?qu=oslava&amp;ex=1" TargetMode="External"/><Relationship Id="rId4" Type="http://schemas.openxmlformats.org/officeDocument/2006/relationships/hyperlink" Target="http://office.microsoft.com/cs-cz/images/results.aspx?qu=silvestr&amp;ex=1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0"/>
            <a:ext cx="3313355" cy="227687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G</a:t>
            </a:r>
            <a:r>
              <a:rPr lang="cs-CZ" b="1" dirty="0" smtClean="0"/>
              <a:t>REETINGS</a:t>
            </a:r>
            <a:r>
              <a:rPr lang="en-GB" b="1" dirty="0" smtClean="0"/>
              <a:t>, </a:t>
            </a:r>
            <a:r>
              <a:rPr lang="cs-CZ" b="1" dirty="0" smtClean="0"/>
              <a:t>FAREWELLS</a:t>
            </a:r>
            <a:r>
              <a:rPr lang="en-GB" b="1" dirty="0" smtClean="0"/>
              <a:t> and </a:t>
            </a:r>
            <a:r>
              <a:rPr lang="cs-CZ" b="1" dirty="0" smtClean="0"/>
              <a:t>SPECIAL EXPRESSIONS</a:t>
            </a:r>
            <a:endParaRPr lang="en-GB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16016" y="2276872"/>
            <a:ext cx="3309803" cy="1260629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Anotace: Materiál je určen pro žáky 6. ročníku a slouží k výkladu a procvičení základních zdvořilostních frází se zaměřením na praktické využití především britské aj.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3564791"/>
            <a:ext cx="56886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</a:t>
            </a:r>
            <a:r>
              <a:rPr lang="cs-CZ" sz="16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ZŠ </a:t>
            </a:r>
            <a:r>
              <a:rPr lang="cs-CZ" sz="16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Štětí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Ostrovní 300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VY_32_INOVACE_AJ.6.05_greetings_farewells_and_special_expressions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1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Greetings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farewells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1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special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expressions</a:t>
            </a: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Pozdravy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29.11. 2011</a:t>
            </a:r>
            <a:b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 CZ.1.07/1.4.00/21.1693</a:t>
            </a:r>
            <a:r>
              <a:rPr lang="cs-CZ" sz="1600" dirty="0" smtClean="0">
                <a:solidFill>
                  <a:srgbClr val="C00000"/>
                </a:solidFill>
              </a:rPr>
              <a:t/>
            </a:r>
            <a:br>
              <a:rPr lang="cs-CZ" sz="1600" dirty="0" smtClean="0">
                <a:solidFill>
                  <a:srgbClr val="C00000"/>
                </a:solidFill>
              </a:rPr>
            </a:br>
            <a:endParaRPr lang="cs-CZ" sz="1600" dirty="0"/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5994514"/>
            <a:ext cx="3995936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pPr algn="ctr"/>
            <a:r>
              <a:rPr lang="en-GB" b="1" dirty="0" smtClean="0"/>
              <a:t>GREETINGS: „hello“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417646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3200" dirty="0" smtClean="0"/>
              <a:t>Hi/Hello. How are you?</a:t>
            </a:r>
          </a:p>
          <a:p>
            <a:pPr>
              <a:lnSpc>
                <a:spcPct val="150000"/>
              </a:lnSpc>
              <a:buNone/>
            </a:pPr>
            <a:r>
              <a:rPr lang="en-GB" sz="2200" b="1" dirty="0" smtClean="0">
                <a:solidFill>
                  <a:schemeClr val="bg2">
                    <a:lumMod val="50000"/>
                  </a:schemeClr>
                </a:solidFill>
              </a:rPr>
              <a:t>POZOR</a:t>
            </a:r>
            <a:r>
              <a:rPr lang="en-GB" sz="2200" dirty="0" smtClean="0"/>
              <a:t> – v </a:t>
            </a:r>
            <a:r>
              <a:rPr lang="en-GB" sz="2200" dirty="0" err="1" smtClean="0"/>
              <a:t>aj</a:t>
            </a:r>
            <a:r>
              <a:rPr lang="en-GB" sz="2200" dirty="0" smtClean="0"/>
              <a:t> „Hello“ se </a:t>
            </a:r>
            <a:r>
              <a:rPr lang="en-GB" sz="2200" dirty="0" err="1" smtClean="0"/>
              <a:t>používá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</a:t>
            </a:r>
            <a:r>
              <a:rPr lang="en-GB" sz="2200" dirty="0" err="1" smtClean="0"/>
              <a:t>jako</a:t>
            </a:r>
            <a:r>
              <a:rPr lang="en-GB" sz="2200" dirty="0" smtClean="0"/>
              <a:t> </a:t>
            </a:r>
            <a:r>
              <a:rPr lang="en-GB" sz="2200" dirty="0" err="1" smtClean="0"/>
              <a:t>naše</a:t>
            </a:r>
            <a:r>
              <a:rPr lang="en-GB" sz="2200" dirty="0" smtClean="0"/>
              <a:t> „</a:t>
            </a:r>
            <a:r>
              <a:rPr lang="en-GB" sz="2200" dirty="0" err="1" smtClean="0"/>
              <a:t>Dobrý</a:t>
            </a:r>
            <a:r>
              <a:rPr lang="en-GB" sz="2200" dirty="0" smtClean="0"/>
              <a:t> den“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sz="2200" dirty="0" err="1" smtClean="0"/>
              <a:t>obvyklý</a:t>
            </a:r>
            <a:r>
              <a:rPr lang="en-GB" sz="2200" dirty="0" smtClean="0"/>
              <a:t> </a:t>
            </a:r>
            <a:r>
              <a:rPr lang="en-GB" sz="2200" dirty="0" err="1" smtClean="0"/>
              <a:t>pozdrav</a:t>
            </a:r>
            <a:endParaRPr lang="en-GB" sz="2200" dirty="0" smtClean="0"/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sz="2200" dirty="0" smtClean="0"/>
              <a:t>„How are you?“ – </a:t>
            </a:r>
            <a:r>
              <a:rPr lang="en-GB" sz="2200" dirty="0" err="1" smtClean="0"/>
              <a:t>velmi</a:t>
            </a:r>
            <a:r>
              <a:rPr lang="en-GB" sz="2200" dirty="0" smtClean="0"/>
              <a:t> </a:t>
            </a:r>
            <a:r>
              <a:rPr lang="en-GB" sz="2200" dirty="0" err="1" smtClean="0"/>
              <a:t>často</a:t>
            </a:r>
            <a:r>
              <a:rPr lang="en-GB" sz="2200" dirty="0" smtClean="0"/>
              <a:t> </a:t>
            </a:r>
            <a:r>
              <a:rPr lang="en-GB" sz="2200" dirty="0" err="1" smtClean="0"/>
              <a:t>používaná</a:t>
            </a:r>
            <a:r>
              <a:rPr lang="en-GB" sz="2200" dirty="0" smtClean="0"/>
              <a:t> </a:t>
            </a:r>
            <a:r>
              <a:rPr lang="en-GB" sz="2200" dirty="0" err="1" smtClean="0"/>
              <a:t>fráze</a:t>
            </a:r>
            <a:endParaRPr lang="en-GB" sz="2200" dirty="0" smtClean="0"/>
          </a:p>
          <a:p>
            <a:pPr>
              <a:lnSpc>
                <a:spcPct val="150000"/>
              </a:lnSpc>
              <a:buNone/>
            </a:pPr>
            <a:r>
              <a:rPr lang="en-GB" sz="2200" dirty="0" smtClean="0"/>
              <a:t>      - </a:t>
            </a:r>
            <a:r>
              <a:rPr lang="en-GB" sz="2200" dirty="0" err="1" smtClean="0"/>
              <a:t>odpovědi</a:t>
            </a:r>
            <a:r>
              <a:rPr lang="en-GB" sz="2200" dirty="0" smtClean="0"/>
              <a:t>: Fine, thanks.</a:t>
            </a:r>
            <a:r>
              <a:rPr lang="cs-CZ" sz="2200" dirty="0" smtClean="0"/>
              <a:t> </a:t>
            </a:r>
            <a:r>
              <a:rPr lang="en-GB" sz="2200" dirty="0" smtClean="0"/>
              <a:t>/</a:t>
            </a:r>
            <a:r>
              <a:rPr lang="cs-CZ" sz="2200" dirty="0" smtClean="0"/>
              <a:t> </a:t>
            </a:r>
            <a:r>
              <a:rPr lang="en-GB" sz="2200" dirty="0" smtClean="0"/>
              <a:t>Not too bad.</a:t>
            </a:r>
            <a:r>
              <a:rPr lang="cs-CZ" sz="2200" dirty="0" smtClean="0"/>
              <a:t> </a:t>
            </a:r>
            <a:r>
              <a:rPr lang="en-GB" sz="2200" dirty="0" smtClean="0"/>
              <a:t>/</a:t>
            </a:r>
            <a:r>
              <a:rPr lang="cs-CZ" sz="2200" dirty="0" smtClean="0"/>
              <a:t> </a:t>
            </a:r>
            <a:r>
              <a:rPr lang="en-GB" sz="2200" dirty="0" smtClean="0"/>
              <a:t>Not bad. </a:t>
            </a:r>
            <a:r>
              <a:rPr lang="en-GB" sz="2200" dirty="0" smtClean="0">
                <a:solidFill>
                  <a:schemeClr val="bg2">
                    <a:lumMod val="50000"/>
                  </a:schemeClr>
                </a:solidFill>
              </a:rPr>
              <a:t>NEZAPOMENEME SE ZEPTAT </a:t>
            </a:r>
            <a:r>
              <a:rPr lang="en-GB" sz="2200" dirty="0" smtClean="0"/>
              <a:t>„And you?“</a:t>
            </a:r>
          </a:p>
          <a:p>
            <a:pPr>
              <a:lnSpc>
                <a:spcPct val="150000"/>
              </a:lnSpc>
              <a:buNone/>
            </a:pPr>
            <a:r>
              <a:rPr lang="en-GB" sz="2200" dirty="0" smtClean="0"/>
              <a:t>    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GREETINGS: „</a:t>
            </a:r>
            <a:r>
              <a:rPr lang="cs-CZ" b="1" dirty="0" err="1" smtClean="0"/>
              <a:t>hello</a:t>
            </a:r>
            <a:r>
              <a:rPr lang="cs-CZ" b="1" dirty="0" smtClean="0"/>
              <a:t>“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6777317" cy="439248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3000" dirty="0" err="1" smtClean="0"/>
              <a:t>Good</a:t>
            </a:r>
            <a:r>
              <a:rPr lang="cs-CZ" sz="3000" dirty="0" smtClean="0"/>
              <a:t> </a:t>
            </a:r>
            <a:r>
              <a:rPr lang="cs-CZ" sz="3000" dirty="0" err="1" smtClean="0"/>
              <a:t>morning</a:t>
            </a:r>
            <a:r>
              <a:rPr lang="cs-CZ" sz="3000" dirty="0" smtClean="0"/>
              <a:t> / </a:t>
            </a:r>
            <a:r>
              <a:rPr lang="cs-CZ" sz="3000" dirty="0" err="1" smtClean="0"/>
              <a:t>Good</a:t>
            </a:r>
            <a:r>
              <a:rPr lang="cs-CZ" sz="3000" dirty="0" smtClean="0"/>
              <a:t> </a:t>
            </a:r>
            <a:r>
              <a:rPr lang="cs-CZ" sz="3000" dirty="0" err="1" smtClean="0"/>
              <a:t>afternoon</a:t>
            </a:r>
            <a:r>
              <a:rPr lang="cs-CZ" sz="3000" dirty="0" smtClean="0"/>
              <a:t>/ </a:t>
            </a:r>
            <a:r>
              <a:rPr lang="cs-CZ" sz="3000" dirty="0" err="1" smtClean="0"/>
              <a:t>Good</a:t>
            </a:r>
            <a:r>
              <a:rPr lang="cs-CZ" sz="3000" dirty="0" smtClean="0"/>
              <a:t> </a:t>
            </a:r>
            <a:r>
              <a:rPr lang="cs-CZ" sz="3000" dirty="0" err="1" smtClean="0"/>
              <a:t>evening</a:t>
            </a:r>
            <a:endParaRPr lang="cs-CZ" sz="3000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- </a:t>
            </a:r>
            <a:r>
              <a:rPr lang="cs-CZ" sz="2000" dirty="0" smtClean="0"/>
              <a:t>v angličtině se liší pozdravy podle části dne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 -  Britové nepoužívají „</a:t>
            </a:r>
            <a:r>
              <a:rPr lang="cs-CZ" sz="2000" dirty="0" err="1" smtClean="0"/>
              <a:t>Good</a:t>
            </a:r>
            <a:r>
              <a:rPr lang="cs-CZ" sz="2000" dirty="0" smtClean="0"/>
              <a:t> </a:t>
            </a:r>
            <a:r>
              <a:rPr lang="cs-CZ" sz="2000" dirty="0" err="1" smtClean="0"/>
              <a:t>day</a:t>
            </a:r>
            <a:r>
              <a:rPr lang="cs-CZ" sz="2000" dirty="0" smtClean="0"/>
              <a:t>“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 -  nepoužívají příliš často – používanější je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HELLO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/>
          <a:lstStyle/>
          <a:p>
            <a:pPr algn="ctr"/>
            <a:r>
              <a:rPr lang="en-GB" b="1" dirty="0" smtClean="0"/>
              <a:t>FAREWELLS: „goodbye“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453650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3000" dirty="0" smtClean="0"/>
              <a:t>Nice to meet you.</a:t>
            </a:r>
            <a:endParaRPr lang="cs-CZ" sz="3000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</a:t>
            </a:r>
            <a:r>
              <a:rPr lang="cs-CZ" sz="2000" dirty="0" smtClean="0"/>
              <a:t>- často používané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     - použijeme poté, co jsme někoho potkali poprvé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  <a:r>
              <a:rPr lang="en-GB" sz="3000" dirty="0" smtClean="0"/>
              <a:t>See you/ See you later/See you tomorrow.</a:t>
            </a:r>
            <a:endParaRPr lang="cs-CZ" sz="3000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- </a:t>
            </a:r>
            <a:r>
              <a:rPr lang="cs-CZ" sz="2000" dirty="0" smtClean="0"/>
              <a:t>používanější nežli „</a:t>
            </a:r>
            <a:r>
              <a:rPr lang="en-GB" sz="2000" dirty="0" smtClean="0"/>
              <a:t>Good bye“</a:t>
            </a:r>
            <a:endParaRPr lang="en-GB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FAREWELLS: „</a:t>
            </a:r>
            <a:r>
              <a:rPr lang="cs-CZ" b="1" dirty="0" err="1" smtClean="0"/>
              <a:t>goodbye</a:t>
            </a:r>
            <a:r>
              <a:rPr lang="cs-CZ" b="1" dirty="0" smtClean="0"/>
              <a:t>“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50405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3000" dirty="0" smtClean="0"/>
              <a:t>Good bye / Bye. 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    - Good bye je </a:t>
            </a:r>
            <a:r>
              <a:rPr lang="cs-CZ" sz="2000" dirty="0" smtClean="0"/>
              <a:t>zdvořilejší</a:t>
            </a:r>
          </a:p>
          <a:p>
            <a:pPr>
              <a:lnSpc>
                <a:spcPct val="150000"/>
              </a:lnSpc>
            </a:pPr>
            <a:r>
              <a:rPr lang="en-GB" sz="3000" dirty="0" smtClean="0"/>
              <a:t>Have a</a:t>
            </a:r>
            <a:r>
              <a:rPr lang="cs-CZ" sz="3000" dirty="0" smtClean="0"/>
              <a:t> </a:t>
            </a:r>
            <a:r>
              <a:rPr lang="en-GB" sz="3000" dirty="0" smtClean="0"/>
              <a:t>nice(day/week/</a:t>
            </a:r>
            <a:endParaRPr lang="cs-CZ" sz="3000" dirty="0" smtClean="0"/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   </a:t>
            </a:r>
            <a:r>
              <a:rPr lang="en-GB" sz="3000" dirty="0" smtClean="0"/>
              <a:t>weekend)</a:t>
            </a:r>
            <a:endParaRPr lang="cs-CZ" sz="3000" dirty="0" smtClean="0"/>
          </a:p>
          <a:p>
            <a:pPr>
              <a:lnSpc>
                <a:spcPct val="150000"/>
              </a:lnSpc>
              <a:buNone/>
            </a:pPr>
            <a:r>
              <a:rPr lang="cs-CZ" sz="2000" dirty="0"/>
              <a:t> </a:t>
            </a:r>
            <a:r>
              <a:rPr lang="cs-CZ" sz="2000" dirty="0" smtClean="0"/>
              <a:t>  - stejně jako u nás – přání pěkného dne/týdne/víkendu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/>
              <a:t>  </a:t>
            </a:r>
            <a:r>
              <a:rPr lang="cs-CZ" sz="2000" dirty="0" smtClean="0"/>
              <a:t> - odpověď: </a:t>
            </a:r>
            <a:r>
              <a:rPr lang="en-GB" sz="2000" b="1" dirty="0" smtClean="0">
                <a:solidFill>
                  <a:schemeClr val="bg2">
                    <a:lumMod val="50000"/>
                  </a:schemeClr>
                </a:solidFill>
              </a:rPr>
              <a:t>Same to you.</a:t>
            </a:r>
          </a:p>
          <a:p>
            <a:pPr>
              <a:lnSpc>
                <a:spcPct val="150000"/>
              </a:lnSpc>
              <a:buNone/>
            </a:pPr>
            <a:endParaRPr lang="cs-CZ" sz="2200" dirty="0" smtClean="0"/>
          </a:p>
          <a:p>
            <a:pPr>
              <a:lnSpc>
                <a:spcPct val="150000"/>
              </a:lnSpc>
              <a:buNone/>
            </a:pPr>
            <a:endParaRPr lang="en-GB" sz="3000" dirty="0" smtClean="0"/>
          </a:p>
          <a:p>
            <a:pPr>
              <a:buNone/>
            </a:pPr>
            <a:r>
              <a:rPr lang="cs-CZ" dirty="0" smtClean="0"/>
              <a:t>     </a:t>
            </a:r>
            <a:endParaRPr lang="cs-CZ" sz="2000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HAPPY OCCASIONS and CELEBRATIONS</a:t>
            </a:r>
            <a:endParaRPr lang="cs-CZ" b="1" dirty="0"/>
          </a:p>
        </p:txBody>
      </p:sp>
      <p:pic>
        <p:nvPicPr>
          <p:cNvPr id="1026" name="Picture 2" descr="chlapci,děti,dítka,dorty,fotografie,narozeniny,oslava narozenin,oslavy,pentle,sfoukávání svíček,svíčky,zvláštní příležit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75" y="1413135"/>
            <a:ext cx="1440160" cy="1151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2015408"/>
            <a:ext cx="2483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Happy Birthday</a:t>
            </a:r>
            <a:endParaRPr lang="en-GB" sz="2400" dirty="0"/>
          </a:p>
        </p:txBody>
      </p:sp>
      <p:pic>
        <p:nvPicPr>
          <p:cNvPr id="1028" name="Picture 4" descr="dekorace,fotografie,hvězdy,oblouky,oslavy,stromy,svátky,Vánoce,vánoční ozdoby,vánoční stromečky,výzdoba,zvláštní příležit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33" y="2662388"/>
            <a:ext cx="1547812" cy="122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3256954"/>
            <a:ext cx="36936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Happy/</a:t>
            </a:r>
            <a:r>
              <a:rPr lang="en-GB" sz="2400" b="1" dirty="0" smtClean="0"/>
              <a:t>Merry </a:t>
            </a:r>
            <a:r>
              <a:rPr lang="en-GB" sz="2400" dirty="0" smtClean="0"/>
              <a:t>Christmas</a:t>
            </a:r>
            <a:endParaRPr lang="en-GB" sz="2400" b="1" dirty="0"/>
          </a:p>
        </p:txBody>
      </p:sp>
      <p:pic>
        <p:nvPicPr>
          <p:cNvPr id="1030" name="Picture 6" descr="4. července,Den nezávislosti,fotografie,nové roky,ohňostroje,oslavy,Silvestr,svátky,zvláštní udál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76" y="4047816"/>
            <a:ext cx="1497350" cy="102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41882" y="4438262"/>
            <a:ext cx="2730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Happy New Year</a:t>
            </a:r>
            <a:endParaRPr lang="en-GB" sz="2400" dirty="0"/>
          </a:p>
        </p:txBody>
      </p:sp>
      <p:pic>
        <p:nvPicPr>
          <p:cNvPr id="1032" name="Picture 8" descr="barety,iStockphoto,oslavy,promoce,promoční čepice,školy,střapce,úspěchy,zvláštní příležit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39" y="5144510"/>
            <a:ext cx="1502703" cy="11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27796" y="5768624"/>
            <a:ext cx="2451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Congratulation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88143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>EXPRESSIONS </a:t>
            </a:r>
            <a:r>
              <a:rPr lang="cs-CZ" b="1" dirty="0" smtClean="0"/>
              <a:t> </a:t>
            </a:r>
            <a:r>
              <a:rPr lang="en-GB" b="1" dirty="0" smtClean="0"/>
              <a:t>for SPECIAL SITUATIONS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136904" cy="4608512"/>
          </a:xfrm>
        </p:spPr>
        <p:txBody>
          <a:bodyPr/>
          <a:lstStyle/>
          <a:p>
            <a:r>
              <a:rPr lang="cs-CZ" b="1" dirty="0" smtClean="0"/>
              <a:t>EXCUSE ME</a:t>
            </a:r>
            <a:r>
              <a:rPr lang="cs-CZ" dirty="0" smtClean="0"/>
              <a:t> – </a:t>
            </a:r>
            <a:r>
              <a:rPr lang="en-GB" sz="2000" dirty="0" smtClean="0"/>
              <a:t>to get someone´s attention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                           </a:t>
            </a:r>
            <a:r>
              <a:rPr lang="en-GB" sz="2000" b="1" dirty="0" smtClean="0"/>
              <a:t> </a:t>
            </a:r>
            <a:r>
              <a:rPr lang="en-GB" sz="2000" dirty="0" smtClean="0"/>
              <a:t>-  when you want to get past other people</a:t>
            </a:r>
          </a:p>
          <a:p>
            <a:pPr>
              <a:buNone/>
            </a:pPr>
            <a:r>
              <a:rPr lang="en-GB" sz="2000" dirty="0" smtClean="0"/>
              <a:t>                      </a:t>
            </a:r>
            <a:r>
              <a:rPr lang="cs-CZ" sz="2000" dirty="0" smtClean="0"/>
              <a:t>   </a:t>
            </a:r>
            <a:r>
              <a:rPr lang="en-GB" sz="2000" dirty="0" smtClean="0"/>
              <a:t>    -  to tell others you are going to leave the room </a:t>
            </a: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en-GB" b="1" dirty="0" smtClean="0"/>
              <a:t>S</a:t>
            </a:r>
            <a:r>
              <a:rPr lang="cs-CZ" b="1" dirty="0" smtClean="0"/>
              <a:t>ORRY </a:t>
            </a:r>
            <a:r>
              <a:rPr lang="cs-CZ" dirty="0" smtClean="0"/>
              <a:t>- </a:t>
            </a:r>
            <a:r>
              <a:rPr lang="en-GB" sz="2000" dirty="0" smtClean="0"/>
              <a:t>to say sorry when you hurt someone </a:t>
            </a:r>
            <a:endParaRPr lang="cs-CZ" sz="2000" dirty="0" smtClean="0"/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en-GB" sz="2000" dirty="0" smtClean="0"/>
              <a:t>- when you want someone to repeat what </a:t>
            </a:r>
            <a:r>
              <a:rPr lang="cs-CZ" sz="2000" dirty="0" smtClean="0"/>
              <a:t>                                       </a:t>
            </a:r>
            <a:endParaRPr lang="en-GB" sz="2000" dirty="0" smtClean="0"/>
          </a:p>
          <a:p>
            <a:pPr>
              <a:buNone/>
            </a:pPr>
            <a:r>
              <a:rPr lang="en-GB" sz="2000" dirty="0" smtClean="0"/>
              <a:t>              </a:t>
            </a:r>
            <a:r>
              <a:rPr lang="cs-CZ" sz="2000" dirty="0" smtClean="0"/>
              <a:t>      </a:t>
            </a:r>
            <a:r>
              <a:rPr lang="en-GB" sz="2000" dirty="0" smtClean="0"/>
              <a:t>  they said</a:t>
            </a: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CHEERS </a:t>
            </a:r>
            <a:r>
              <a:rPr lang="cs-CZ" dirty="0" smtClean="0"/>
              <a:t>– </a:t>
            </a:r>
            <a:r>
              <a:rPr lang="en-GB" sz="2000" dirty="0" smtClean="0"/>
              <a:t>to express good wishes when you have a drink</a:t>
            </a:r>
            <a:r>
              <a:rPr lang="cs-CZ" sz="2000" dirty="0" smtClean="0"/>
              <a:t>  </a:t>
            </a:r>
          </a:p>
          <a:p>
            <a:pPr>
              <a:buNone/>
            </a:pPr>
            <a:r>
              <a:rPr lang="cs-CZ" sz="2000" dirty="0" smtClean="0"/>
              <a:t>                        </a:t>
            </a:r>
            <a:r>
              <a:rPr lang="en-GB" sz="2000" dirty="0" smtClean="0"/>
              <a:t>with other</a:t>
            </a:r>
            <a:r>
              <a:rPr lang="cs-CZ" sz="2000" dirty="0" smtClean="0"/>
              <a:t> </a:t>
            </a:r>
            <a:r>
              <a:rPr lang="en-GB" sz="2000" dirty="0" smtClean="0"/>
              <a:t>people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                     </a:t>
            </a:r>
            <a:r>
              <a:rPr lang="cs-CZ" sz="2000" dirty="0" smtClean="0"/>
              <a:t>- </a:t>
            </a:r>
            <a:r>
              <a:rPr lang="en-GB" sz="2000" dirty="0" smtClean="0"/>
              <a:t>informally can mean „goodbye“ and </a:t>
            </a:r>
            <a:r>
              <a:rPr lang="en-GB" sz="2000" b="1" dirty="0" smtClean="0"/>
              <a:t>„thank you“</a:t>
            </a:r>
            <a:endParaRPr lang="en-GB" b="1" dirty="0" smtClean="0"/>
          </a:p>
          <a:p>
            <a:endParaRPr lang="cs-CZ" sz="2000" dirty="0" smtClean="0"/>
          </a:p>
          <a:p>
            <a:endParaRPr lang="en-GB" dirty="0" smtClean="0"/>
          </a:p>
          <a:p>
            <a:pPr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27955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>EXPRESSIONS </a:t>
            </a:r>
            <a:r>
              <a:rPr lang="cs-CZ" b="1" dirty="0" smtClean="0"/>
              <a:t> </a:t>
            </a:r>
            <a:r>
              <a:rPr lang="en-GB" b="1" dirty="0" smtClean="0"/>
              <a:t>for SPECIAL SITUATIONS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132856"/>
            <a:ext cx="7560956" cy="4320480"/>
          </a:xfrm>
        </p:spPr>
        <p:txBody>
          <a:bodyPr/>
          <a:lstStyle/>
          <a:p>
            <a:r>
              <a:rPr lang="cs-CZ" b="1" dirty="0" smtClean="0"/>
              <a:t>GOOD LUCK </a:t>
            </a:r>
            <a:r>
              <a:rPr lang="cs-CZ" dirty="0" smtClean="0"/>
              <a:t>- </a:t>
            </a:r>
            <a:r>
              <a:rPr lang="en-GB" sz="2000" dirty="0" smtClean="0"/>
              <a:t>to wish someone well before a difficult</a:t>
            </a:r>
            <a:r>
              <a:rPr lang="cs-CZ" sz="2000" dirty="0" smtClean="0"/>
              <a:t>  </a:t>
            </a:r>
          </a:p>
          <a:p>
            <a:pPr>
              <a:buNone/>
            </a:pPr>
            <a:r>
              <a:rPr lang="cs-CZ" sz="2000" dirty="0" smtClean="0"/>
              <a:t>                                 </a:t>
            </a:r>
            <a:r>
              <a:rPr lang="en-GB" sz="2000" dirty="0" smtClean="0"/>
              <a:t>situation (e.g. an exam or job interview)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en-GB" b="1" dirty="0" smtClean="0"/>
              <a:t>I´</a:t>
            </a:r>
            <a:r>
              <a:rPr lang="cs-CZ" b="1" dirty="0" smtClean="0"/>
              <a:t>LL KEEP MY FINGERS CROSSED FOR YOU</a:t>
            </a:r>
            <a:r>
              <a:rPr lang="en-GB" b="1" dirty="0" smtClean="0"/>
              <a:t>. </a:t>
            </a:r>
            <a:r>
              <a:rPr lang="cs-CZ" dirty="0" smtClean="0"/>
              <a:t>- </a:t>
            </a:r>
            <a:r>
              <a:rPr lang="en-GB" sz="2000" dirty="0" smtClean="0"/>
              <a:t>to wish </a:t>
            </a:r>
            <a:r>
              <a:rPr lang="cs-CZ" sz="2000" dirty="0" smtClean="0"/>
              <a:t> </a:t>
            </a:r>
            <a:r>
              <a:rPr lang="en-GB" sz="2000" dirty="0" smtClean="0"/>
              <a:t>someone well before a difficult</a:t>
            </a:r>
            <a:r>
              <a:rPr lang="cs-CZ" sz="2000" dirty="0" smtClean="0"/>
              <a:t>  </a:t>
            </a:r>
            <a:r>
              <a:rPr lang="en-GB" sz="2000" dirty="0" smtClean="0"/>
              <a:t>situation</a:t>
            </a:r>
          </a:p>
          <a:p>
            <a:pPr>
              <a:buNone/>
            </a:pPr>
            <a:r>
              <a:rPr lang="cs-CZ" dirty="0" smtClean="0"/>
              <a:t>                            </a:t>
            </a:r>
            <a:endParaRPr lang="cs-CZ" b="1" dirty="0" smtClean="0"/>
          </a:p>
          <a:p>
            <a:r>
              <a:rPr lang="cs-CZ" b="1" dirty="0" smtClean="0"/>
              <a:t>BLESS YOU </a:t>
            </a:r>
            <a:r>
              <a:rPr lang="cs-CZ" dirty="0" smtClean="0"/>
              <a:t>- </a:t>
            </a:r>
            <a:r>
              <a:rPr lang="en-GB" sz="2000" dirty="0" smtClean="0"/>
              <a:t>to someone when they sneeze. They can 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                             </a:t>
            </a:r>
            <a:r>
              <a:rPr lang="en-GB" sz="2000" dirty="0" smtClean="0"/>
              <a:t>reply: </a:t>
            </a:r>
            <a:r>
              <a:rPr lang="en-GB" sz="2000" b="1" dirty="0" smtClean="0"/>
              <a:t>Thank you.</a:t>
            </a:r>
            <a:endParaRPr lang="en-GB" b="1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008112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PRACTICE</a:t>
            </a:r>
            <a:br>
              <a:rPr lang="cs-CZ" sz="3600" b="1" dirty="0" smtClean="0"/>
            </a:br>
            <a:r>
              <a:rPr lang="en-GB" sz="2400" dirty="0" smtClean="0"/>
              <a:t>What do you say in these situations?</a:t>
            </a:r>
            <a:endParaRPr lang="en-GB" sz="3600" dirty="0"/>
          </a:p>
        </p:txBody>
      </p:sp>
      <p:pic>
        <p:nvPicPr>
          <p:cNvPr id="1026" name="Picture 2" descr="alergická onemocnění,chlapci,děti,dítka,kýchání,kýchnutí,lidé,páni,papírové kapesníky,rýmy,zdravotnictv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3" y="1988840"/>
            <a:ext cx="1296144" cy="936104"/>
          </a:xfrm>
          <a:prstGeom prst="rect">
            <a:avLst/>
          </a:prstGeom>
          <a:noFill/>
        </p:spPr>
      </p:pic>
      <p:pic>
        <p:nvPicPr>
          <p:cNvPr id="1028" name="Picture 4" descr="alkoholické nápoje,nápoje,potraviny,přípitky,vína,vinné skleni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068960"/>
            <a:ext cx="1008112" cy="792088"/>
          </a:xfrm>
          <a:prstGeom prst="rect">
            <a:avLst/>
          </a:prstGeom>
          <a:noFill/>
        </p:spPr>
      </p:pic>
      <p:pic>
        <p:nvPicPr>
          <p:cNvPr id="5" name="Picture 6" descr="4. července,Den nezávislosti,fotografie,nové roky,ohňostroje,oslavy,Silvestr,svátky,zvláštní udál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76" y="4047816"/>
            <a:ext cx="1497350" cy="102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barety,iStockphoto,oslavy,promoce,promoční čepice,školy,střapce,úspěchy,zvláštní příležit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39" y="5144510"/>
            <a:ext cx="1502703" cy="119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PRACTICE</a:t>
            </a: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en-GB" sz="2400" dirty="0" smtClean="0"/>
              <a:t>What do you say in these situations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88840"/>
            <a:ext cx="7704856" cy="4320480"/>
          </a:xfrm>
        </p:spPr>
        <p:txBody>
          <a:bodyPr/>
          <a:lstStyle/>
          <a:p>
            <a:r>
              <a:rPr lang="en-GB" dirty="0" smtClean="0"/>
              <a:t>Someone writes a difficult test</a:t>
            </a:r>
            <a:endParaRPr lang="cs-CZ" dirty="0" smtClean="0"/>
          </a:p>
          <a:p>
            <a:endParaRPr lang="cs-CZ" dirty="0" smtClean="0"/>
          </a:p>
          <a:p>
            <a:r>
              <a:rPr lang="en-GB" dirty="0" smtClean="0"/>
              <a:t>You stand on someone´s foot.</a:t>
            </a:r>
            <a:endParaRPr lang="cs-CZ" dirty="0" smtClean="0"/>
          </a:p>
          <a:p>
            <a:endParaRPr lang="cs-CZ" dirty="0" smtClean="0"/>
          </a:p>
          <a:p>
            <a:r>
              <a:rPr lang="en-GB" dirty="0" smtClean="0"/>
              <a:t>You want to ask a stranger for time.</a:t>
            </a:r>
          </a:p>
          <a:p>
            <a:endParaRPr lang="cs-CZ" dirty="0" smtClean="0"/>
          </a:p>
          <a:p>
            <a:r>
              <a:rPr lang="en-GB" dirty="0" smtClean="0"/>
              <a:t>You didn´t understand what someone said.</a:t>
            </a:r>
          </a:p>
          <a:p>
            <a:endParaRPr lang="cs-CZ" dirty="0" smtClean="0"/>
          </a:p>
          <a:p>
            <a:endParaRPr lang="en-GB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961176"/>
          </a:xfrm>
        </p:spPr>
        <p:txBody>
          <a:bodyPr/>
          <a:lstStyle/>
          <a:p>
            <a:pPr algn="ctr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752528"/>
          </a:xfrm>
        </p:spPr>
        <p:txBody>
          <a:bodyPr>
            <a:normAutofit fontScale="92500" lnSpcReduction="20000"/>
          </a:bodyPr>
          <a:lstStyle/>
          <a:p>
            <a:r>
              <a:rPr lang="cs-CZ" sz="1600" dirty="0" smtClean="0"/>
              <a:t>REDMAN, </a:t>
            </a:r>
            <a:r>
              <a:rPr lang="cs-CZ" sz="1600" dirty="0" err="1" smtClean="0"/>
              <a:t>Stuart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English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vocabulary</a:t>
            </a:r>
            <a:r>
              <a:rPr lang="cs-CZ" sz="1600" i="1" dirty="0" smtClean="0"/>
              <a:t> in use. </a:t>
            </a:r>
            <a:r>
              <a:rPr lang="cs-CZ" sz="1600" dirty="0" smtClean="0"/>
              <a:t>Cambridge University </a:t>
            </a:r>
            <a:r>
              <a:rPr lang="cs-CZ" sz="1600" dirty="0" err="1" smtClean="0"/>
              <a:t>Press</a:t>
            </a:r>
            <a:r>
              <a:rPr lang="cs-CZ" sz="1600" dirty="0" smtClean="0"/>
              <a:t> (Cambridge: 2003). ISBN 0 521 01171 X paperback.</a:t>
            </a:r>
          </a:p>
          <a:p>
            <a:r>
              <a:rPr lang="cs-CZ" sz="1600" dirty="0" smtClean="0"/>
              <a:t>Klipart </a:t>
            </a:r>
            <a:r>
              <a:rPr lang="en-US" sz="1600" dirty="0" smtClean="0"/>
              <a:t>[</a:t>
            </a:r>
            <a:r>
              <a:rPr lang="cs-CZ" sz="1600" dirty="0" smtClean="0"/>
              <a:t>on-line</a:t>
            </a:r>
            <a:r>
              <a:rPr lang="en-US" sz="1600" dirty="0" smtClean="0"/>
              <a:t>]</a:t>
            </a:r>
            <a:r>
              <a:rPr lang="cs-CZ" sz="1600" dirty="0" smtClean="0"/>
              <a:t>. 2011 </a:t>
            </a:r>
            <a:r>
              <a:rPr lang="en-US" sz="1600" dirty="0" smtClean="0"/>
              <a:t>[</a:t>
            </a:r>
            <a:r>
              <a:rPr lang="cs-CZ" sz="1600" dirty="0" smtClean="0"/>
              <a:t>cit. 2011-11-28</a:t>
            </a:r>
            <a:r>
              <a:rPr lang="en-US" sz="1600" dirty="0" smtClean="0"/>
              <a:t>]</a:t>
            </a:r>
            <a:r>
              <a:rPr lang="cs-CZ" sz="1600" dirty="0" smtClean="0"/>
              <a:t>. Dostupný z www: </a:t>
            </a:r>
          </a:p>
          <a:p>
            <a:pPr>
              <a:buNone/>
            </a:pPr>
            <a:r>
              <a:rPr lang="cs-CZ" sz="1600" dirty="0" smtClean="0"/>
              <a:t>     </a:t>
            </a:r>
            <a:r>
              <a:rPr lang="cs-CZ" sz="1600" dirty="0" smtClean="0">
                <a:hlinkClick r:id="rId2"/>
              </a:rPr>
              <a:t> 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=narozeniny&amp;ex=1#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:MP900427722|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</a:t>
            </a:r>
          </a:p>
          <a:p>
            <a:pPr>
              <a:buNone/>
            </a:pPr>
            <a:r>
              <a:rPr lang="cs-CZ" sz="1600" dirty="0" smtClean="0"/>
              <a:t>  </a:t>
            </a:r>
            <a:r>
              <a:rPr lang="cs-CZ" sz="1600" dirty="0" smtClean="0">
                <a:hlinkClick r:id="rId3"/>
              </a:rPr>
              <a:t>   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results.aspx</a:t>
            </a:r>
            <a:r>
              <a:rPr lang="cs-CZ" sz="1600" dirty="0" smtClean="0">
                <a:hlinkClick r:id="rId3"/>
              </a:rPr>
              <a:t>?</a:t>
            </a:r>
            <a:r>
              <a:rPr lang="cs-CZ" sz="1600" dirty="0" err="1" smtClean="0">
                <a:hlinkClick r:id="rId3"/>
              </a:rPr>
              <a:t>qu</a:t>
            </a:r>
            <a:r>
              <a:rPr lang="cs-CZ" sz="1600" dirty="0" smtClean="0">
                <a:hlinkClick r:id="rId3"/>
              </a:rPr>
              <a:t>=v%C3%A1noce&amp;ex=1#</a:t>
            </a:r>
            <a:r>
              <a:rPr lang="cs-CZ" sz="1600" dirty="0" err="1" smtClean="0">
                <a:hlinkClick r:id="rId3"/>
              </a:rPr>
              <a:t>ai</a:t>
            </a:r>
            <a:r>
              <a:rPr lang="cs-CZ" sz="1600" dirty="0" smtClean="0">
                <a:hlinkClick r:id="rId3"/>
              </a:rPr>
              <a:t>:MP900399587|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  </a:t>
            </a:r>
            <a:r>
              <a:rPr lang="cs-CZ" sz="1600" dirty="0" smtClean="0">
                <a:hlinkClick r:id="rId4"/>
              </a:rPr>
              <a:t>http://office.</a:t>
            </a:r>
            <a:r>
              <a:rPr lang="cs-CZ" sz="1600" dirty="0" err="1" smtClean="0">
                <a:hlinkClick r:id="rId4"/>
              </a:rPr>
              <a:t>microsoft.com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cs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results.aspx</a:t>
            </a:r>
            <a:r>
              <a:rPr lang="cs-CZ" sz="1600" dirty="0" smtClean="0">
                <a:hlinkClick r:id="rId4"/>
              </a:rPr>
              <a:t>?</a:t>
            </a:r>
            <a:r>
              <a:rPr lang="cs-CZ" sz="1600" dirty="0" err="1" smtClean="0">
                <a:hlinkClick r:id="rId4"/>
              </a:rPr>
              <a:t>qu</a:t>
            </a:r>
            <a:r>
              <a:rPr lang="cs-CZ" sz="1600" dirty="0" smtClean="0">
                <a:hlinkClick r:id="rId4"/>
              </a:rPr>
              <a:t>=silvestr&amp;ex=1#</a:t>
            </a:r>
            <a:r>
              <a:rPr lang="cs-CZ" sz="1600" dirty="0" err="1" smtClean="0">
                <a:hlinkClick r:id="rId4"/>
              </a:rPr>
              <a:t>ai</a:t>
            </a:r>
            <a:r>
              <a:rPr lang="cs-CZ" sz="1600" dirty="0" smtClean="0">
                <a:hlinkClick r:id="rId4"/>
              </a:rPr>
              <a:t>:MP900313826|</a:t>
            </a:r>
            <a:endParaRPr lang="cs-CZ" sz="1600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1600" dirty="0" smtClean="0">
                <a:hlinkClick r:id="rId5"/>
              </a:rPr>
              <a:t>http://office.</a:t>
            </a:r>
            <a:r>
              <a:rPr lang="cs-CZ" sz="1600" dirty="0" err="1" smtClean="0">
                <a:hlinkClick r:id="rId5"/>
              </a:rPr>
              <a:t>microsoft.com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cs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results.aspx</a:t>
            </a:r>
            <a:r>
              <a:rPr lang="cs-CZ" sz="1600" dirty="0" smtClean="0">
                <a:hlinkClick r:id="rId5"/>
              </a:rPr>
              <a:t>?</a:t>
            </a:r>
            <a:r>
              <a:rPr lang="cs-CZ" sz="1600" dirty="0" err="1" smtClean="0">
                <a:hlinkClick r:id="rId5"/>
              </a:rPr>
              <a:t>qu</a:t>
            </a:r>
            <a:r>
              <a:rPr lang="cs-CZ" sz="1600" dirty="0" smtClean="0">
                <a:hlinkClick r:id="rId5"/>
              </a:rPr>
              <a:t>=oslava&amp;ex=1#</a:t>
            </a:r>
            <a:r>
              <a:rPr lang="cs-CZ" sz="1600" dirty="0" err="1" smtClean="0">
                <a:hlinkClick r:id="rId5"/>
              </a:rPr>
              <a:t>ai</a:t>
            </a:r>
            <a:r>
              <a:rPr lang="cs-CZ" sz="1600" dirty="0" smtClean="0">
                <a:hlinkClick r:id="rId5"/>
              </a:rPr>
              <a:t>:MP900439498|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 </a:t>
            </a:r>
          </a:p>
          <a:p>
            <a:pPr>
              <a:buNone/>
            </a:pPr>
            <a:r>
              <a:rPr lang="cs-CZ" sz="1600" dirty="0" smtClean="0"/>
              <a:t>      </a:t>
            </a:r>
            <a:r>
              <a:rPr lang="cs-CZ" sz="1600" dirty="0" smtClean="0">
                <a:hlinkClick r:id="rId6"/>
              </a:rPr>
              <a:t>http://office.</a:t>
            </a:r>
            <a:r>
              <a:rPr lang="cs-CZ" sz="1600" dirty="0" err="1" smtClean="0">
                <a:hlinkClick r:id="rId6"/>
              </a:rPr>
              <a:t>microsoft.com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cs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results.aspx</a:t>
            </a:r>
            <a:r>
              <a:rPr lang="cs-CZ" sz="1600" dirty="0" smtClean="0">
                <a:hlinkClick r:id="rId6"/>
              </a:rPr>
              <a:t>?</a:t>
            </a:r>
            <a:r>
              <a:rPr lang="cs-CZ" sz="1600" dirty="0" err="1" smtClean="0">
                <a:hlinkClick r:id="rId6"/>
              </a:rPr>
              <a:t>qu</a:t>
            </a:r>
            <a:r>
              <a:rPr lang="cs-CZ" sz="1600" dirty="0" smtClean="0">
                <a:hlinkClick r:id="rId6"/>
              </a:rPr>
              <a:t>=k%C3%</a:t>
            </a:r>
            <a:r>
              <a:rPr lang="cs-CZ" sz="1600" dirty="0" err="1" smtClean="0">
                <a:hlinkClick r:id="rId6"/>
              </a:rPr>
              <a:t>BDchat</a:t>
            </a:r>
            <a:r>
              <a:rPr lang="cs-CZ" sz="1600" dirty="0" smtClean="0">
                <a:hlinkClick r:id="rId6"/>
              </a:rPr>
              <a:t>&amp;ex=1#</a:t>
            </a:r>
            <a:r>
              <a:rPr lang="cs-CZ" sz="1600" dirty="0" err="1" smtClean="0">
                <a:hlinkClick r:id="rId6"/>
              </a:rPr>
              <a:t>ai</a:t>
            </a:r>
            <a:r>
              <a:rPr lang="cs-CZ" sz="1600" dirty="0" smtClean="0">
                <a:hlinkClick r:id="rId6"/>
              </a:rPr>
              <a:t>:MC900232730|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hlinkClick r:id="rId7"/>
              </a:rPr>
              <a:t>      </a:t>
            </a:r>
          </a:p>
          <a:p>
            <a:pPr>
              <a:buNone/>
            </a:pPr>
            <a:r>
              <a:rPr lang="cs-CZ" sz="1600" dirty="0" smtClean="0"/>
              <a:t>      </a:t>
            </a:r>
            <a:r>
              <a:rPr lang="cs-CZ" sz="1600" dirty="0" smtClean="0">
                <a:hlinkClick r:id="rId7"/>
              </a:rPr>
              <a:t> http://office.</a:t>
            </a:r>
            <a:r>
              <a:rPr lang="cs-CZ" sz="1600" dirty="0" err="1" smtClean="0">
                <a:hlinkClick r:id="rId7"/>
              </a:rPr>
              <a:t>microsoft.com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cs</a:t>
            </a:r>
            <a:r>
              <a:rPr lang="cs-CZ" sz="1600" dirty="0" smtClean="0">
                <a:hlinkClick r:id="rId7"/>
              </a:rPr>
              <a:t>-</a:t>
            </a:r>
            <a:r>
              <a:rPr lang="cs-CZ" sz="1600" dirty="0" err="1" smtClean="0">
                <a:hlinkClick r:id="rId7"/>
              </a:rPr>
              <a:t>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images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results.aspx</a:t>
            </a:r>
            <a:r>
              <a:rPr lang="cs-CZ" sz="1600" dirty="0" smtClean="0">
                <a:hlinkClick r:id="rId7"/>
              </a:rPr>
              <a:t>?</a:t>
            </a:r>
            <a:r>
              <a:rPr lang="cs-CZ" sz="1600" dirty="0" err="1" smtClean="0">
                <a:hlinkClick r:id="rId7"/>
              </a:rPr>
              <a:t>qu</a:t>
            </a:r>
            <a:r>
              <a:rPr lang="cs-CZ" sz="1600" dirty="0" smtClean="0">
                <a:hlinkClick r:id="rId7"/>
              </a:rPr>
              <a:t>=p%C5%99%C3%</a:t>
            </a:r>
            <a:r>
              <a:rPr lang="cs-CZ" sz="1600" dirty="0" err="1" smtClean="0">
                <a:hlinkClick r:id="rId7"/>
              </a:rPr>
              <a:t>ADpitek</a:t>
            </a:r>
            <a:r>
              <a:rPr lang="cs-CZ" sz="1600" dirty="0" smtClean="0">
                <a:hlinkClick r:id="rId7"/>
              </a:rPr>
              <a:t>&amp;ex=1#</a:t>
            </a:r>
            <a:r>
              <a:rPr lang="cs-CZ" sz="1600" dirty="0" err="1" smtClean="0">
                <a:hlinkClick r:id="rId7"/>
              </a:rPr>
              <a:t>ai</a:t>
            </a:r>
            <a:r>
              <a:rPr lang="cs-CZ" sz="1600" dirty="0" smtClean="0">
                <a:hlinkClick r:id="rId7"/>
              </a:rPr>
              <a:t>:MC900389662|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1033184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METODICKÝ NÁVOD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6777317" cy="446449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Materiál slouží k výkladu a procvičení základních zdvořilostních frází, tak jak jsou používány v praxi v britské aj. Důraz je kladen na praktické, nikoli pouze akademické využití.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Slidy</a:t>
            </a:r>
            <a:r>
              <a:rPr lang="cs-CZ" dirty="0" smtClean="0"/>
              <a:t> 2-8 slouží k výkladu (slide 6 je interaktivní, může tedy sloužit k zopakování), po </a:t>
            </a:r>
            <a:r>
              <a:rPr lang="cs-CZ" dirty="0" err="1" smtClean="0"/>
              <a:t>pokliknutí</a:t>
            </a:r>
            <a:r>
              <a:rPr lang="cs-CZ" dirty="0" smtClean="0"/>
              <a:t> se objeví jednotlivé fráze.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Slidy</a:t>
            </a:r>
            <a:r>
              <a:rPr lang="cs-CZ" dirty="0" smtClean="0"/>
              <a:t> 9 a 10 slouží k zopakování. 9 – žáci napíší/řeknou frázi, která by nejlépe odpovídala znázorněné situaci na obrázku, po </a:t>
            </a:r>
            <a:r>
              <a:rPr lang="cs-CZ" dirty="0" err="1" smtClean="0"/>
              <a:t>pokliku</a:t>
            </a:r>
            <a:r>
              <a:rPr lang="cs-CZ" dirty="0" smtClean="0"/>
              <a:t> se fráze objeví. 10 – žáci napíší vhodnou frázi k </a:t>
            </a:r>
            <a:r>
              <a:rPr lang="cs-CZ" smtClean="0"/>
              <a:t>popsané situaci.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2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166</TotalTime>
  <Words>587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Motiv2</vt:lpstr>
      <vt:lpstr>GREETINGS, FAREWELLS and SPECIAL EXPRESSIONS</vt:lpstr>
      <vt:lpstr>GREETINGS: „hello“</vt:lpstr>
      <vt:lpstr>GREETINGS: „hello“</vt:lpstr>
      <vt:lpstr>FAREWELLS: „goodbye“</vt:lpstr>
      <vt:lpstr>FAREWELLS: „goodbye“</vt:lpstr>
      <vt:lpstr>HAPPY OCCASIONS and CELEBRATIONS</vt:lpstr>
      <vt:lpstr>EXPRESSIONS  for SPECIAL SITUATIONS</vt:lpstr>
      <vt:lpstr>EXPRESSIONS  for SPECIAL SITUATIONS</vt:lpstr>
      <vt:lpstr>PRACTICE What do you say in these situations?</vt:lpstr>
      <vt:lpstr>PRACTICE What do you say in these situations</vt:lpstr>
      <vt:lpstr>ZDROJE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Greetings, farewells and special expressions</dc:title>
  <dc:creator>Lenočka</dc:creator>
  <cp:lastModifiedBy>dana</cp:lastModifiedBy>
  <cp:revision>26</cp:revision>
  <dcterms:created xsi:type="dcterms:W3CDTF">2011-11-27T10:51:36Z</dcterms:created>
  <dcterms:modified xsi:type="dcterms:W3CDTF">2012-03-14T10:24:34Z</dcterms:modified>
</cp:coreProperties>
</file>