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0" r:id="rId2"/>
    <p:sldId id="278" r:id="rId3"/>
    <p:sldId id="256" r:id="rId4"/>
    <p:sldId id="257" r:id="rId5"/>
    <p:sldId id="260" r:id="rId6"/>
    <p:sldId id="258" r:id="rId7"/>
    <p:sldId id="259" r:id="rId8"/>
    <p:sldId id="261" r:id="rId9"/>
    <p:sldId id="274" r:id="rId10"/>
    <p:sldId id="262" r:id="rId11"/>
    <p:sldId id="273" r:id="rId12"/>
    <p:sldId id="263" r:id="rId13"/>
    <p:sldId id="264" r:id="rId14"/>
    <p:sldId id="277" r:id="rId15"/>
    <p:sldId id="265" r:id="rId16"/>
    <p:sldId id="272" r:id="rId17"/>
    <p:sldId id="266" r:id="rId18"/>
    <p:sldId id="267" r:id="rId19"/>
    <p:sldId id="276" r:id="rId20"/>
    <p:sldId id="268" r:id="rId21"/>
    <p:sldId id="269" r:id="rId22"/>
    <p:sldId id="275" r:id="rId23"/>
    <p:sldId id="279" r:id="rId24"/>
    <p:sldId id="281" r:id="rId25"/>
    <p:sldId id="282" r:id="rId26"/>
    <p:sldId id="283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63" autoAdjust="0"/>
    <p:restoredTop sz="94660"/>
  </p:normalViewPr>
  <p:slideViewPr>
    <p:cSldViewPr>
      <p:cViewPr varScale="1">
        <p:scale>
          <a:sx n="74" d="100"/>
          <a:sy n="74" d="100"/>
        </p:scale>
        <p:origin x="-10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A421EF-7C8A-416C-A17A-7EB032ACC20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257BB81-40A5-4110-9040-5E6440243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19_Rostliny%20v%20l&#233;t&#283;.pptx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19_Rostliny%20v%20l&#233;t&#283;.pptx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19_Rostliny%20v%20l&#233;t&#283;.pptx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19_Rostliny%20v%20l&#233;t&#283;.ppt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095545255"/>
              </p:ext>
            </p:extLst>
          </p:nvPr>
        </p:nvGraphicFramePr>
        <p:xfrm>
          <a:off x="1104900" y="1117600"/>
          <a:ext cx="6908800" cy="5181600"/>
        </p:xfrm>
        <a:graphic>
          <a:graphicData uri="http://schemas.openxmlformats.org/presentationml/2006/ole">
            <p:oleObj spid="_x0000_s1036" name="Prezentace" r:id="rId3" imgW="3371067" imgH="2526904" progId="PowerPoint.Show.12">
              <p:embed/>
            </p:oleObj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</a:p>
          <a:p>
            <a:r>
              <a:rPr lang="cs-CZ" dirty="0" smtClean="0"/>
              <a:t>Program slouží k procvičování a opakování přírodovědného učiva ve 4. ročníku.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7545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5252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1540" y="2132856"/>
            <a:ext cx="7772400" cy="147002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ROSTLINY V LÉTĚ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(zrání plodů rostlin)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3416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897" y="1731170"/>
            <a:ext cx="2552700" cy="344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717032"/>
            <a:ext cx="1685925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LESY </a:t>
            </a:r>
            <a:b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</a:b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plody stromů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11516"/>
            <a:ext cx="1440160" cy="261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95759" y="5902923"/>
            <a:ext cx="13003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bukvice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64149" y="6326053"/>
            <a:ext cx="1113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žaludy</a:t>
            </a:r>
            <a:endParaRPr lang="cs-CZ" sz="28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21088"/>
            <a:ext cx="2347369" cy="2090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9202" y="1872251"/>
            <a:ext cx="1757666" cy="1598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7" y="1628800"/>
            <a:ext cx="2347369" cy="2658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40679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08906"/>
            <a:ext cx="3024336" cy="3068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04664"/>
            <a:ext cx="24645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Jírovec maďal</a:t>
            </a:r>
            <a:endParaRPr lang="cs-CZ" sz="32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08906"/>
            <a:ext cx="3111991" cy="3081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8184" y="40466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Javor klen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480398" y="6073170"/>
            <a:ext cx="29375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Nažka javoru klenu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2474" y="6034071"/>
            <a:ext cx="3380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Kaštan jírovce maďalu</a:t>
            </a: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3648" y="4116171"/>
            <a:ext cx="1893045" cy="195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0398" y="3821949"/>
            <a:ext cx="1570607" cy="2212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2519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5764" y="1096161"/>
            <a:ext cx="3837824" cy="3445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620688"/>
            <a:ext cx="23084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Bříza bělokorá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476672"/>
            <a:ext cx="28803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Jasan ztepilý</a:t>
            </a: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13884"/>
            <a:ext cx="2154591" cy="3105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4470" y="6085699"/>
            <a:ext cx="48096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Nažka břízy bělokoré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75280" y="4541507"/>
            <a:ext cx="23727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Nažka jasanu </a:t>
            </a:r>
          </a:p>
          <a:p>
            <a:pPr algn="ctr"/>
            <a:r>
              <a:rPr lang="cs-CZ" sz="2400" dirty="0" smtClean="0"/>
              <a:t>ztepilého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81644"/>
            <a:ext cx="1944216" cy="2580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7805" y="1096160"/>
            <a:ext cx="2160240" cy="3340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73009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404664"/>
            <a:ext cx="54332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 lesích dozrává ovoce</a:t>
            </a:r>
            <a:endParaRPr lang="cs-CZ" sz="4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6808" y="1174104"/>
            <a:ext cx="3374098" cy="2434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323" y="1206632"/>
            <a:ext cx="3232331" cy="243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323" y="4221037"/>
            <a:ext cx="3220134" cy="2544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6807" y="4283222"/>
            <a:ext cx="3374097" cy="248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8864" y="3140968"/>
            <a:ext cx="2889604" cy="2174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735" y="2771636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brusinky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33446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5115" y="543455"/>
            <a:ext cx="2779162" cy="2011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188640"/>
            <a:ext cx="9144000" cy="1143000"/>
          </a:xfrm>
        </p:spPr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sadech a zahradách lidé pěstují ovocné stromy a keře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350" y="3971984"/>
            <a:ext cx="2580717" cy="2685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7343" y="1548979"/>
            <a:ext cx="2879917" cy="2235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7343" y="3966304"/>
            <a:ext cx="2879917" cy="2754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4534" y="4437112"/>
            <a:ext cx="2600324" cy="227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4535" y="2575680"/>
            <a:ext cx="2600324" cy="191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080" y="1548979"/>
            <a:ext cx="2785173" cy="2235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81130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Víš, do které skupiny patří jednotlivé druhy ovoce? 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916832"/>
            <a:ext cx="1313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broskev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13021" y="4005064"/>
            <a:ext cx="1481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meruňka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178442"/>
            <a:ext cx="885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rybíz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3573016"/>
            <a:ext cx="12691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angrešt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66040" y="4816316"/>
            <a:ext cx="11579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hruška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2924944"/>
            <a:ext cx="1054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jablko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24923" y="5077926"/>
            <a:ext cx="1616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mirabelky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5877272"/>
            <a:ext cx="3175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Které další ovoce znáš?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640334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1592" y="3946529"/>
            <a:ext cx="224790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46529"/>
            <a:ext cx="2304255" cy="2911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778098"/>
          </a:xfrm>
        </p:spPr>
        <p:txBody>
          <a:bodyPr/>
          <a:lstStyle/>
          <a:p>
            <a:pPr algn="ctr"/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Na poli se sklízí zelenina.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9806" y="5381905"/>
            <a:ext cx="2546479" cy="1476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9" y="1107494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Víš, ke kterému druhu tato zelenina patří?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579" y="1618796"/>
            <a:ext cx="2306812" cy="2469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0928" y="1625773"/>
            <a:ext cx="3024336" cy="2569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96654"/>
            <a:ext cx="2160240" cy="2599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19" y="4517207"/>
            <a:ext cx="2655169" cy="177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164185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636912"/>
            <a:ext cx="7787208" cy="3489251"/>
          </a:xfrm>
        </p:spPr>
        <p:txBody>
          <a:bodyPr/>
          <a:lstStyle/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ťoláškávo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....................................</a:t>
            </a:r>
          </a:p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sávilot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……………………………</a:t>
            </a:r>
          </a:p>
          <a:p>
            <a:r>
              <a:rPr lang="cs-CZ" dirty="0" err="1"/>
              <a:t>b</a:t>
            </a:r>
            <a:r>
              <a:rPr lang="cs-CZ" dirty="0" err="1" smtClean="0"/>
              <a:t>álivocu</a:t>
            </a:r>
            <a:r>
              <a:rPr lang="cs-CZ" dirty="0" smtClean="0"/>
              <a:t>………………………….</a:t>
            </a:r>
          </a:p>
          <a:p>
            <a:r>
              <a:rPr lang="cs-CZ" dirty="0" err="1" smtClean="0"/>
              <a:t>nevořoká</a:t>
            </a:r>
            <a:r>
              <a:rPr lang="cs-CZ" dirty="0" smtClean="0"/>
              <a:t> ……………………...…</a:t>
            </a:r>
          </a:p>
          <a:p>
            <a:r>
              <a:rPr lang="cs-CZ" dirty="0" err="1" smtClean="0"/>
              <a:t>podlávo</a:t>
            </a:r>
            <a:r>
              <a:rPr lang="cs-CZ" dirty="0" smtClean="0"/>
              <a:t> ……………………….…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Víš, jaké druhy zeleniny máme?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348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8412" y="1629227"/>
            <a:ext cx="3953000" cy="2613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polích zraje obilí, nastávají žně (sklizeň obilí).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8457" y="4415446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polí vyjedou kombajny a  posečou obilí. To se pak naloží na auta a auta odvezou obilí do sil, kde se uskladní, dokud se neodveze do mlýna na pomletí. Za dob našich dědečků se kosilo kosami. Klasy se svázaly povřísly a na žebřiňáku se odvezly k mlátičce a nebo se doma mlátilo cepy. </a:t>
            </a: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841" y="1578914"/>
            <a:ext cx="3674582" cy="2714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8412" y="1629227"/>
            <a:ext cx="3953944" cy="266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457449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Poznáš jednotlivé druhy obilí?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96911"/>
            <a:ext cx="2664296" cy="3166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12976"/>
            <a:ext cx="2376264" cy="3476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7714" y="4530290"/>
            <a:ext cx="751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ŽITO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6631" y="6301788"/>
            <a:ext cx="1225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PŠENICE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00892" y="1268760"/>
            <a:ext cx="1205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JEČMEN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49220" y="6226510"/>
            <a:ext cx="1108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OVES</a:t>
            </a:r>
            <a:endParaRPr lang="cs-CZ" sz="24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1610809" cy="3261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2622" y="1292682"/>
            <a:ext cx="3386598" cy="2115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040603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996952"/>
            <a:ext cx="7408333" cy="3450696"/>
          </a:xfrm>
        </p:spPr>
        <p:txBody>
          <a:bodyPr/>
          <a:lstStyle/>
          <a:p>
            <a:r>
              <a:rPr lang="cs-CZ" dirty="0" smtClean="0"/>
              <a:t>Víš, co se vyrábí z jednotlivých druhů obilí? </a:t>
            </a:r>
          </a:p>
          <a:p>
            <a:r>
              <a:rPr lang="cs-CZ" dirty="0" smtClean="0"/>
              <a:t>Co ještě patří mezi obilniny?</a:t>
            </a:r>
          </a:p>
          <a:p>
            <a:r>
              <a:rPr lang="cs-CZ" dirty="0" smtClean="0"/>
              <a:t>Jakým způsobem v dřívějších dobách probíhaly žně?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8378462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8" name="Picture 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20" y="15076"/>
            <a:ext cx="9149891" cy="6853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4446" y="1844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 LOUKÁCH V LÉTĚ PŘEVAŽUJÍ TRÁVY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4824"/>
            <a:ext cx="1732087" cy="3367299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1124744"/>
            <a:ext cx="2098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Bojínek luční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5301208"/>
            <a:ext cx="2116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Jílek vytrvalý</a:t>
            </a:r>
            <a:endParaRPr lang="cs-CZ" sz="2800" b="1" dirty="0"/>
          </a:p>
        </p:txBody>
      </p:sp>
      <p:pic>
        <p:nvPicPr>
          <p:cNvPr id="5141" name="Picture 2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44824"/>
            <a:ext cx="1905888" cy="3286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16016" y="5229200"/>
            <a:ext cx="2093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Lipnice luční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1268760"/>
            <a:ext cx="2125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Ovsík vyvýšený</a:t>
            </a:r>
            <a:endParaRPr lang="cs-CZ" sz="2400" b="1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9786" y="1844824"/>
            <a:ext cx="1762694" cy="338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824"/>
            <a:ext cx="2224445" cy="3336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39684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20" y="15076"/>
            <a:ext cx="9149891" cy="6853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2602632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Pýr plazivý</a:t>
            </a:r>
            <a:endParaRPr lang="cs-CZ" dirty="0"/>
          </a:p>
        </p:txBody>
      </p:sp>
      <p:pic>
        <p:nvPicPr>
          <p:cNvPr id="24578" name="Picture 2" descr="http://upload.wikimedia.org/wikipedia/commons/thumb/8/89/Elytrigia_repens_-_K%C3%B6hler%E2%80%93s_Medizinal-Pflanzen-203.jpg/258px-Elytrigia_repens_-_K%C3%B6hler%E2%80%93s_Medizinal-Pflanzen-2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366590"/>
            <a:ext cx="3312368" cy="4942730"/>
          </a:xfrm>
          <a:prstGeom prst="rect">
            <a:avLst/>
          </a:prstGeom>
          <a:noFill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58458"/>
            <a:ext cx="2736304" cy="4911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148064" y="76470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Srha říznačka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38213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Kvetoucí rostliny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5655" y="1495217"/>
            <a:ext cx="2266950" cy="4310047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5752" y="5789875"/>
            <a:ext cx="17267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š</a:t>
            </a:r>
            <a:r>
              <a:rPr lang="cs-CZ" sz="2000" b="1" dirty="0" smtClean="0"/>
              <a:t>ťovík obecný</a:t>
            </a:r>
            <a:endParaRPr lang="cs-CZ" sz="2000" b="1" dirty="0"/>
          </a:p>
        </p:txBody>
      </p:sp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3942" y="1459204"/>
            <a:ext cx="2088232" cy="4310046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85488" y="5769250"/>
            <a:ext cx="21259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z</a:t>
            </a:r>
            <a:r>
              <a:rPr lang="cs-CZ" sz="2000" b="1" dirty="0" smtClean="0"/>
              <a:t>vonek rozkladitý</a:t>
            </a:r>
            <a:endParaRPr lang="cs-CZ" sz="2000" b="1" dirty="0"/>
          </a:p>
        </p:txBody>
      </p:sp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2605" y="1495217"/>
            <a:ext cx="2251883" cy="4310047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95217"/>
            <a:ext cx="1944216" cy="4274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2646" y="5764033"/>
            <a:ext cx="171393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kopretina bílá</a:t>
            </a:r>
          </a:p>
        </p:txBody>
      </p:sp>
      <p:sp>
        <p:nvSpPr>
          <p:cNvPr id="4" name="Obdélník 3"/>
          <p:cNvSpPr/>
          <p:nvPr/>
        </p:nvSpPr>
        <p:spPr>
          <a:xfrm>
            <a:off x="7355080" y="5805264"/>
            <a:ext cx="989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vlčí mák</a:t>
            </a:r>
          </a:p>
        </p:txBody>
      </p:sp>
    </p:spTree>
    <p:extLst>
      <p:ext uri="{BB962C8B-B14F-4D97-AF65-F5344CB8AC3E}">
        <p14:creationId xmlns:p14="http://schemas.microsoft.com/office/powerpoint/2010/main" xmlns="" val="19084310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6165304"/>
            <a:ext cx="1867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c</a:t>
            </a:r>
            <a:r>
              <a:rPr lang="cs-CZ" sz="2400" b="1" dirty="0" smtClean="0"/>
              <a:t>hrpa modrá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42289" y="6164048"/>
            <a:ext cx="1208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len setý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37490"/>
            <a:ext cx="2786393" cy="47278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5714" y="1420569"/>
            <a:ext cx="2521446" cy="47278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0238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252728"/>
          </a:xfrm>
        </p:spPr>
        <p:txBody>
          <a:bodyPr/>
          <a:lstStyle/>
          <a:p>
            <a:r>
              <a:rPr lang="cs-CZ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LÉČIVÉ BYLINY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9512" y="2564904"/>
            <a:ext cx="8390438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Jsou rostliny, které mají léčivé účinky. Lidé je používali </a:t>
            </a:r>
          </a:p>
          <a:p>
            <a:r>
              <a:rPr lang="cs-CZ" sz="2800" dirty="0" smtClean="0"/>
              <a:t>odpradávna na léčení různých nemocí  a zdravotních </a:t>
            </a:r>
          </a:p>
          <a:p>
            <a:r>
              <a:rPr lang="cs-CZ" sz="2800" dirty="0" smtClean="0"/>
              <a:t>problémů.  Jsou využívány nejen v lidovém léčitelství, </a:t>
            </a:r>
          </a:p>
          <a:p>
            <a:r>
              <a:rPr lang="cs-CZ" sz="2800" dirty="0" smtClean="0"/>
              <a:t>ale také v  medicíně, kosmetice a v potravinářském </a:t>
            </a:r>
          </a:p>
          <a:p>
            <a:r>
              <a:rPr lang="cs-CZ" sz="2800" dirty="0" smtClean="0"/>
              <a:t>průmyslu jako potravinový doplněk.</a:t>
            </a:r>
          </a:p>
          <a:p>
            <a:r>
              <a:rPr lang="cs-CZ" sz="2800" dirty="0" smtClean="0"/>
              <a:t>Vaří se z nich čaje, odvary, vyrábí masti a krémy,</a:t>
            </a:r>
          </a:p>
          <a:p>
            <a:r>
              <a:rPr lang="cs-CZ" sz="2800" dirty="0" smtClean="0"/>
              <a:t>tabletky i cukroví.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4430428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8417" y="404664"/>
            <a:ext cx="20697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m</a:t>
            </a:r>
            <a:r>
              <a:rPr lang="cs-CZ" sz="2400" b="1" dirty="0" smtClean="0">
                <a:solidFill>
                  <a:schemeClr val="bg1"/>
                </a:solidFill>
              </a:rPr>
              <a:t>ateřídouška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obecná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661680"/>
            <a:ext cx="2656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ř</a:t>
            </a:r>
            <a:r>
              <a:rPr lang="cs-CZ" sz="2800" b="1" dirty="0" smtClean="0">
                <a:solidFill>
                  <a:schemeClr val="bg1"/>
                </a:solidFill>
              </a:rPr>
              <a:t>ebříček obecný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333" y="4941168"/>
            <a:ext cx="4248472" cy="175432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Roste převážně na suchých travnatých </a:t>
            </a:r>
            <a:r>
              <a:rPr lang="cs-CZ" dirty="0" smtClean="0"/>
              <a:t> </a:t>
            </a:r>
            <a:r>
              <a:rPr lang="cs-CZ" dirty="0"/>
              <a:t>loukách, </a:t>
            </a:r>
            <a:r>
              <a:rPr lang="cs-CZ" dirty="0" smtClean="0"/>
              <a:t> </a:t>
            </a:r>
            <a:r>
              <a:rPr lang="cs-CZ" dirty="0" smtClean="0"/>
              <a:t>mezích. </a:t>
            </a:r>
            <a:r>
              <a:rPr lang="cs-CZ" dirty="0"/>
              <a:t>Mateřídouškový čaj je účinný pří onemocněních horních cest dýchacích </a:t>
            </a:r>
            <a:r>
              <a:rPr lang="cs-CZ" dirty="0" smtClean="0"/>
              <a:t> </a:t>
            </a:r>
            <a:r>
              <a:rPr lang="cs-CZ" dirty="0"/>
              <a:t>při poruchách zažívání spojených s plynatostí a </a:t>
            </a:r>
            <a:r>
              <a:rPr lang="cs-CZ" dirty="0" smtClean="0"/>
              <a:t>kolikami. </a:t>
            </a:r>
            <a:r>
              <a:rPr lang="cs-CZ" dirty="0" smtClean="0"/>
              <a:t>Pomáhá </a:t>
            </a:r>
            <a:r>
              <a:rPr lang="cs-CZ" dirty="0"/>
              <a:t>při bolestech hlavy, </a:t>
            </a:r>
            <a:r>
              <a:rPr lang="cs-CZ" dirty="0" smtClean="0"/>
              <a:t>závratích.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29528" y="4930346"/>
            <a:ext cx="4434960" cy="175432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Dává </a:t>
            </a:r>
            <a:r>
              <a:rPr lang="cs-CZ" dirty="0"/>
              <a:t>přednost sušší písčité nebo kamenité půdě. </a:t>
            </a:r>
            <a:r>
              <a:rPr lang="cs-CZ" dirty="0" smtClean="0"/>
              <a:t>Povzbuzuje </a:t>
            </a:r>
            <a:r>
              <a:rPr lang="cs-CZ" dirty="0"/>
              <a:t>vylučování žaludečních </a:t>
            </a:r>
            <a:r>
              <a:rPr lang="cs-CZ" dirty="0" smtClean="0"/>
              <a:t>šťáv. </a:t>
            </a:r>
            <a:r>
              <a:rPr lang="cs-CZ" dirty="0"/>
              <a:t>Působí močopudně, desinfekčně, </a:t>
            </a:r>
            <a:r>
              <a:rPr lang="cs-CZ" dirty="0" smtClean="0"/>
              <a:t> </a:t>
            </a:r>
            <a:r>
              <a:rPr lang="cs-CZ" dirty="0"/>
              <a:t>utišuje kašel, podporuje hojení a kladně působí i na krevní oběh. Účinně tlumí </a:t>
            </a:r>
            <a:r>
              <a:rPr lang="cs-CZ" dirty="0" smtClean="0"/>
              <a:t>krvácení.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9370" y="1235661"/>
            <a:ext cx="2207890" cy="348379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4322" y="1149763"/>
            <a:ext cx="1944216" cy="357806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17602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32476"/>
            <a:ext cx="2808313" cy="37332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3206" y="476672"/>
            <a:ext cx="35541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Kontryhel </a:t>
            </a:r>
            <a:r>
              <a:rPr lang="cs-CZ" sz="2800" b="1" dirty="0" smtClean="0">
                <a:solidFill>
                  <a:schemeClr val="bg1"/>
                </a:solidFill>
              </a:rPr>
              <a:t>žlutozelený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476672"/>
            <a:ext cx="27751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Kostival lékařský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49104" y="5024281"/>
            <a:ext cx="4343376" cy="1200329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je vázán na vlhčí </a:t>
            </a:r>
            <a:r>
              <a:rPr lang="cs-CZ" dirty="0" smtClean="0"/>
              <a:t>stanoviště. </a:t>
            </a:r>
            <a:r>
              <a:rPr lang="cs-CZ" dirty="0"/>
              <a:t>Sbírá se především </a:t>
            </a:r>
            <a:r>
              <a:rPr lang="cs-CZ" dirty="0" smtClean="0"/>
              <a:t>kořen. Používá </a:t>
            </a:r>
            <a:r>
              <a:rPr lang="cs-CZ" dirty="0"/>
              <a:t>se </a:t>
            </a:r>
            <a:r>
              <a:rPr lang="cs-CZ" dirty="0" smtClean="0"/>
              <a:t> </a:t>
            </a:r>
            <a:r>
              <a:rPr lang="cs-CZ" dirty="0"/>
              <a:t>jako mast nebo </a:t>
            </a:r>
            <a:r>
              <a:rPr lang="cs-CZ" dirty="0" smtClean="0"/>
              <a:t>jako obklad  </a:t>
            </a:r>
            <a:r>
              <a:rPr lang="cs-CZ" dirty="0"/>
              <a:t>na zlomeniny, při zánětu žil, při </a:t>
            </a:r>
            <a:r>
              <a:rPr lang="cs-CZ" dirty="0" smtClean="0"/>
              <a:t>pohmožděninách.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5024281"/>
            <a:ext cx="4081567" cy="1477328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dirty="0"/>
              <a:t>Je velmi hojně rozšířen od nížin do </a:t>
            </a:r>
            <a:r>
              <a:rPr lang="cs-CZ" dirty="0" smtClean="0"/>
              <a:t>hor. </a:t>
            </a:r>
          </a:p>
          <a:p>
            <a:r>
              <a:rPr lang="cs-CZ" dirty="0"/>
              <a:t>Používá se při průjmech. Má i </a:t>
            </a:r>
            <a:r>
              <a:rPr lang="cs-CZ" dirty="0" smtClean="0"/>
              <a:t>mírný</a:t>
            </a:r>
          </a:p>
          <a:p>
            <a:r>
              <a:rPr lang="cs-CZ" dirty="0" smtClean="0"/>
              <a:t> </a:t>
            </a:r>
            <a:r>
              <a:rPr lang="cs-CZ" dirty="0"/>
              <a:t>protikřečový a močopudný účinek.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také součástí metabolických </a:t>
            </a:r>
            <a:r>
              <a:rPr lang="cs-CZ" dirty="0" smtClean="0"/>
              <a:t>čajových</a:t>
            </a:r>
          </a:p>
          <a:p>
            <a:r>
              <a:rPr lang="cs-CZ" dirty="0" smtClean="0"/>
              <a:t> </a:t>
            </a:r>
            <a:r>
              <a:rPr lang="cs-CZ" dirty="0"/>
              <a:t>směsí používaných při redukční </a:t>
            </a:r>
            <a:r>
              <a:rPr lang="cs-CZ" dirty="0" smtClean="0"/>
              <a:t>dietě.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307" y="1160480"/>
            <a:ext cx="2847975" cy="3705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9055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2304256" cy="33843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6752"/>
            <a:ext cx="2115081" cy="34563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92696"/>
            <a:ext cx="2754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Jitrocel kopinatý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53776" y="721237"/>
            <a:ext cx="2653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Divizna velkokvětá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3654" y="4744397"/>
            <a:ext cx="4390689" cy="147732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pl-PL" dirty="0" smtClean="0"/>
              <a:t>Vyskytuje se </a:t>
            </a:r>
            <a:r>
              <a:rPr lang="pl-PL" dirty="0"/>
              <a:t>na polích, u cest či na </a:t>
            </a:r>
            <a:r>
              <a:rPr lang="pl-PL" dirty="0" smtClean="0"/>
              <a:t>loukách. </a:t>
            </a:r>
          </a:p>
          <a:p>
            <a:r>
              <a:rPr lang="cs-CZ" dirty="0" smtClean="0"/>
              <a:t>Působí </a:t>
            </a:r>
            <a:r>
              <a:rPr lang="cs-CZ" dirty="0"/>
              <a:t>proti kašli a má protizánětlivé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antibiotické účinky. </a:t>
            </a:r>
            <a:r>
              <a:rPr lang="cs-CZ" dirty="0" smtClean="0"/>
              <a:t>Využívá se k léčbě</a:t>
            </a:r>
          </a:p>
          <a:p>
            <a:r>
              <a:rPr lang="cs-CZ" dirty="0" smtClean="0"/>
              <a:t> </a:t>
            </a:r>
            <a:r>
              <a:rPr lang="cs-CZ" dirty="0"/>
              <a:t>vředových chorob žaludku, </a:t>
            </a:r>
            <a:r>
              <a:rPr lang="cs-CZ" dirty="0" smtClean="0"/>
              <a:t>dvanácterníku </a:t>
            </a:r>
          </a:p>
          <a:p>
            <a:r>
              <a:rPr lang="cs-CZ" dirty="0" smtClean="0"/>
              <a:t>i </a:t>
            </a:r>
            <a:r>
              <a:rPr lang="cs-CZ" dirty="0"/>
              <a:t>tlustého </a:t>
            </a:r>
            <a:r>
              <a:rPr lang="cs-CZ" dirty="0" smtClean="0"/>
              <a:t>střeva.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72000" y="4725144"/>
            <a:ext cx="4392488" cy="203132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Dvouletá, plstnatě ochlupená bylina dorůstající až do výšky 2 </a:t>
            </a:r>
            <a:r>
              <a:rPr lang="cs-CZ" dirty="0" smtClean="0"/>
              <a:t>metrů. </a:t>
            </a:r>
            <a:r>
              <a:rPr lang="pl-PL" dirty="0"/>
              <a:t>Divizna </a:t>
            </a:r>
            <a:endParaRPr lang="pl-PL" dirty="0" smtClean="0"/>
          </a:p>
          <a:p>
            <a:r>
              <a:rPr lang="pl-PL" dirty="0" smtClean="0"/>
              <a:t>roste </a:t>
            </a:r>
            <a:r>
              <a:rPr lang="pl-PL" dirty="0"/>
              <a:t>na slunných místech. </a:t>
            </a:r>
            <a:r>
              <a:rPr lang="pl-PL" dirty="0" smtClean="0"/>
              <a:t>Využívá </a:t>
            </a:r>
            <a:r>
              <a:rPr lang="pl-PL" dirty="0"/>
              <a:t>květ divizny, a to při průduškových </a:t>
            </a:r>
            <a:r>
              <a:rPr lang="pl-PL" dirty="0" smtClean="0"/>
              <a:t>onemocně-ních </a:t>
            </a:r>
            <a:r>
              <a:rPr lang="pl-PL" dirty="0"/>
              <a:t>a nemocech z </a:t>
            </a:r>
            <a:r>
              <a:rPr lang="pl-PL" dirty="0" smtClean="0"/>
              <a:t>nachlazení</a:t>
            </a:r>
            <a:r>
              <a:rPr lang="pl-PL" dirty="0" smtClean="0"/>
              <a:t>. Divizna </a:t>
            </a:r>
            <a:r>
              <a:rPr lang="pl-PL" dirty="0" smtClean="0"/>
              <a:t>se </a:t>
            </a:r>
            <a:r>
              <a:rPr lang="pl-PL" dirty="0"/>
              <a:t>využívá i zevně, jako obklad na poranění, oděrky, při revmatických bolestech apod.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4446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404664"/>
            <a:ext cx="8136903" cy="936104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Použitá literatura:</a:t>
            </a:r>
          </a:p>
          <a:p>
            <a:r>
              <a:rPr lang="cs-CZ" sz="2000" dirty="0" smtClean="0"/>
              <a:t>Přírodověda 4 učebnice pro 4.ročník základní školy (Nová škola)</a:t>
            </a:r>
          </a:p>
          <a:p>
            <a:endParaRPr lang="cs-CZ" dirty="0"/>
          </a:p>
        </p:txBody>
      </p:sp>
      <p:sp>
        <p:nvSpPr>
          <p:cNvPr id="3" name="Obdélník 2">
            <a:hlinkClick r:id="rId2" action="ppaction://hlinkpres?slideindex=4&amp;slidetitle=LESY  plody stromů"/>
          </p:cNvPr>
          <p:cNvSpPr/>
          <p:nvPr/>
        </p:nvSpPr>
        <p:spPr>
          <a:xfrm>
            <a:off x="698676" y="1254410"/>
            <a:ext cx="407836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http://www.nasestromy.okamzite.eu/buk.jpg</a:t>
            </a:r>
          </a:p>
        </p:txBody>
      </p:sp>
      <p:sp>
        <p:nvSpPr>
          <p:cNvPr id="4" name="Obdélník 3">
            <a:hlinkClick r:id="rId2" action="ppaction://hlinkpres?slideindex=4&amp;slidetitle=LESY  plody stromů"/>
          </p:cNvPr>
          <p:cNvSpPr/>
          <p:nvPr/>
        </p:nvSpPr>
        <p:spPr>
          <a:xfrm>
            <a:off x="698676" y="1609255"/>
            <a:ext cx="307648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http://bukvicky.wu.cz/bukvice.jpg</a:t>
            </a:r>
          </a:p>
        </p:txBody>
      </p:sp>
      <p:sp>
        <p:nvSpPr>
          <p:cNvPr id="5" name="Obdélník 4">
            <a:hlinkClick r:id="rId2" action="ppaction://hlinkpres?slideindex=4&amp;slidetitle=LESY  plody stromů"/>
          </p:cNvPr>
          <p:cNvSpPr/>
          <p:nvPr/>
        </p:nvSpPr>
        <p:spPr>
          <a:xfrm>
            <a:off x="742589" y="1947809"/>
            <a:ext cx="71287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http://upload.wikimedia.org/wikipedia/commons/thumb/2/2a/Illustration_Fagus_sylvatica0.jpg/250px-Illustration_Fagus_sylvatica0.jpg</a:t>
            </a:r>
          </a:p>
        </p:txBody>
      </p:sp>
      <p:sp>
        <p:nvSpPr>
          <p:cNvPr id="6" name="Obdélník 5">
            <a:hlinkClick r:id="rId2" action="ppaction://hlinkpres?slideindex=4&amp;slidetitle=LESY  plody stromů"/>
          </p:cNvPr>
          <p:cNvSpPr/>
          <p:nvPr/>
        </p:nvSpPr>
        <p:spPr>
          <a:xfrm>
            <a:off x="714341" y="2557703"/>
            <a:ext cx="761467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http://www.garten.cz/images_forum/gallery/1332/15528-quercus-robur-00685-021028-183153.jpg</a:t>
            </a:r>
          </a:p>
        </p:txBody>
      </p:sp>
      <p:sp>
        <p:nvSpPr>
          <p:cNvPr id="7" name="Obdélník 6">
            <a:hlinkClick r:id="rId2" action="ppaction://hlinkpres?slideindex=4&amp;slidetitle=LESY  plody stromů"/>
          </p:cNvPr>
          <p:cNvSpPr/>
          <p:nvPr/>
        </p:nvSpPr>
        <p:spPr>
          <a:xfrm>
            <a:off x="757795" y="3142478"/>
            <a:ext cx="631844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http://keltcz.sweb.cz/Stromoskop_soubory/dub.jpg</a:t>
            </a:r>
          </a:p>
        </p:txBody>
      </p:sp>
      <p:sp>
        <p:nvSpPr>
          <p:cNvPr id="9" name="Obdélník 8">
            <a:hlinkClick r:id="rId2" action="ppaction://hlinkpres?slideindex=5&amp;slidetitle=Prezentace aplikace PowerPoint"/>
          </p:cNvPr>
          <p:cNvSpPr/>
          <p:nvPr/>
        </p:nvSpPr>
        <p:spPr>
          <a:xfrm>
            <a:off x="803210" y="3482241"/>
            <a:ext cx="382989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http://srucha.sweb.cz/images/aesculus.jpg</a:t>
            </a:r>
          </a:p>
        </p:txBody>
      </p:sp>
      <p:sp>
        <p:nvSpPr>
          <p:cNvPr id="10" name="Obdélník 9">
            <a:hlinkClick r:id="rId2" action="ppaction://hlinkpres?slideindex=5&amp;slidetitle=Prezentace aplikace PowerPoint"/>
          </p:cNvPr>
          <p:cNvSpPr/>
          <p:nvPr/>
        </p:nvSpPr>
        <p:spPr>
          <a:xfrm>
            <a:off x="757795" y="3842107"/>
            <a:ext cx="736516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http://www.medvedito.wz.cz/oddilovecinnosti/stromy/kastan2.jpg</a:t>
            </a:r>
          </a:p>
        </p:txBody>
      </p:sp>
      <p:sp>
        <p:nvSpPr>
          <p:cNvPr id="11" name="Obdélník 10">
            <a:hlinkClick r:id="rId2" action="ppaction://hlinkpres?slideindex=5&amp;slidetitle=Prezentace aplikace PowerPoint"/>
          </p:cNvPr>
          <p:cNvSpPr/>
          <p:nvPr/>
        </p:nvSpPr>
        <p:spPr>
          <a:xfrm>
            <a:off x="757795" y="4164899"/>
            <a:ext cx="766741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http://www.guh.cz/edu/bi/biologie_rostliny/foto03/foto_009.jpg</a:t>
            </a:r>
          </a:p>
        </p:txBody>
      </p:sp>
      <p:sp>
        <p:nvSpPr>
          <p:cNvPr id="12" name="Obdélník 11">
            <a:hlinkClick r:id="rId2" action="ppaction://hlinkpres?slideindex=6&amp;slidetitle=Prezentace aplikace PowerPoint"/>
          </p:cNvPr>
          <p:cNvSpPr/>
          <p:nvPr/>
        </p:nvSpPr>
        <p:spPr>
          <a:xfrm>
            <a:off x="728259" y="4503453"/>
            <a:ext cx="756083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http://mistoprozivot.cz/images/ep/rostliny/Listnate_stromy/briza/full/plody.jpg</a:t>
            </a:r>
          </a:p>
        </p:txBody>
      </p:sp>
      <p:sp>
        <p:nvSpPr>
          <p:cNvPr id="13" name="Obdélník 12">
            <a:hlinkClick r:id="rId2" action="ppaction://hlinkpres?slideindex=6&amp;slidetitle=Prezentace aplikace PowerPoint"/>
          </p:cNvPr>
          <p:cNvSpPr/>
          <p:nvPr/>
        </p:nvSpPr>
        <p:spPr>
          <a:xfrm>
            <a:off x="749943" y="4842007"/>
            <a:ext cx="794122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http://www.e-herbar.net/main.php?g2_view=core.DownloadItem&amp;g2_itemId=20241&amp;g2_serialNumber=2</a:t>
            </a:r>
          </a:p>
        </p:txBody>
      </p:sp>
      <p:sp>
        <p:nvSpPr>
          <p:cNvPr id="14" name="Obdélník 13">
            <a:hlinkClick r:id="rId2" action="ppaction://hlinkpres?slideindex=7&amp;slidetitle=Prezentace aplikace PowerPoint"/>
          </p:cNvPr>
          <p:cNvSpPr/>
          <p:nvPr/>
        </p:nvSpPr>
        <p:spPr>
          <a:xfrm>
            <a:off x="803210" y="5405595"/>
            <a:ext cx="79906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http://www.prirodni-matrace.cz/files/image/ddd.jpg</a:t>
            </a:r>
          </a:p>
        </p:txBody>
      </p:sp>
      <p:sp>
        <p:nvSpPr>
          <p:cNvPr id="15" name="Obdélník 14">
            <a:hlinkClick r:id="rId2" action="ppaction://hlinkpres?slideindex=7&amp;slidetitle=Prezentace aplikace PowerPoint"/>
          </p:cNvPr>
          <p:cNvSpPr/>
          <p:nvPr/>
        </p:nvSpPr>
        <p:spPr>
          <a:xfrm>
            <a:off x="837876" y="5737052"/>
            <a:ext cx="74347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http://www.rostliny-semena.cz/galerie/ostruz_1353959674.jpg</a:t>
            </a:r>
          </a:p>
        </p:txBody>
      </p:sp>
      <p:sp>
        <p:nvSpPr>
          <p:cNvPr id="17" name="Obdélník 16">
            <a:hlinkClick r:id="rId2" action="ppaction://hlinkpres?slideindex=7&amp;slidetitle=Prezentace aplikace PowerPoint"/>
          </p:cNvPr>
          <p:cNvSpPr/>
          <p:nvPr/>
        </p:nvSpPr>
        <p:spPr>
          <a:xfrm>
            <a:off x="802001" y="6062534"/>
            <a:ext cx="70693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http://upload.wikimedia.org/wikipedia/commons/thumb/a/a5/Fragaria_vesca_close-up_4.jpg/220px-Fragaria_vesca_close-up_4.jpg</a:t>
            </a:r>
          </a:p>
        </p:txBody>
      </p:sp>
    </p:spTree>
    <p:extLst>
      <p:ext uri="{BB962C8B-B14F-4D97-AF65-F5344CB8AC3E}">
        <p14:creationId xmlns:p14="http://schemas.microsoft.com/office/powerpoint/2010/main" xmlns="" val="1942860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pres?slideindex=7&amp;slidetitle=Prezentace aplikace PowerPoint"/>
          </p:cNvPr>
          <p:cNvSpPr/>
          <p:nvPr/>
        </p:nvSpPr>
        <p:spPr>
          <a:xfrm>
            <a:off x="971600" y="404664"/>
            <a:ext cx="6840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http://www.pripravy.estranky.cz/img/picture/243/bor%C5%AFvky-2.jpg</a:t>
            </a:r>
          </a:p>
        </p:txBody>
      </p:sp>
      <p:sp>
        <p:nvSpPr>
          <p:cNvPr id="7" name="Obdélník 6">
            <a:hlinkClick r:id="rId2" action="ppaction://hlinkpres?slideindex=7&amp;slidetitle=Prezentace aplikace PowerPoint"/>
          </p:cNvPr>
          <p:cNvSpPr/>
          <p:nvPr/>
        </p:nvSpPr>
        <p:spPr>
          <a:xfrm>
            <a:off x="982004" y="980728"/>
            <a:ext cx="72624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http://www.pripravy.estranky.cz/img/picture/244/brusinka-2.jpg</a:t>
            </a:r>
          </a:p>
        </p:txBody>
      </p:sp>
      <p:sp>
        <p:nvSpPr>
          <p:cNvPr id="9" name="Obdélník 8">
            <a:hlinkClick r:id="rId2" action="ppaction://hlinkpres?slideindex=8&amp;slidetitle=V sadech a zahradách lidé pěstují ovocné stromy a keře"/>
          </p:cNvPr>
          <p:cNvSpPr/>
          <p:nvPr/>
        </p:nvSpPr>
        <p:spPr>
          <a:xfrm>
            <a:off x="1017579" y="1387515"/>
            <a:ext cx="59584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http://zahrada.bydleniprokazdeho.cz/images/clanky/rybiz-3.jpg</a:t>
            </a:r>
          </a:p>
        </p:txBody>
      </p:sp>
      <p:sp>
        <p:nvSpPr>
          <p:cNvPr id="10" name="Obdélník 9">
            <a:hlinkClick r:id="rId2" action="ppaction://hlinkpres?slideindex=8&amp;slidetitle=V sadech a zahradách lidé pěstují ovocné stromy a keře"/>
          </p:cNvPr>
          <p:cNvSpPr/>
          <p:nvPr/>
        </p:nvSpPr>
        <p:spPr>
          <a:xfrm>
            <a:off x="1017578" y="1844824"/>
            <a:ext cx="758686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http://upload.wikimedia.org/wikipedia/commons/thumb/1/1f/Stachelbeeren.jpg/250px-Stachelbeeren.jpg</a:t>
            </a:r>
          </a:p>
        </p:txBody>
      </p:sp>
      <p:sp>
        <p:nvSpPr>
          <p:cNvPr id="11" name="Obdélník 10">
            <a:hlinkClick r:id="rId2" action="ppaction://hlinkpres?slideindex=8&amp;slidetitle=V sadech a zahradách lidé pěstují ovocné stromy a keře"/>
          </p:cNvPr>
          <p:cNvSpPr/>
          <p:nvPr/>
        </p:nvSpPr>
        <p:spPr>
          <a:xfrm>
            <a:off x="1034917" y="2414966"/>
            <a:ext cx="75695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http://upload.wikimedia.org/wikipedia/commons/thumb/f/f9/Apricots.jpg/258px-Apricots.jpg</a:t>
            </a:r>
          </a:p>
        </p:txBody>
      </p:sp>
      <p:sp>
        <p:nvSpPr>
          <p:cNvPr id="12" name="Obdélník 11">
            <a:hlinkClick r:id="rId2" action="ppaction://hlinkpres?slideindex=8&amp;slidetitle=V sadech a zahradách lidé pěstují ovocné stromy a keře"/>
          </p:cNvPr>
          <p:cNvSpPr/>
          <p:nvPr/>
        </p:nvSpPr>
        <p:spPr>
          <a:xfrm>
            <a:off x="1034917" y="3008415"/>
            <a:ext cx="722683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http://www.webareal.cz/fotky4557/fotos/_vyr_73broskev_sunhaven.jpg</a:t>
            </a:r>
          </a:p>
        </p:txBody>
      </p:sp>
      <p:sp>
        <p:nvSpPr>
          <p:cNvPr id="13" name="Obdélník 12">
            <a:hlinkClick r:id="rId2" action="ppaction://hlinkpres?slideindex=8&amp;slidetitle=V sadech a zahradách lidé pěstují ovocné stromy a keře"/>
          </p:cNvPr>
          <p:cNvSpPr/>
          <p:nvPr/>
        </p:nvSpPr>
        <p:spPr>
          <a:xfrm>
            <a:off x="1034916" y="3429000"/>
            <a:ext cx="74255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http://upload.wikimedia.org/wikipedia/commons/thumb/6/6a/Pears.png/220px-Pears.png</a:t>
            </a:r>
          </a:p>
        </p:txBody>
      </p:sp>
      <p:sp>
        <p:nvSpPr>
          <p:cNvPr id="14" name="Obdélník 13">
            <a:hlinkClick r:id="rId2" action="ppaction://hlinkpres?slideindex=8&amp;slidetitle=V sadech a zahradách lidé pěstují ovocné stromy a keře"/>
          </p:cNvPr>
          <p:cNvSpPr/>
          <p:nvPr/>
        </p:nvSpPr>
        <p:spPr>
          <a:xfrm>
            <a:off x="1063106" y="4028212"/>
            <a:ext cx="347883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http://www.arbia.cz/obr/IDARED_.JPG</a:t>
            </a:r>
          </a:p>
        </p:txBody>
      </p:sp>
      <p:sp>
        <p:nvSpPr>
          <p:cNvPr id="16" name="Obdélník 15">
            <a:hlinkClick r:id="rId2" action="ppaction://hlinkpres?slideindex=8&amp;slidetitle=V sadech a zahradách lidé pěstují ovocné stromy a keře"/>
          </p:cNvPr>
          <p:cNvSpPr/>
          <p:nvPr/>
        </p:nvSpPr>
        <p:spPr>
          <a:xfrm>
            <a:off x="1119060" y="4366766"/>
            <a:ext cx="362471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http://botany.cz/foto/prunusinherb2.jpg</a:t>
            </a:r>
          </a:p>
        </p:txBody>
      </p:sp>
      <p:sp>
        <p:nvSpPr>
          <p:cNvPr id="17" name="Obdélník 16">
            <a:hlinkClick r:id="rId2" action="ppaction://hlinkpres?slideindex=10&amp;slidetitle=Na poli se sklízí zelenina."/>
          </p:cNvPr>
          <p:cNvSpPr/>
          <p:nvPr/>
        </p:nvSpPr>
        <p:spPr>
          <a:xfrm>
            <a:off x="1119060" y="4705778"/>
            <a:ext cx="712534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http://upload.wikimedia.org/wikipedia/commons/5/51/Cibule.jpg</a:t>
            </a:r>
          </a:p>
        </p:txBody>
      </p:sp>
      <p:sp>
        <p:nvSpPr>
          <p:cNvPr id="18" name="Obdélník 17">
            <a:hlinkClick r:id="rId2" action="ppaction://hlinkpres?slideindex=10&amp;slidetitle=Na poli se sklízí zelenina."/>
          </p:cNvPr>
          <p:cNvSpPr/>
          <p:nvPr/>
        </p:nvSpPr>
        <p:spPr>
          <a:xfrm>
            <a:off x="1119060" y="5061990"/>
            <a:ext cx="748538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http://upload.wikimedia.org/wikipedia/commons/thumb/3/38/3_Garlics.jpg/150px-3_Garlics.jpg</a:t>
            </a:r>
          </a:p>
        </p:txBody>
      </p:sp>
      <p:sp>
        <p:nvSpPr>
          <p:cNvPr id="20" name="Obdélník 19">
            <a:hlinkClick r:id="rId2" action="ppaction://hlinkpres?slideindex=8&amp;slidetitle=V sadech a zahradách lidé pěstují ovocné stromy a keře"/>
          </p:cNvPr>
          <p:cNvSpPr/>
          <p:nvPr/>
        </p:nvSpPr>
        <p:spPr>
          <a:xfrm>
            <a:off x="1119060" y="5646765"/>
            <a:ext cx="748538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http://upload.wikimedia.org/wikipedia/commons/thumb/b/bc/Doperwt_rijserwt_peulen_Pisum_sativum.jpg/220px-Doperwt_rijserwt_peulen_Pisum_sativum.jpg</a:t>
            </a:r>
          </a:p>
        </p:txBody>
      </p:sp>
    </p:spTree>
    <p:extLst>
      <p:ext uri="{BB962C8B-B14F-4D97-AF65-F5344CB8AC3E}">
        <p14:creationId xmlns:p14="http://schemas.microsoft.com/office/powerpoint/2010/main" xmlns="" val="22842873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10&amp;slidetitle=Na poli se sklízí zelenina."/>
          </p:cNvPr>
          <p:cNvSpPr/>
          <p:nvPr/>
        </p:nvSpPr>
        <p:spPr>
          <a:xfrm>
            <a:off x="323528" y="332656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https://upload.wikimedia.org/wikipedia/commons/f/fa/Oranje_paprika.jpg</a:t>
            </a:r>
          </a:p>
        </p:txBody>
      </p:sp>
      <p:sp>
        <p:nvSpPr>
          <p:cNvPr id="5" name="Obdélník 4">
            <a:hlinkClick r:id="rId2" action="ppaction://hlinkpres?slideindex=10&amp;slidetitle=Na poli se sklízí zelenina."/>
          </p:cNvPr>
          <p:cNvSpPr/>
          <p:nvPr/>
        </p:nvSpPr>
        <p:spPr>
          <a:xfrm>
            <a:off x="323528" y="701988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http://recepty.mraveniste.cz/pcs/pcs_ingredience/rajcata-recepty-rajcatove.jpg</a:t>
            </a:r>
          </a:p>
        </p:txBody>
      </p:sp>
      <p:sp>
        <p:nvSpPr>
          <p:cNvPr id="6" name="Obdélník 5">
            <a:hlinkClick r:id="rId2" action="ppaction://hlinkpres?slideindex=10&amp;slidetitle=Na poli se sklízí zelenina."/>
          </p:cNvPr>
          <p:cNvSpPr/>
          <p:nvPr/>
        </p:nvSpPr>
        <p:spPr>
          <a:xfrm>
            <a:off x="352148" y="1084094"/>
            <a:ext cx="76762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http://www.mrkev.com/pics/okurky/okurky-03.jpg</a:t>
            </a:r>
          </a:p>
        </p:txBody>
      </p:sp>
      <p:sp>
        <p:nvSpPr>
          <p:cNvPr id="7" name="Obdélník 6">
            <a:hlinkClick r:id="rId2" action="ppaction://hlinkpres?slideindex=12&amp;slidetitle=Na polích zraje obilí, nastávají žně (sklizeň obilí)."/>
          </p:cNvPr>
          <p:cNvSpPr/>
          <p:nvPr/>
        </p:nvSpPr>
        <p:spPr>
          <a:xfrm>
            <a:off x="387704" y="1446070"/>
            <a:ext cx="749666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http://www.agroseznam.cz/images_inzeraty/17394_4.jpg</a:t>
            </a:r>
          </a:p>
        </p:txBody>
      </p:sp>
      <p:sp>
        <p:nvSpPr>
          <p:cNvPr id="8" name="Obdélník 7">
            <a:hlinkClick r:id="rId2" action="ppaction://hlinkpres?slideindex=12&amp;slidetitle=Na polích zraje obilí, nastávají žně (sklizeň obilí)."/>
          </p:cNvPr>
          <p:cNvSpPr/>
          <p:nvPr/>
        </p:nvSpPr>
        <p:spPr>
          <a:xfrm>
            <a:off x="408940" y="1787533"/>
            <a:ext cx="74754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/e/</a:t>
            </a:r>
            <a:r>
              <a:rPr lang="cs-CZ" sz="1600" dirty="0" err="1"/>
              <a:t>ef</a:t>
            </a:r>
            <a:r>
              <a:rPr lang="cs-CZ" sz="1600" dirty="0"/>
              <a:t>/Sklizeň_obilí_na_Moravskotřebovsku_1930.gif</a:t>
            </a:r>
          </a:p>
        </p:txBody>
      </p:sp>
      <p:sp>
        <p:nvSpPr>
          <p:cNvPr id="9" name="Obdélník 8">
            <a:hlinkClick r:id="rId2" action="ppaction://hlinkpres?slideindex=12&amp;slidetitle=Na polích zraje obilí, nastávají žně (sklizeň obilí)."/>
          </p:cNvPr>
          <p:cNvSpPr/>
          <p:nvPr/>
        </p:nvSpPr>
        <p:spPr>
          <a:xfrm>
            <a:off x="414998" y="2479082"/>
            <a:ext cx="804543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http://www.mistnikultura.cz/files/galerie/2010/07/Getreideernte_mit_Sense_Blick_zum_Stiftlanddorf.jpg</a:t>
            </a:r>
          </a:p>
        </p:txBody>
      </p:sp>
      <p:sp>
        <p:nvSpPr>
          <p:cNvPr id="10" name="Obdélník 9">
            <a:hlinkClick r:id="rId2" action="ppaction://hlinkpres?slideindex=13&amp;slidetitle=Poznáš jednotlivé druhy obilí?"/>
          </p:cNvPr>
          <p:cNvSpPr/>
          <p:nvPr/>
        </p:nvSpPr>
        <p:spPr>
          <a:xfrm>
            <a:off x="414998" y="3105835"/>
            <a:ext cx="62464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http://www.zsvetrni.cz/</a:t>
            </a:r>
            <a:r>
              <a:rPr lang="cs-CZ" sz="1600" dirty="0" err="1"/>
              <a:t>evyuka</a:t>
            </a:r>
            <a:r>
              <a:rPr lang="cs-CZ" sz="1600" dirty="0"/>
              <a:t>/</a:t>
            </a:r>
            <a:r>
              <a:rPr lang="cs-CZ" sz="1600" dirty="0" err="1"/>
              <a:t>lipn</a:t>
            </a:r>
            <a:r>
              <a:rPr lang="cs-CZ" sz="1600" dirty="0"/>
              <a:t>/žito%20seté.jpg</a:t>
            </a:r>
          </a:p>
        </p:txBody>
      </p:sp>
      <p:sp>
        <p:nvSpPr>
          <p:cNvPr id="11" name="Obdélník 10">
            <a:hlinkClick r:id="rId2" action="ppaction://hlinkpres?slideindex=13&amp;slidetitle=Poznáš jednotlivé druhy obilí?"/>
          </p:cNvPr>
          <p:cNvSpPr/>
          <p:nvPr/>
        </p:nvSpPr>
        <p:spPr>
          <a:xfrm>
            <a:off x="453094" y="3444389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/>
              <a:t>http://botanika.wendys.cz/cherbar/prew/q557.jpg</a:t>
            </a:r>
          </a:p>
        </p:txBody>
      </p:sp>
      <p:sp>
        <p:nvSpPr>
          <p:cNvPr id="12" name="Obdélník 11">
            <a:hlinkClick r:id="rId2" action="ppaction://hlinkpres?slideindex=13&amp;slidetitle=Poznáš jednotlivé druhy obilí?"/>
          </p:cNvPr>
          <p:cNvSpPr/>
          <p:nvPr/>
        </p:nvSpPr>
        <p:spPr>
          <a:xfrm>
            <a:off x="476441" y="3790337"/>
            <a:ext cx="744459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http://www.nasevyziva.cz/img_data_arch/1/1292364230cla_jecmen1.jpg</a:t>
            </a:r>
          </a:p>
        </p:txBody>
      </p:sp>
      <p:sp>
        <p:nvSpPr>
          <p:cNvPr id="13" name="Obdélník 12">
            <a:hlinkClick r:id="rId2" action="ppaction://hlinkpres?slideindex=15&amp;slidetitle=NA LOUKÁCH V LÉTĚ PŘEVAŽUJÍ TRÁVY"/>
          </p:cNvPr>
          <p:cNvSpPr/>
          <p:nvPr/>
        </p:nvSpPr>
        <p:spPr>
          <a:xfrm>
            <a:off x="476441" y="4128891"/>
            <a:ext cx="470711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http://www.guh.cz/edu/bi/biologie_rostliny/foto04/foto_041.jpg</a:t>
            </a:r>
          </a:p>
        </p:txBody>
      </p:sp>
      <p:sp>
        <p:nvSpPr>
          <p:cNvPr id="14" name="Obdélník 13">
            <a:hlinkClick r:id="rId2" action="ppaction://hlinkpres?slideindex=15&amp;slidetitle=NA LOUKÁCH V LÉTĚ PŘEVAŽUJÍ TRÁVY"/>
          </p:cNvPr>
          <p:cNvSpPr/>
          <p:nvPr/>
        </p:nvSpPr>
        <p:spPr>
          <a:xfrm>
            <a:off x="453094" y="4749292"/>
            <a:ext cx="81318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http://upload.wikimedia.org/wikipedia/commons/thumb/c/c6/Starr_010721-9002_Arrhenatherum_elatius.jpg/258px-Starr_010721-9002_Arrhenatherum_elatius.jpg</a:t>
            </a:r>
          </a:p>
        </p:txBody>
      </p:sp>
      <p:sp>
        <p:nvSpPr>
          <p:cNvPr id="16" name="Obdélník 15">
            <a:hlinkClick r:id="rId2" action="ppaction://hlinkpres?slideindex=15&amp;slidetitle=NA LOUKÁCH V LÉTĚ PŘEVAŽUJÍ TRÁVY"/>
          </p:cNvPr>
          <p:cNvSpPr/>
          <p:nvPr/>
        </p:nvSpPr>
        <p:spPr>
          <a:xfrm>
            <a:off x="544000" y="5675530"/>
            <a:ext cx="77004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http://files.ucivo.webnode.cz/system_preview_detail_200007991-7105772f8a-public/lipnicovité%20jílek%20vytrvalý.jpg</a:t>
            </a:r>
          </a:p>
        </p:txBody>
      </p:sp>
    </p:spTree>
    <p:extLst>
      <p:ext uri="{BB962C8B-B14F-4D97-AF65-F5344CB8AC3E}">
        <p14:creationId xmlns:p14="http://schemas.microsoft.com/office/powerpoint/2010/main" xmlns="" val="29895024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 action="ppaction://hlinkpres?slideindex=16&amp;slidetitle=Pýr plazivý"/>
          </p:cNvPr>
          <p:cNvSpPr/>
          <p:nvPr/>
        </p:nvSpPr>
        <p:spPr>
          <a:xfrm>
            <a:off x="611560" y="476672"/>
            <a:ext cx="603041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http://upload.wikimedia.org/wikipedia/commons/thumb/8/89/Elytrigia_repens_-_K%C3%B6hler%E2%80%93s_Medizinal-Pflanzen-203.jpg/258px-Elytrigia_repens_-_K%C3%B6hler%E2%80%93s_Medizinal-Pflanzen-203.jpg</a:t>
            </a:r>
            <a:endParaRPr lang="cs-CZ" sz="1600" dirty="0"/>
          </a:p>
        </p:txBody>
      </p:sp>
      <p:sp>
        <p:nvSpPr>
          <p:cNvPr id="3" name="Obdélník 2">
            <a:hlinkClick r:id="rId2" action="ppaction://hlinkpres?slideindex=16&amp;slidetitle=Pýr plazivý"/>
          </p:cNvPr>
          <p:cNvSpPr/>
          <p:nvPr/>
        </p:nvSpPr>
        <p:spPr>
          <a:xfrm>
            <a:off x="683568" y="1556792"/>
            <a:ext cx="71243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http://botanika.borec.cz/fota/srha_riznacka1m.jpg</a:t>
            </a:r>
          </a:p>
        </p:txBody>
      </p:sp>
      <p:sp>
        <p:nvSpPr>
          <p:cNvPr id="5" name="Obdélník 4">
            <a:hlinkClick r:id="rId2" action="ppaction://hlinkpres?slideindex=17&amp;slidetitle=Kvetoucí rostliny"/>
          </p:cNvPr>
          <p:cNvSpPr/>
          <p:nvPr/>
        </p:nvSpPr>
        <p:spPr>
          <a:xfrm>
            <a:off x="683568" y="1895346"/>
            <a:ext cx="60304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http://herbar.divokakosmetika.cz/byliny/Kopretina_bila-Chrysanthemum_lecanthemum.jpg</a:t>
            </a:r>
          </a:p>
        </p:txBody>
      </p:sp>
      <p:sp>
        <p:nvSpPr>
          <p:cNvPr id="6" name="Obdélník 5">
            <a:hlinkClick r:id="rId2" action="ppaction://hlinkpres?slideindex=17&amp;slidetitle=Kvetoucí rostliny"/>
          </p:cNvPr>
          <p:cNvSpPr/>
          <p:nvPr/>
        </p:nvSpPr>
        <p:spPr>
          <a:xfrm>
            <a:off x="683568" y="2424347"/>
            <a:ext cx="800247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http://www.guh.cz/edu/bi/biologie_rostliny/foto03/foto_105.jpg</a:t>
            </a:r>
          </a:p>
        </p:txBody>
      </p:sp>
      <p:sp>
        <p:nvSpPr>
          <p:cNvPr id="7" name="Obdélník 6">
            <a:hlinkClick r:id="rId2" action="ppaction://hlinkpres?slideindex=17&amp;slidetitle=Kvetoucí rostliny"/>
          </p:cNvPr>
          <p:cNvSpPr/>
          <p:nvPr/>
        </p:nvSpPr>
        <p:spPr>
          <a:xfrm>
            <a:off x="790195" y="2783658"/>
            <a:ext cx="742641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http://www.guh.cz/edu/bi/biologie_rostliny/foto02/foto_053.jpg</a:t>
            </a:r>
          </a:p>
        </p:txBody>
      </p:sp>
      <p:sp>
        <p:nvSpPr>
          <p:cNvPr id="8" name="Obdélník 7">
            <a:hlinkClick r:id="rId2" action="ppaction://hlinkpres?slideindex=17&amp;slidetitle=Kvetoucí rostliny"/>
          </p:cNvPr>
          <p:cNvSpPr/>
          <p:nvPr/>
        </p:nvSpPr>
        <p:spPr>
          <a:xfrm>
            <a:off x="790194" y="3129951"/>
            <a:ext cx="789584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/9/93/</a:t>
            </a:r>
            <a:r>
              <a:rPr lang="cs-CZ" sz="1600" dirty="0" err="1"/>
              <a:t>Papaver_rhoeas</a:t>
            </a:r>
            <a:r>
              <a:rPr lang="cs-CZ" sz="1600" dirty="0"/>
              <a:t>_-_Köhler–s_Medizinal-Pflanzen-101.jpg/255px-Papaver_rhoeas_-_Köhler–s_Medizinal-Pflanzen-101.jpg</a:t>
            </a:r>
          </a:p>
        </p:txBody>
      </p:sp>
      <p:sp>
        <p:nvSpPr>
          <p:cNvPr id="9" name="Obdélník 8">
            <a:hlinkClick r:id="rId2" action="ppaction://hlinkpres?slideindex=18&amp;slidetitle=Prezentace aplikace PowerPoint"/>
          </p:cNvPr>
          <p:cNvSpPr/>
          <p:nvPr/>
        </p:nvSpPr>
        <p:spPr>
          <a:xfrm>
            <a:off x="810124" y="3969622"/>
            <a:ext cx="699778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http://www.skolaplumlov.tym.cz/dumy/VY_32_INOVACE_1151/chrpa.jpg</a:t>
            </a:r>
          </a:p>
        </p:txBody>
      </p:sp>
      <p:sp>
        <p:nvSpPr>
          <p:cNvPr id="10" name="Obdélník 9">
            <a:hlinkClick r:id="rId2" action="ppaction://hlinkpres?slideindex=18&amp;slidetitle=Prezentace aplikace PowerPoint"/>
          </p:cNvPr>
          <p:cNvSpPr/>
          <p:nvPr/>
        </p:nvSpPr>
        <p:spPr>
          <a:xfrm>
            <a:off x="874899" y="4308176"/>
            <a:ext cx="302198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http://leccos.com/pics/pic/len.jpg</a:t>
            </a:r>
          </a:p>
        </p:txBody>
      </p:sp>
      <p:sp>
        <p:nvSpPr>
          <p:cNvPr id="11" name="Obdélník 10">
            <a:hlinkClick r:id="rId2" action="ppaction://hlinkpres?slideindex=20&amp;slidetitle=Prezentace aplikace PowerPoint"/>
          </p:cNvPr>
          <p:cNvSpPr/>
          <p:nvPr/>
        </p:nvSpPr>
        <p:spPr>
          <a:xfrm>
            <a:off x="858354" y="4646730"/>
            <a:ext cx="694955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http://www.fyto-kosmetika.cz/files/images/materidouska.gif</a:t>
            </a:r>
          </a:p>
        </p:txBody>
      </p:sp>
      <p:sp>
        <p:nvSpPr>
          <p:cNvPr id="12" name="Obdélník 11">
            <a:hlinkClick r:id="rId2" action="ppaction://hlinkpres?slideindex=20&amp;slidetitle=Prezentace aplikace PowerPoint"/>
          </p:cNvPr>
          <p:cNvSpPr/>
          <p:nvPr/>
        </p:nvSpPr>
        <p:spPr>
          <a:xfrm>
            <a:off x="856663" y="4985284"/>
            <a:ext cx="695124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http://www.herbavitalis.cz/bylinky/Rebricek.gif</a:t>
            </a:r>
          </a:p>
        </p:txBody>
      </p:sp>
      <p:sp>
        <p:nvSpPr>
          <p:cNvPr id="13" name="Obdélník 12">
            <a:hlinkClick r:id="rId2" action="ppaction://hlinkpres?slideindex=21&amp;slidetitle=Prezentace aplikace PowerPoint"/>
          </p:cNvPr>
          <p:cNvSpPr/>
          <p:nvPr/>
        </p:nvSpPr>
        <p:spPr>
          <a:xfrm>
            <a:off x="786706" y="5323838"/>
            <a:ext cx="731368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http://www.herbavitalis.cz/bylinky/kostihoj.gif</a:t>
            </a:r>
          </a:p>
        </p:txBody>
      </p:sp>
      <p:sp>
        <p:nvSpPr>
          <p:cNvPr id="14" name="Obdélník 13">
            <a:hlinkClick r:id="rId2" action="ppaction://hlinkpres?slideindex=21&amp;slidetitle=Prezentace aplikace PowerPoint"/>
          </p:cNvPr>
          <p:cNvSpPr/>
          <p:nvPr/>
        </p:nvSpPr>
        <p:spPr>
          <a:xfrm>
            <a:off x="904214" y="5662392"/>
            <a:ext cx="647609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http://www.herbavitalis.cz/bylinky/ALCHEMILKA.GIF</a:t>
            </a:r>
          </a:p>
        </p:txBody>
      </p:sp>
      <p:sp>
        <p:nvSpPr>
          <p:cNvPr id="15" name="Obdélník 14">
            <a:hlinkClick r:id="rId2" action="ppaction://hlinkpres?slideindex=22&amp;slidetitle=Prezentace aplikace PowerPoint"/>
          </p:cNvPr>
          <p:cNvSpPr/>
          <p:nvPr/>
        </p:nvSpPr>
        <p:spPr>
          <a:xfrm>
            <a:off x="904214" y="6000946"/>
            <a:ext cx="755621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http://www.herbavitalis.cz/bylinky/Skorocel.gif</a:t>
            </a:r>
          </a:p>
        </p:txBody>
      </p:sp>
      <p:sp>
        <p:nvSpPr>
          <p:cNvPr id="16" name="Obdélník 15">
            <a:hlinkClick r:id="rId2" action="ppaction://hlinkpres?slideindex=22&amp;slidetitle=Prezentace aplikace PowerPoint"/>
          </p:cNvPr>
          <p:cNvSpPr/>
          <p:nvPr/>
        </p:nvSpPr>
        <p:spPr>
          <a:xfrm>
            <a:off x="904214" y="6383434"/>
            <a:ext cx="410721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http://www.herbavitalis.cz/bylinky/Divozel.gif</a:t>
            </a:r>
          </a:p>
        </p:txBody>
      </p:sp>
    </p:spTree>
    <p:extLst>
      <p:ext uri="{BB962C8B-B14F-4D97-AF65-F5344CB8AC3E}">
        <p14:creationId xmlns:p14="http://schemas.microsoft.com/office/powerpoint/2010/main" xmlns="" val="33671483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1455</TotalTime>
  <Words>713</Words>
  <Application>Microsoft Office PowerPoint</Application>
  <PresentationFormat>Předvádění na obrazovce (4:3)</PresentationFormat>
  <Paragraphs>142</Paragraphs>
  <Slides>26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Vlnění</vt:lpstr>
      <vt:lpstr>Prezentace</vt:lpstr>
      <vt:lpstr>Snímek 1</vt:lpstr>
      <vt:lpstr>Snímek 2</vt:lpstr>
      <vt:lpstr>ROSTLINY V LÉTĚ (zrání plodů rostlin)</vt:lpstr>
      <vt:lpstr>LESY  plody stromů</vt:lpstr>
      <vt:lpstr>Snímek 5</vt:lpstr>
      <vt:lpstr>Snímek 6</vt:lpstr>
      <vt:lpstr>Snímek 7</vt:lpstr>
      <vt:lpstr>V sadech a zahradách lidé pěstují ovocné stromy a keře </vt:lpstr>
      <vt:lpstr>Víš, do které skupiny patří jednotlivé druhy ovoce? </vt:lpstr>
      <vt:lpstr>Na poli se sklízí zelenina.</vt:lpstr>
      <vt:lpstr>Víš, jaké druhy zeleniny máme?</vt:lpstr>
      <vt:lpstr>Na polích zraje obilí, nastávají žně (sklizeň obilí).</vt:lpstr>
      <vt:lpstr>Poznáš jednotlivé druhy obilí?</vt:lpstr>
      <vt:lpstr>Snímek 14</vt:lpstr>
      <vt:lpstr>NA LOUKÁCH V LÉTĚ PŘEVAŽUJÍ TRÁVY</vt:lpstr>
      <vt:lpstr>Pýr plazivý</vt:lpstr>
      <vt:lpstr>Kvetoucí rostliny</vt:lpstr>
      <vt:lpstr>Snímek 18</vt:lpstr>
      <vt:lpstr>LÉČIVÉ BYLINY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V LÉTĚ zrání plodů rostlin</dc:title>
  <dc:creator>Ucebna 105</dc:creator>
  <cp:lastModifiedBy>Škola</cp:lastModifiedBy>
  <cp:revision>109</cp:revision>
  <dcterms:created xsi:type="dcterms:W3CDTF">2012-05-22T04:50:22Z</dcterms:created>
  <dcterms:modified xsi:type="dcterms:W3CDTF">2013-05-16T09:06:27Z</dcterms:modified>
</cp:coreProperties>
</file>