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259" r:id="rId4"/>
    <p:sldId id="267" r:id="rId5"/>
    <p:sldId id="272" r:id="rId6"/>
    <p:sldId id="269" r:id="rId7"/>
    <p:sldId id="27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92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VY_32_INOVACE_02_Obyvatelé České republiky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Vlastivěda pro 4. a 5. </a:t>
          </a:r>
          <a:r>
            <a:rPr lang="cs-CZ" sz="1600" smtClean="0">
              <a:solidFill>
                <a:schemeClr val="tx2"/>
              </a:solidFill>
            </a:rPr>
            <a:t>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VY_32_INOVACE_02_Obyvatelé České republiky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Vlastivěda pro 4. a 5. </a:t>
          </a:r>
          <a:r>
            <a:rPr lang="cs-CZ" sz="1600" kern="1200" smtClean="0">
              <a:solidFill>
                <a:schemeClr val="tx2"/>
              </a:solidFill>
            </a:rPr>
            <a:t>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7EBF3-2B46-498D-B3EF-927BD908E1F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110B5-10A6-4372-9EE3-D1883CDC5A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6094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w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w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lh4.ggpht.com/F8fDnvJjqv3Jj9V30Fqeows8-SfoXsamjPdTYIoLDtvnM_hrlf_H1MOcClfs916lrXjt54Q=s85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lh3.ggpht.com/iN7WlmBdCuHwO4SGINFjpx4z7PllZodQw_4vVbS8YPucZ2VEvFdk6NNnv9Q-WEHJRlI0b8k=s85" TargetMode="External"/><Relationship Id="rId4" Type="http://schemas.openxmlformats.org/officeDocument/2006/relationships/hyperlink" Target="http://lh3.ggpht.com/a0BnYONHDgM3qgQ2wYQTSZPVQpyq5Mti1ZJK2fg_-2XPf5d2TSoxuJHjF4OJRzB4askB8w=s8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081081025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170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Historické země České republiky, národnosti, menšiny, úřední jazyk, lidové zvyky.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smtClean="0"/>
              <a:t>Vypracováno </a:t>
            </a:r>
            <a:r>
              <a:rPr lang="cs-CZ" dirty="0" smtClean="0"/>
              <a:t>dne 1. 8. 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Území České republiky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Území naší republiky bylo kdysi rozděleno na tři země</a:t>
            </a:r>
          </a:p>
          <a:p>
            <a:r>
              <a:rPr lang="cs-CZ" sz="2800" b="1" dirty="0" smtClean="0"/>
              <a:t>        Čechy                    Moravu               Slezsko</a:t>
            </a:r>
            <a:endParaRPr lang="cs-CZ" sz="2800" b="1" dirty="0"/>
          </a:p>
        </p:txBody>
      </p:sp>
      <p:pic>
        <p:nvPicPr>
          <p:cNvPr id="7" name="Picture 2" descr="C:\Users\ucitel\Pictures\90px-Small_coat_of_arms_of_the_Czech_Republic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56991"/>
            <a:ext cx="2225702" cy="272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Pictures\90px-Moravia_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62569"/>
            <a:ext cx="2304256" cy="255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itel\Pictures\100px-Silesia_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56991"/>
            <a:ext cx="2088232" cy="256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047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naší zemi žije více než </a:t>
            </a:r>
            <a:r>
              <a:rPr lang="cs-CZ" sz="2800" b="1" dirty="0" smtClean="0"/>
              <a:t>10 milionů </a:t>
            </a:r>
            <a:r>
              <a:rPr lang="cs-CZ" dirty="0" smtClean="0"/>
              <a:t>obyvatel.</a:t>
            </a:r>
          </a:p>
          <a:p>
            <a:r>
              <a:rPr lang="cs-CZ" dirty="0" smtClean="0"/>
              <a:t>Jsou to </a:t>
            </a:r>
            <a:r>
              <a:rPr lang="cs-CZ" sz="2800" b="1" dirty="0" smtClean="0"/>
              <a:t>Češi, Moravané a Slezané </a:t>
            </a:r>
            <a:r>
              <a:rPr lang="cs-CZ" dirty="0" smtClean="0"/>
              <a:t>– národnosti české, moravské a slezské.</a:t>
            </a:r>
          </a:p>
          <a:p>
            <a:r>
              <a:rPr lang="cs-CZ" dirty="0" smtClean="0"/>
              <a:t>V ČR žijí i </a:t>
            </a:r>
            <a:r>
              <a:rPr lang="cs-CZ" sz="2800" b="1" dirty="0" smtClean="0"/>
              <a:t>příslušníci národnostních menšin </a:t>
            </a:r>
            <a:r>
              <a:rPr lang="cs-CZ" dirty="0" smtClean="0"/>
              <a:t>– Slováci, Poláci, Němci, Vietnamci, Ukrajinci, Romové.</a:t>
            </a:r>
          </a:p>
          <a:p>
            <a:r>
              <a:rPr lang="cs-CZ" dirty="0" smtClean="0"/>
              <a:t>Úředním jazykem je </a:t>
            </a:r>
            <a:r>
              <a:rPr lang="cs-CZ" sz="2800" b="1" dirty="0" smtClean="0"/>
              <a:t>čeština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347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Národopisné oblasti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Nejznámější národopisné oblasti: Chodsko, Haná, Slovácko, Valašsko.</a:t>
            </a:r>
          </a:p>
          <a:p>
            <a:r>
              <a:rPr lang="cs-CZ" dirty="0" smtClean="0"/>
              <a:t>Lidé si zde uchovávají vlastní tradice – lidové zvyky, lidové písně, lidový kroj.</a:t>
            </a:r>
          </a:p>
          <a:p>
            <a:r>
              <a:rPr lang="cs-CZ" dirty="0" smtClean="0"/>
              <a:t>Mluví mezi sebou nářečím.</a:t>
            </a:r>
          </a:p>
          <a:p>
            <a:r>
              <a:rPr lang="cs-CZ" dirty="0" smtClean="0"/>
              <a:t>Skanzen je muzeum lidových staveb a řemesel.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611394"/>
            <a:ext cx="2088232" cy="2105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1312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Hádanky v nářečí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Spojte každé slovo s jedním obrázkem:</a:t>
            </a:r>
          </a:p>
          <a:p>
            <a:r>
              <a:rPr lang="cs-CZ" dirty="0" err="1"/>
              <a:t>e</a:t>
            </a:r>
            <a:r>
              <a:rPr lang="cs-CZ" dirty="0" err="1" smtClean="0"/>
              <a:t>rteple</a:t>
            </a:r>
            <a:r>
              <a:rPr lang="cs-CZ" dirty="0" smtClean="0"/>
              <a:t>                                      kukuřice</a:t>
            </a:r>
          </a:p>
          <a:p>
            <a:r>
              <a:rPr lang="cs-CZ" dirty="0" smtClean="0"/>
              <a:t>oharky             	                    deštník</a:t>
            </a:r>
          </a:p>
          <a:p>
            <a:r>
              <a:rPr lang="cs-CZ" dirty="0"/>
              <a:t>t</a:t>
            </a:r>
            <a:r>
              <a:rPr lang="cs-CZ" dirty="0" smtClean="0"/>
              <a:t>urkyň                                      chlapec</a:t>
            </a:r>
          </a:p>
          <a:p>
            <a:r>
              <a:rPr lang="cs-CZ" dirty="0"/>
              <a:t>š</a:t>
            </a:r>
            <a:r>
              <a:rPr lang="cs-CZ" dirty="0" smtClean="0"/>
              <a:t>ohaj                                         brambory</a:t>
            </a:r>
          </a:p>
          <a:p>
            <a:r>
              <a:rPr lang="cs-CZ" dirty="0" err="1"/>
              <a:t>p</a:t>
            </a:r>
            <a:r>
              <a:rPr lang="cs-CZ" dirty="0" err="1" smtClean="0"/>
              <a:t>alazór</a:t>
            </a:r>
            <a:r>
              <a:rPr lang="cs-CZ" dirty="0" smtClean="0"/>
              <a:t>                                     okurky</a:t>
            </a:r>
            <a:endParaRPr lang="cs-CZ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44071"/>
            <a:ext cx="197645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107014"/>
            <a:ext cx="2083293" cy="1130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6502" y="2492896"/>
            <a:ext cx="1739106" cy="1739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 descr="C:\Users\ucitel\AppData\Local\Microsoft\Windows\Temporary Internet Files\Content.IE5\NXZ8OJG8\MC9001495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507281"/>
            <a:ext cx="1483614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831120"/>
            <a:ext cx="1944215" cy="129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15141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Hádanky v nářečí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Spojte každé slovo s jedním obrázkem:</a:t>
            </a:r>
          </a:p>
          <a:p>
            <a:r>
              <a:rPr lang="cs-CZ" dirty="0" err="1"/>
              <a:t>e</a:t>
            </a:r>
            <a:r>
              <a:rPr lang="cs-CZ" dirty="0" err="1" smtClean="0"/>
              <a:t>rteple</a:t>
            </a:r>
            <a:r>
              <a:rPr lang="cs-CZ" dirty="0" smtClean="0"/>
              <a:t>                                      brambory</a:t>
            </a:r>
          </a:p>
          <a:p>
            <a:r>
              <a:rPr lang="cs-CZ" dirty="0" smtClean="0"/>
              <a:t>oharky             	                    okurky</a:t>
            </a:r>
          </a:p>
          <a:p>
            <a:r>
              <a:rPr lang="cs-CZ" dirty="0"/>
              <a:t>t</a:t>
            </a:r>
            <a:r>
              <a:rPr lang="cs-CZ" dirty="0" smtClean="0"/>
              <a:t>urkyň                                      kukuřice</a:t>
            </a:r>
          </a:p>
          <a:p>
            <a:r>
              <a:rPr lang="cs-CZ" dirty="0"/>
              <a:t>š</a:t>
            </a:r>
            <a:r>
              <a:rPr lang="cs-CZ" dirty="0" smtClean="0"/>
              <a:t>ohaj                                         chlapec</a:t>
            </a:r>
          </a:p>
          <a:p>
            <a:r>
              <a:rPr lang="cs-CZ" dirty="0" err="1"/>
              <a:t>p</a:t>
            </a:r>
            <a:r>
              <a:rPr lang="cs-CZ" dirty="0" err="1" smtClean="0"/>
              <a:t>alazór</a:t>
            </a:r>
            <a:r>
              <a:rPr lang="cs-CZ" dirty="0" smtClean="0"/>
              <a:t>                                     deštník</a:t>
            </a:r>
            <a:endParaRPr lang="cs-CZ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44071"/>
            <a:ext cx="197645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107014"/>
            <a:ext cx="2083293" cy="1130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6502" y="2492896"/>
            <a:ext cx="1739106" cy="1739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 descr="C:\Users\ucitel\AppData\Local\Microsoft\Windows\Temporary Internet Files\Content.IE5\NXZ8OJG8\MC9001495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507281"/>
            <a:ext cx="1483614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831120"/>
            <a:ext cx="1944215" cy="129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 flipV="1">
            <a:off x="1979712" y="2780928"/>
            <a:ext cx="5566344" cy="2050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1763688" y="3212976"/>
            <a:ext cx="1440160" cy="18940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1763688" y="3717032"/>
            <a:ext cx="216024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1691680" y="4159995"/>
            <a:ext cx="3168352" cy="10692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1967928" y="3362449"/>
            <a:ext cx="5124352" cy="12046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54980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539552" y="2060848"/>
            <a:ext cx="7916416" cy="3744416"/>
          </a:xfrm>
        </p:spPr>
        <p:txBody>
          <a:bodyPr>
            <a:normAutofit lnSpcReduction="10000"/>
          </a:bodyPr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: </a:t>
            </a:r>
          </a:p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  <a:hlinkClick r:id="rId2"/>
              </a:rPr>
              <a:t>www.office.</a:t>
            </a:r>
            <a:r>
              <a:rPr lang="cs-CZ" dirty="0" err="1" smtClean="0">
                <a:latin typeface="Calibri" pitchFamily="34" charset="0"/>
                <a:cs typeface="Calibri" pitchFamily="34" charset="0"/>
                <a:hlinkClick r:id="rId2"/>
              </a:rPr>
              <a:t>microsoft.com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bg2">
                  <a:lumMod val="75000"/>
                </a:schemeClr>
              </a:buClr>
              <a:buSzPct val="120000"/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Znaky:  </a:t>
            </a:r>
          </a:p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sz="2000" dirty="0" smtClean="0">
                <a:latin typeface="Calibri" pitchFamily="34" charset="0"/>
                <a:cs typeface="Calibri" pitchFamily="34" charset="0"/>
                <a:hlinkClick r:id="rId3"/>
              </a:rPr>
              <a:t>http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3"/>
              </a:rPr>
              <a:t>://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3"/>
              </a:rPr>
              <a:t>lh4.ggpht.com/F8fDnvJjqv3Jj9V30Fqeows8-</a:t>
            </a:r>
            <a:r>
              <a:rPr lang="cs-CZ" sz="2000" dirty="0" err="1" smtClean="0">
                <a:latin typeface="Calibri" pitchFamily="34" charset="0"/>
                <a:cs typeface="Calibri" pitchFamily="34" charset="0"/>
                <a:hlinkClick r:id="rId3"/>
              </a:rPr>
              <a:t>SfoXsamjPdTYIoLDtvnM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3"/>
              </a:rPr>
              <a:t>_</a:t>
            </a:r>
            <a:r>
              <a:rPr lang="cs-CZ" sz="2000" dirty="0" err="1" smtClean="0">
                <a:latin typeface="Calibri" pitchFamily="34" charset="0"/>
                <a:cs typeface="Calibri" pitchFamily="34" charset="0"/>
                <a:hlinkClick r:id="rId3"/>
              </a:rPr>
              <a:t>hrlf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3"/>
              </a:rPr>
              <a:t>_H1MOcClfs916lrXjt54Q=s85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sz="2000" dirty="0" smtClean="0">
                <a:latin typeface="Calibri" pitchFamily="34" charset="0"/>
                <a:cs typeface="Calibri" pitchFamily="34" charset="0"/>
                <a:hlinkClick r:id="rId4"/>
              </a:rPr>
              <a:t>http://lh3.ggpht.com/a0BnYONHDgM3qgQ2wYQTSZPVQpyq5Mti1ZJK2fg_-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4"/>
              </a:rPr>
              <a:t>2XPf5d2TSoxuJHjF4OJRzB4askB8w=s85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sz="2000" dirty="0" smtClean="0">
                <a:latin typeface="Calibri" pitchFamily="34" charset="0"/>
                <a:cs typeface="Calibri" pitchFamily="34" charset="0"/>
                <a:hlinkClick r:id="rId5"/>
              </a:rPr>
              <a:t>http://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5"/>
              </a:rPr>
              <a:t>lh3.ggpht.com/iN7WlmBdCuHwO4SGINFjpx4z7PllZodQw_4vVbS8YPucZ2VEvFdk6NNnv9Q-WEHJRlI0b8k=s85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828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396</TotalTime>
  <Words>223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ANOTACE</vt:lpstr>
      <vt:lpstr>Území České republiky</vt:lpstr>
      <vt:lpstr>Obyvatelstvo České republiky</vt:lpstr>
      <vt:lpstr>Národopisné oblasti</vt:lpstr>
      <vt:lpstr>Hádanky v nářečí</vt:lpstr>
      <vt:lpstr>Hádanky v nářečí - řešení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Škola</cp:lastModifiedBy>
  <cp:revision>64</cp:revision>
  <dcterms:created xsi:type="dcterms:W3CDTF">2011-06-20T10:40:08Z</dcterms:created>
  <dcterms:modified xsi:type="dcterms:W3CDTF">2013-05-16T09:19:21Z</dcterms:modified>
</cp:coreProperties>
</file>