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8" r:id="rId2"/>
    <p:sldId id="257" r:id="rId3"/>
    <p:sldId id="259" r:id="rId4"/>
    <p:sldId id="267" r:id="rId5"/>
    <p:sldId id="273" r:id="rId6"/>
    <p:sldId id="272" r:id="rId7"/>
    <p:sldId id="276" r:id="rId8"/>
    <p:sldId id="277" r:id="rId9"/>
    <p:sldId id="274" r:id="rId10"/>
    <p:sldId id="27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VY_32_INOVACE_03_Členění území České republiky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Vlastivěda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VY_32_INOVACE_03_Členění území České republiky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Vlastivěda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27EBF3-2B46-498D-B3EF-927BD908E1F3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5110B5-10A6-4372-9EE3-D1883CDC5A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094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33976257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Historické země ČR, členění na kraje, kraje ČR a jejich města, obecní úřad, městský úřad, statutární město</a:t>
            </a:r>
            <a:r>
              <a:rPr lang="cs-CZ" dirty="0"/>
              <a:t>.</a:t>
            </a:r>
            <a:endParaRPr lang="cs-CZ" dirty="0" smtClean="0"/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smtClean="0"/>
              <a:t>Vypracováno </a:t>
            </a:r>
            <a:r>
              <a:rPr lang="cs-CZ" dirty="0" smtClean="0"/>
              <a:t>dne 2. 8.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Území naší republiky bylo kdysi rozděleno na tři země</a:t>
            </a:r>
          </a:p>
          <a:p>
            <a:r>
              <a:rPr lang="cs-CZ" sz="2800" b="1" dirty="0" smtClean="0"/>
              <a:t>  Čechy,                        Moravu           a       Slezsko.</a:t>
            </a:r>
            <a:endParaRPr lang="cs-CZ" sz="2800" b="1" dirty="0"/>
          </a:p>
        </p:txBody>
      </p:sp>
      <p:pic>
        <p:nvPicPr>
          <p:cNvPr id="7" name="Picture 2" descr="C:\Users\ucitel\Pictures\90px-Small_coat_of_arms_of_the_Czech_Republic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56991"/>
            <a:ext cx="2225702" cy="2720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Pictures\90px-Moravia_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362569"/>
            <a:ext cx="2304256" cy="2554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Pictures\100px-Silesia_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356991"/>
            <a:ext cx="2088232" cy="2560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Historické země České republiky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0474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Současné členění 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Česká republika se člení do </a:t>
            </a:r>
            <a:r>
              <a:rPr lang="cs-CZ" b="1" dirty="0" smtClean="0"/>
              <a:t>14 krajů</a:t>
            </a:r>
            <a:r>
              <a:rPr lang="cs-CZ" dirty="0" smtClean="0"/>
              <a:t>.</a:t>
            </a:r>
          </a:p>
          <a:p>
            <a:r>
              <a:rPr lang="cs-CZ" dirty="0" smtClean="0"/>
              <a:t>Každý kraj má své krajské město, kde sídlí </a:t>
            </a:r>
            <a:r>
              <a:rPr lang="cs-CZ" b="1" dirty="0" smtClean="0"/>
              <a:t>krajský</a:t>
            </a:r>
            <a:r>
              <a:rPr lang="cs-CZ" dirty="0" smtClean="0"/>
              <a:t> </a:t>
            </a:r>
            <a:r>
              <a:rPr lang="cs-CZ" b="1" dirty="0" smtClean="0"/>
              <a:t>úřad.</a:t>
            </a:r>
            <a:endParaRPr lang="cs-CZ" dirty="0" smtClean="0"/>
          </a:p>
          <a:p>
            <a:r>
              <a:rPr lang="cs-CZ" dirty="0" smtClean="0"/>
              <a:t>V čele krajského úřadu stojí </a:t>
            </a:r>
            <a:r>
              <a:rPr lang="cs-CZ" b="1" dirty="0" smtClean="0"/>
              <a:t>hejtman kraje.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479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Kraje České republiky</a:t>
            </a:r>
            <a:endParaRPr lang="cs-CZ" dirty="0"/>
          </a:p>
        </p:txBody>
      </p:sp>
      <p:pic>
        <p:nvPicPr>
          <p:cNvPr id="2050" name="Picture 2" descr="C:\Users\ucitel\Desktop\DUM\CZ_Cechy_Morava_kraje.gi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897" y="1935163"/>
            <a:ext cx="7550206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7181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Kraje a krajská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363272" cy="4464496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cs-CZ" sz="1800" dirty="0" smtClean="0"/>
              <a:t>                  </a:t>
            </a:r>
          </a:p>
          <a:p>
            <a:r>
              <a:rPr lang="cs-CZ" sz="1900" dirty="0" smtClean="0"/>
              <a:t>Hlavní město Praha                                                 Praha</a:t>
            </a:r>
          </a:p>
          <a:p>
            <a:r>
              <a:rPr lang="cs-CZ" sz="1900" dirty="0" smtClean="0"/>
              <a:t>Středočeský kraj                                                       Praha</a:t>
            </a:r>
          </a:p>
          <a:p>
            <a:r>
              <a:rPr lang="cs-CZ" sz="1900" dirty="0" smtClean="0"/>
              <a:t>Jihočeský kraj                                                           České Budějovice</a:t>
            </a:r>
          </a:p>
          <a:p>
            <a:r>
              <a:rPr lang="cs-CZ" sz="1900" dirty="0" smtClean="0"/>
              <a:t>Plzeňský kraj                                                            Plzeň</a:t>
            </a:r>
          </a:p>
          <a:p>
            <a:r>
              <a:rPr lang="cs-CZ" sz="1900" dirty="0" smtClean="0"/>
              <a:t>Karlovarský kraj                                                       Karlovy Vary</a:t>
            </a:r>
          </a:p>
          <a:p>
            <a:r>
              <a:rPr lang="cs-CZ" sz="1900" dirty="0" smtClean="0"/>
              <a:t>Ústecký kraj                                                             Ústí nad Labem</a:t>
            </a:r>
          </a:p>
          <a:p>
            <a:r>
              <a:rPr lang="cs-CZ" sz="1900" dirty="0" smtClean="0"/>
              <a:t>Liberecký kraj                                                          Liberec</a:t>
            </a:r>
          </a:p>
          <a:p>
            <a:r>
              <a:rPr lang="cs-CZ" sz="1900" dirty="0" smtClean="0"/>
              <a:t>Královehradecký kraj                                              Hradec Králové</a:t>
            </a:r>
          </a:p>
          <a:p>
            <a:r>
              <a:rPr lang="cs-CZ" sz="1900" dirty="0" smtClean="0"/>
              <a:t>Pardubický kraj                                                       Pardubice</a:t>
            </a:r>
          </a:p>
          <a:p>
            <a:r>
              <a:rPr lang="cs-CZ" sz="1900" dirty="0" smtClean="0"/>
              <a:t>Kraj Vysočina                                                           Jihlava  </a:t>
            </a:r>
          </a:p>
          <a:p>
            <a:r>
              <a:rPr lang="cs-CZ" sz="1900" dirty="0" smtClean="0"/>
              <a:t>Jihomoravský kraj                                                   Brno</a:t>
            </a:r>
          </a:p>
          <a:p>
            <a:r>
              <a:rPr lang="cs-CZ" sz="1900" dirty="0" smtClean="0"/>
              <a:t>Olomoucký kraj                                                      Olomouc</a:t>
            </a:r>
          </a:p>
          <a:p>
            <a:r>
              <a:rPr lang="cs-CZ" sz="1900" dirty="0" smtClean="0"/>
              <a:t>Moravskoslezský kraj                                             Ostrava</a:t>
            </a:r>
          </a:p>
          <a:p>
            <a:r>
              <a:rPr lang="cs-CZ" sz="1900" dirty="0" smtClean="0"/>
              <a:t>Zlínský kraj                                                              Zlín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13126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Město – více jak 3000 obyvatel.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8083" y="1935163"/>
            <a:ext cx="6587834" cy="438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1842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Vesnice – menší obec.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37868"/>
            <a:ext cx="3699378" cy="3191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337868"/>
            <a:ext cx="2954565" cy="4520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536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Správa obcí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 zájmy obyvatel na vesnici se stará </a:t>
            </a:r>
            <a:r>
              <a:rPr lang="cs-CZ" b="1" dirty="0" smtClean="0"/>
              <a:t>obecní úřad </a:t>
            </a:r>
            <a:r>
              <a:rPr lang="cs-CZ" dirty="0" smtClean="0"/>
              <a:t>a </a:t>
            </a:r>
            <a:r>
              <a:rPr lang="cs-CZ" b="1" dirty="0" smtClean="0"/>
              <a:t>starosta</a:t>
            </a:r>
            <a:r>
              <a:rPr lang="cs-CZ" dirty="0" smtClean="0"/>
              <a:t>.</a:t>
            </a:r>
          </a:p>
          <a:p>
            <a:r>
              <a:rPr lang="cs-CZ" dirty="0" smtClean="0"/>
              <a:t>Ve městech je to </a:t>
            </a:r>
            <a:r>
              <a:rPr lang="cs-CZ" b="1" dirty="0" smtClean="0"/>
              <a:t>městský úřad </a:t>
            </a:r>
            <a:r>
              <a:rPr lang="cs-CZ" dirty="0" smtClean="0"/>
              <a:t>a </a:t>
            </a:r>
            <a:r>
              <a:rPr lang="cs-CZ" b="1" dirty="0" smtClean="0"/>
              <a:t>starosta</a:t>
            </a:r>
            <a:r>
              <a:rPr lang="cs-CZ" dirty="0" smtClean="0"/>
              <a:t>.</a:t>
            </a:r>
          </a:p>
          <a:p>
            <a:r>
              <a:rPr lang="cs-CZ" dirty="0" smtClean="0"/>
              <a:t>Velká města, která se rozdělují na městské části, nazýváme </a:t>
            </a:r>
            <a:r>
              <a:rPr lang="cs-CZ" b="1" dirty="0" smtClean="0"/>
              <a:t>statutární města</a:t>
            </a:r>
            <a:r>
              <a:rPr lang="cs-CZ" dirty="0" smtClean="0"/>
              <a:t>.</a:t>
            </a:r>
          </a:p>
          <a:p>
            <a:r>
              <a:rPr lang="cs-CZ" dirty="0" smtClean="0"/>
              <a:t>Správu statutárních měst zajišťuje </a:t>
            </a:r>
            <a:r>
              <a:rPr lang="cs-CZ" b="1" dirty="0" smtClean="0"/>
              <a:t>magistrát</a:t>
            </a:r>
            <a:r>
              <a:rPr lang="cs-CZ" dirty="0" smtClean="0"/>
              <a:t> a </a:t>
            </a:r>
            <a:r>
              <a:rPr lang="cs-CZ" b="1" dirty="0" smtClean="0"/>
              <a:t>primátor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310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95536" y="2420888"/>
            <a:ext cx="8568952" cy="366186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ULAMM :</a:t>
            </a:r>
          </a:p>
          <a:p>
            <a:pPr marL="0" indent="0">
              <a:buNone/>
            </a:pPr>
            <a:r>
              <a:rPr lang="cs-CZ" dirty="0" err="1"/>
              <a:t>Soubor:CZ</a:t>
            </a:r>
            <a:r>
              <a:rPr lang="cs-CZ" dirty="0"/>
              <a:t> Cechy Morava kraje.gif</a:t>
            </a:r>
            <a:r>
              <a:rPr lang="cs-CZ" i="1" dirty="0" smtClean="0"/>
              <a:t> </a:t>
            </a:r>
            <a:r>
              <a:rPr lang="cs-CZ" dirty="0" smtClean="0"/>
              <a:t>[online].31.7.2011 20.35 [cit. 2011-07-31]. Dostupný z WWW: </a:t>
            </a:r>
            <a:r>
              <a:rPr lang="cs-CZ" dirty="0"/>
              <a:t>&lt;http://cs.wikipedia.org/wiki/</a:t>
            </a:r>
            <a:r>
              <a:rPr lang="cs-CZ" dirty="0" err="1"/>
              <a:t>Soubor:CZ_Cechy_Morava_kraje.gif</a:t>
            </a:r>
            <a:r>
              <a:rPr lang="cs-CZ" dirty="0" smtClean="0"/>
              <a:t>&gt;.</a:t>
            </a:r>
          </a:p>
          <a:p>
            <a:pPr marL="0" indent="0">
              <a:buNone/>
            </a:pPr>
            <a:r>
              <a:rPr lang="cs-CZ" dirty="0" smtClean="0"/>
              <a:t>Obrázky: </a:t>
            </a:r>
            <a:r>
              <a:rPr lang="cs-CZ" dirty="0" smtClean="0"/>
              <a:t>www.office.com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36205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514</TotalTime>
  <Words>246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ANOTACE</vt:lpstr>
      <vt:lpstr>Historické země České republiky</vt:lpstr>
      <vt:lpstr>Současné členění  ČR</vt:lpstr>
      <vt:lpstr>Kraje České republiky</vt:lpstr>
      <vt:lpstr>Kraje a krajská města</vt:lpstr>
      <vt:lpstr>Město – více jak 3000 obyvatel.</vt:lpstr>
      <vt:lpstr>Vesnice – menší obec.</vt:lpstr>
      <vt:lpstr>Správa obcí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82</cp:revision>
  <dcterms:created xsi:type="dcterms:W3CDTF">2011-06-20T10:40:08Z</dcterms:created>
  <dcterms:modified xsi:type="dcterms:W3CDTF">2011-11-29T11:37:29Z</dcterms:modified>
</cp:coreProperties>
</file>