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01" r:id="rId4"/>
    <p:sldId id="300" r:id="rId5"/>
    <p:sldId id="299" r:id="rId6"/>
    <p:sldId id="302" r:id="rId7"/>
    <p:sldId id="28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72600" autoAdjust="0"/>
  </p:normalViewPr>
  <p:slideViewPr>
    <p:cSldViewPr>
      <p:cViewPr>
        <p:scale>
          <a:sx n="78" d="100"/>
          <a:sy n="78" d="100"/>
        </p:scale>
        <p:origin x="-66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#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VY_32_INOVACE_13_ČR – demokratický stát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ED8FA1C-0874-4377-9B73-73E4B582997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5BA5FE5-B788-4277-AC89-75132CD5A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7D9DC-F67F-4390-ADC5-F99E0502B6B1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499FE-D92E-4BA4-B2C0-E9EB5BC5E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E9310-4D45-478C-A30E-3837AE36E321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430E0-01A0-4F16-A49C-30145DA55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12F2-0867-44B1-BBE0-50FC577D4DD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54D92-0D7A-432F-BA18-023FC88F2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97C20-3AD2-4D24-B37A-B442793F1C1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7719B-4716-40AD-AF9D-97C67E04E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00705-E44E-45FB-A6C3-1FF234432023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02A34-57D3-42D7-93D6-58270EA2C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7A965-4E8F-405F-A186-DE3E191731C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A3963-4A84-482B-9E02-4D9F333D5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D0CB5-62ED-4A95-B617-F599EDE50E5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3F685-E29E-4C9C-B226-DB86A344DB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5BECD-BF49-4029-A46D-79040B2AAE1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8C187-C610-45C8-84AD-6F0E6AA5B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D34AB-03DC-44A2-B9FE-D67DB70CB9A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290D3B-D1A1-4EBE-878D-C8835B277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90458-2FBF-49BD-9B43-226FA10440ED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C1571-31C9-45CF-87C9-22B738F6C4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E618A-B203-443F-9361-4600C4985702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4C861-15D9-4811-8B8B-5F2DF4281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0C946A-4833-48B9-98BC-0FF7D0276B4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909BA0C-8132-4653-881D-33C058A4B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arlament_%C4%8Cesk%C3%A9_republik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l%C3%A1da_%C4%8Cesk%C3%A9_republik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1577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Česká republika – demokratický stát, členění ČR a její řízení. </a:t>
            </a:r>
          </a:p>
          <a:p>
            <a:r>
              <a:rPr lang="cs-CZ" smtClean="0"/>
              <a:t>Určeno pro práci na interaktivní tabuli.</a:t>
            </a:r>
          </a:p>
          <a:p>
            <a:r>
              <a:rPr lang="cs-CZ" smtClean="0"/>
              <a:t>Vypracováno dne 6. 11. 2011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Demokratický stát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Česká republika je </a:t>
            </a:r>
            <a:r>
              <a:rPr lang="cs-CZ" b="1" smtClean="0"/>
              <a:t>                          </a:t>
            </a:r>
            <a:endParaRPr lang="cs-CZ" smtClean="0"/>
          </a:p>
          <a:p>
            <a:r>
              <a:rPr lang="cs-CZ" smtClean="0"/>
              <a:t>Demokracie znamená </a:t>
            </a:r>
            <a:r>
              <a:rPr lang="cs-CZ" b="1" smtClean="0"/>
              <a:t>                    </a:t>
            </a:r>
            <a:endParaRPr lang="cs-CZ" smtClean="0"/>
          </a:p>
          <a:p>
            <a:r>
              <a:rPr lang="cs-CZ" smtClean="0"/>
              <a:t>Ve </a:t>
            </a:r>
            <a:r>
              <a:rPr lang="cs-CZ" b="1" smtClean="0"/>
              <a:t>volbách</a:t>
            </a:r>
            <a:r>
              <a:rPr lang="cs-CZ" smtClean="0"/>
              <a:t> si lidé volí své zástupce – </a:t>
            </a:r>
          </a:p>
          <a:p>
            <a:r>
              <a:rPr lang="cs-CZ" smtClean="0"/>
              <a:t>Tito zástupci rozhodují o všech důležitých společných  </a:t>
            </a:r>
          </a:p>
        </p:txBody>
      </p:sp>
      <p:pic>
        <p:nvPicPr>
          <p:cNvPr id="2050" name="Picture 2" descr="C:\Users\ucitel\AppData\Local\Microsoft\Windows\Temporary Internet Files\Content.IE5\WMN50XKN\MC9003013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3933825"/>
            <a:ext cx="22320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ucitel\AppData\Local\Microsoft\Windows\Temporary Internet Files\Content.IE5\ED4G1LR4\MC9003013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80138" y="4135438"/>
            <a:ext cx="1287462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ětiúhelník 3"/>
          <p:cNvSpPr/>
          <p:nvPr/>
        </p:nvSpPr>
        <p:spPr>
          <a:xfrm>
            <a:off x="3533775" y="1844675"/>
            <a:ext cx="2646363" cy="48418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  <a:r>
              <a:rPr lang="cs-CZ" dirty="0"/>
              <a:t>emokratický stát.</a:t>
            </a: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4059238" y="2420938"/>
            <a:ext cx="2120900" cy="415925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/>
              <a:t>láda lidu.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6180138" y="2970213"/>
            <a:ext cx="1560512" cy="485775"/>
          </a:xfrm>
          <a:prstGeom prst="homeP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poslance.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900113" y="3933825"/>
            <a:ext cx="1439862" cy="485775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/>
              <a:t>ěcech.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Parlament České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163" y="1773238"/>
            <a:ext cx="8229600" cy="4389437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 Shromáždění </a:t>
            </a:r>
            <a:r>
              <a:rPr lang="cs-CZ" dirty="0"/>
              <a:t>poslanců rozhodujících o řízení a </a:t>
            </a:r>
            <a:r>
              <a:rPr lang="cs-CZ" dirty="0" smtClean="0"/>
              <a:t>chodu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/>
              <a:t> </a:t>
            </a:r>
            <a:r>
              <a:rPr lang="cs-CZ" dirty="0" smtClean="0"/>
              <a:t>celého státu se nazývá        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 Skládá se z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 Parlament </a:t>
            </a:r>
            <a:r>
              <a:rPr lang="cs-CZ" dirty="0"/>
              <a:t>má                        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/>
              <a:t> To znamená, že poslanci a senátoři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  Volí </a:t>
            </a:r>
            <a:r>
              <a:rPr lang="cs-CZ" dirty="0"/>
              <a:t>také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               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2"/>
              </a:rPr>
              <a:t>http://cs.wikipedia.org/wiki/Parlament_%C4%8Cesk%C3%A9_republiky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4356100" y="2651125"/>
            <a:ext cx="4319588" cy="431800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Poslanecké sněmovny a Senátu.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356100" y="2162175"/>
            <a:ext cx="4319588" cy="488950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Parlament.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356100" y="3082925"/>
            <a:ext cx="4319588" cy="417513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zákonodárnou moc.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4356100" y="3859213"/>
            <a:ext cx="4310063" cy="471487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/>
              <a:t>rojednávají a přijímají zákony.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427538" y="4621213"/>
            <a:ext cx="4238625" cy="39846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/>
              <a:t>rezidenta republiky.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Vláda České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Chod našeho státu řídí </a:t>
            </a:r>
            <a:r>
              <a:rPr lang="cs-CZ" b="1" dirty="0" smtClean="0"/>
              <a:t>               </a:t>
            </a:r>
            <a:r>
              <a:rPr lang="cs-CZ" sz="2400" dirty="0" smtClean="0"/>
              <a:t>složená z ministrů.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 čele vlády stojí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Každý ministr se stará o určitou oblast správy státu = řídí své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2"/>
              </a:rPr>
              <a:t>http://cs.wikipedia.org/wiki/Vl%C3%A1da_%C4%8Cesk%C3%A9_republiky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4140200" y="1962150"/>
            <a:ext cx="977900" cy="485775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vláda</a:t>
            </a: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3651250" y="2538413"/>
            <a:ext cx="3513138" cy="385762"/>
          </a:xfrm>
          <a:prstGeom prst="homeP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/>
              <a:t>ředseda vlády – premiér.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2195513" y="3357563"/>
            <a:ext cx="1800225" cy="484187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r>
              <a:rPr lang="cs-CZ" dirty="0"/>
              <a:t>inisterstvo.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Členění České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Ministerstva řídí také nižší </a:t>
            </a:r>
          </a:p>
          <a:p>
            <a:r>
              <a:rPr lang="cs-CZ" smtClean="0"/>
              <a:t>Náš stát je rozdělen na řadu </a:t>
            </a:r>
          </a:p>
          <a:p>
            <a:r>
              <a:rPr lang="cs-CZ" smtClean="0"/>
              <a:t>Nejmenším celkem je            ( město nebo vesnice).</a:t>
            </a:r>
          </a:p>
          <a:p>
            <a:r>
              <a:rPr lang="cs-CZ" smtClean="0"/>
              <a:t>Samosprávu obce vykonává zvolené                              na vesnici nebo                                 ve městech.</a:t>
            </a:r>
          </a:p>
          <a:p>
            <a:r>
              <a:rPr lang="cs-CZ" smtClean="0"/>
              <a:t>V čele obce stojí </a:t>
            </a:r>
            <a:r>
              <a:rPr lang="cs-CZ" b="1" smtClean="0"/>
              <a:t>            </a:t>
            </a:r>
            <a:r>
              <a:rPr lang="cs-CZ" smtClean="0"/>
              <a:t>     nebo      </a:t>
            </a:r>
          </a:p>
          <a:p>
            <a:r>
              <a:rPr lang="cs-CZ" smtClean="0"/>
              <a:t>Největším územním celkem je </a:t>
            </a:r>
            <a:r>
              <a:rPr lang="cs-CZ" b="1" smtClean="0"/>
              <a:t>                 </a:t>
            </a:r>
          </a:p>
          <a:p>
            <a:r>
              <a:rPr lang="cs-CZ" smtClean="0"/>
              <a:t>Náš stát je rozdělen do </a:t>
            </a:r>
            <a:r>
              <a:rPr lang="cs-CZ" b="1" smtClean="0"/>
              <a:t>                           </a:t>
            </a:r>
          </a:p>
          <a:p>
            <a:r>
              <a:rPr lang="cs-CZ" smtClean="0"/>
              <a:t>V čele kraje stojí  </a:t>
            </a:r>
          </a:p>
        </p:txBody>
      </p:sp>
      <p:sp>
        <p:nvSpPr>
          <p:cNvPr id="6" name="Pětiúhelník 5"/>
          <p:cNvSpPr/>
          <p:nvPr/>
        </p:nvSpPr>
        <p:spPr>
          <a:xfrm>
            <a:off x="4859338" y="1962150"/>
            <a:ext cx="2665412" cy="38735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</a:t>
            </a:r>
            <a:r>
              <a:rPr lang="cs-CZ" dirty="0"/>
              <a:t>řady státní správy.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4857750" y="2492375"/>
            <a:ext cx="3027363" cy="373063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r>
              <a:rPr lang="cs-CZ" dirty="0"/>
              <a:t>enších územních celků.</a:t>
            </a:r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3881438" y="2898775"/>
            <a:ext cx="977900" cy="484188"/>
          </a:xfrm>
          <a:prstGeom prst="homePlat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obec</a:t>
            </a:r>
            <a:endParaRPr lang="cs-CZ" dirty="0"/>
          </a:p>
        </p:txBody>
      </p:sp>
      <p:sp>
        <p:nvSpPr>
          <p:cNvPr id="12" name="Pětiúhelník 11"/>
          <p:cNvSpPr/>
          <p:nvPr/>
        </p:nvSpPr>
        <p:spPr>
          <a:xfrm>
            <a:off x="6084888" y="3365500"/>
            <a:ext cx="1943100" cy="484188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</a:t>
            </a:r>
            <a:r>
              <a:rPr lang="cs-CZ" dirty="0"/>
              <a:t>becní zastupitelstvo</a:t>
            </a:r>
            <a:endParaRPr lang="cs-CZ" dirty="0"/>
          </a:p>
        </p:txBody>
      </p:sp>
      <p:sp>
        <p:nvSpPr>
          <p:cNvPr id="13" name="Pětiúhelník 12"/>
          <p:cNvSpPr/>
          <p:nvPr/>
        </p:nvSpPr>
        <p:spPr>
          <a:xfrm>
            <a:off x="3138488" y="3849688"/>
            <a:ext cx="2370137" cy="515937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r>
              <a:rPr lang="cs-CZ" dirty="0"/>
              <a:t>ěstské zastupitelstvo</a:t>
            </a:r>
            <a:endParaRPr lang="cs-CZ" dirty="0"/>
          </a:p>
        </p:txBody>
      </p:sp>
      <p:sp>
        <p:nvSpPr>
          <p:cNvPr id="14" name="Pětiúhelník 13"/>
          <p:cNvSpPr/>
          <p:nvPr/>
        </p:nvSpPr>
        <p:spPr>
          <a:xfrm>
            <a:off x="3138488" y="4437063"/>
            <a:ext cx="1231900" cy="28733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starosta</a:t>
            </a:r>
            <a:endParaRPr lang="cs-CZ" dirty="0"/>
          </a:p>
        </p:txBody>
      </p:sp>
      <p:sp>
        <p:nvSpPr>
          <p:cNvPr id="15" name="Pětiúhelník 14"/>
          <p:cNvSpPr/>
          <p:nvPr/>
        </p:nvSpPr>
        <p:spPr>
          <a:xfrm>
            <a:off x="5508625" y="4437063"/>
            <a:ext cx="1547813" cy="28733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/>
              <a:t>rimátor.</a:t>
            </a:r>
            <a:endParaRPr lang="cs-CZ" dirty="0"/>
          </a:p>
        </p:txBody>
      </p:sp>
      <p:sp>
        <p:nvSpPr>
          <p:cNvPr id="16" name="Pětiúhelník 15"/>
          <p:cNvSpPr/>
          <p:nvPr/>
        </p:nvSpPr>
        <p:spPr>
          <a:xfrm>
            <a:off x="5508625" y="4822825"/>
            <a:ext cx="1547813" cy="334963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r>
              <a:rPr lang="cs-CZ" dirty="0"/>
              <a:t>raj.</a:t>
            </a:r>
            <a:endParaRPr lang="cs-CZ" dirty="0"/>
          </a:p>
        </p:txBody>
      </p:sp>
      <p:sp>
        <p:nvSpPr>
          <p:cNvPr id="17" name="Pětiúhelník 16"/>
          <p:cNvSpPr/>
          <p:nvPr/>
        </p:nvSpPr>
        <p:spPr>
          <a:xfrm>
            <a:off x="4140200" y="5202238"/>
            <a:ext cx="1655763" cy="485775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14 krajů.</a:t>
            </a:r>
            <a:endParaRPr lang="cs-CZ" dirty="0"/>
          </a:p>
        </p:txBody>
      </p:sp>
      <p:sp>
        <p:nvSpPr>
          <p:cNvPr id="18" name="Pětiúhelník 17"/>
          <p:cNvSpPr/>
          <p:nvPr/>
        </p:nvSpPr>
        <p:spPr>
          <a:xfrm>
            <a:off x="3227388" y="5762625"/>
            <a:ext cx="1666875" cy="484188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</a:t>
            </a:r>
            <a:r>
              <a:rPr lang="cs-CZ" dirty="0"/>
              <a:t>ejtman.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-  www.microsoft.office.com</a:t>
            </a:r>
          </a:p>
        </p:txBody>
      </p:sp>
      <p:sp>
        <p:nvSpPr>
          <p:cNvPr id="20483" name="Obdélník 3"/>
          <p:cNvSpPr>
            <a:spLocks noChangeArrowheads="1"/>
          </p:cNvSpPr>
          <p:nvPr/>
        </p:nvSpPr>
        <p:spPr bwMode="auto">
          <a:xfrm>
            <a:off x="2286000" y="310515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1863</TotalTime>
  <Words>190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ANOTACE</vt:lpstr>
      <vt:lpstr>Demokratický stát</vt:lpstr>
      <vt:lpstr>Parlament České republiky</vt:lpstr>
      <vt:lpstr>Vláda České republiky</vt:lpstr>
      <vt:lpstr>Členění České republiky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201</cp:revision>
  <dcterms:created xsi:type="dcterms:W3CDTF">2011-06-20T10:40:08Z</dcterms:created>
  <dcterms:modified xsi:type="dcterms:W3CDTF">2013-05-16T06:49:03Z</dcterms:modified>
</cp:coreProperties>
</file>