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8" r:id="rId2"/>
    <p:sldId id="257" r:id="rId3"/>
    <p:sldId id="303" r:id="rId4"/>
    <p:sldId id="304" r:id="rId5"/>
    <p:sldId id="305" r:id="rId6"/>
    <p:sldId id="306" r:id="rId7"/>
    <p:sldId id="307" r:id="rId8"/>
    <p:sldId id="308" r:id="rId9"/>
    <p:sldId id="28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72600" autoAdjust="0"/>
  </p:normalViewPr>
  <p:slideViewPr>
    <p:cSldViewPr>
      <p:cViewPr>
        <p:scale>
          <a:sx n="78" d="100"/>
          <a:sy n="78" d="100"/>
        </p:scale>
        <p:origin x="-66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#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VY_32_INOVACE_14_Praha – hlavní město ČR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9227707-FA97-4272-B62E-E0074D9485E0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C63ECED-4158-40A1-8982-D4DC1A828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481BBA0-DDE8-4BF5-AF73-C84F811E9FE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DA1EEF1-2EAD-4B54-99F7-6A0E8A0551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46E1772-6C7A-4345-A922-B86A3C37C98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AD66F7-BB6D-4BCD-8AAB-0280A6E6637E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FEEFA-482E-4BB5-9B03-FD631E3B4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D2BC1-9014-4335-BA2E-A1D74894E51C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11279-EF07-4A34-8545-32DC298133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DE0E4-1E4C-4F2E-8C7D-DF78D713AAEA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461A9-7822-4E49-9FDE-7FA178F31E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009348-F571-492F-A59F-7A33D6C575C3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6BB58-FC29-4F3B-B864-D82A27EC9E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CD691-7D38-42FD-9B2E-1E38054D1928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609A1-E5E1-4FBD-93D3-6A9B3340E9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40723-CEAD-4922-AB45-DA5B76FE2CF5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9A7CB-97BB-428C-972B-B183582E4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D03F1-BE95-4E9B-99B2-12128675D80F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63EE1-C8F4-4C96-B169-8B254DF2C3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9A31E2-F847-4776-A74F-34C516DFDA8C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FAC30-C34C-4AE1-A0EE-C05ADA033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06DC6B-61A0-42B0-B8EF-0C20B4063C8F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813EC-D79E-4522-9EB9-7E3B935710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6AE38-FD0F-4032-8C0C-6075AA5CE060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92B0E-EBB9-49A9-B1F0-939D8B3CC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18166-96BE-4925-A863-771FB285876C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FE671-7E74-407A-90F5-C1644126E4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44CACA1-336E-4733-B852-F9500AF9FE6D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EC72B96-14CC-4F55-929B-3347814F57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15" r:id="rId7"/>
    <p:sldLayoutId id="2147483714" r:id="rId8"/>
    <p:sldLayoutId id="2147483722" r:id="rId9"/>
    <p:sldLayoutId id="2147483713" r:id="rId10"/>
    <p:sldLayoutId id="2147483712" r:id="rId11"/>
  </p:sldLayoutIdLst>
  <p:transition spd="slow">
    <p:circl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Vy%C5%A1ehra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rad%C4%8Dan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Mal%C3%A1_Strana" TargetMode="External"/><Relationship Id="rId4" Type="http://schemas.openxmlformats.org/officeDocument/2006/relationships/hyperlink" Target="http://cs.wikipedia.org/wiki/Star%C3%A9_M%C4%9Bsto_(Praha)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ov%C3%A9_M%C4%9Bsto_(Praha)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://cs.wikipedia.org/wiki/Karlova_univerzita" TargetMode="External"/><Relationship Id="rId4" Type="http://schemas.openxmlformats.org/officeDocument/2006/relationships/hyperlink" Target="http://cs.wikipedia.org/wiki/Karl%C5%AFv_most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5157788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Praha – hlavní město České republiky, historie města, historické památky, poloha a povrch, práce s plánem a mapou.</a:t>
            </a:r>
          </a:p>
          <a:p>
            <a:r>
              <a:rPr lang="cs-CZ" smtClean="0"/>
              <a:t>Určeno pro práci na interaktivní tabuli.</a:t>
            </a:r>
          </a:p>
          <a:p>
            <a:r>
              <a:rPr lang="cs-CZ" smtClean="0"/>
              <a:t>Vypracováno dne 8. 11. 2011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Území Prahy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Rozkládá se v oblasti                          a výběžků </a:t>
            </a:r>
          </a:p>
          <a:p>
            <a:r>
              <a:rPr lang="cs-CZ" smtClean="0"/>
              <a:t>Území Prahy má členitý povrch. </a:t>
            </a:r>
          </a:p>
          <a:p>
            <a:r>
              <a:rPr lang="cs-CZ" smtClean="0"/>
              <a:t>Řeka                             a její přítoky tady vyhloubily hluboká údolí a místy vznikly pahorky.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4140200" y="1700213"/>
            <a:ext cx="1584325" cy="649287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Pražské plošiny</a:t>
            </a:r>
            <a:endParaRPr lang="cs-CZ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7380288" y="1700213"/>
            <a:ext cx="1584325" cy="649287"/>
          </a:xfrm>
          <a:prstGeom prst="flowChartAlternateProcess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Středočeské pahorkatiny.</a:t>
            </a:r>
            <a:endParaRPr lang="cs-CZ" dirty="0"/>
          </a:p>
        </p:txBody>
      </p:sp>
      <p:sp>
        <p:nvSpPr>
          <p:cNvPr id="6" name="Dvojitá vlna 5"/>
          <p:cNvSpPr/>
          <p:nvPr/>
        </p:nvSpPr>
        <p:spPr>
          <a:xfrm>
            <a:off x="1619250" y="2781300"/>
            <a:ext cx="2217738" cy="647700"/>
          </a:xfrm>
          <a:prstGeom prst="doubleWave">
            <a:avLst>
              <a:gd name="adj1" fmla="val 6250"/>
              <a:gd name="adj2" fmla="val -3848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Vltava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YQS9JXYS\MP90040713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35696" y="3789040"/>
            <a:ext cx="5943600" cy="295232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Historie města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Kolem roku 500 př.n.l. se na území dnešní Prahy usadily </a:t>
            </a:r>
          </a:p>
          <a:p>
            <a:r>
              <a:rPr lang="cs-CZ" smtClean="0"/>
              <a:t>Na začátku letopočtu sem pronikli</a:t>
            </a:r>
          </a:p>
          <a:p>
            <a:r>
              <a:rPr lang="cs-CZ" smtClean="0"/>
              <a:t>První slovanské  kmeny se tu objevili na začátku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Kolem roku 800 získali nadvládu                 v čele s vládnoucím rodem </a:t>
            </a:r>
          </a:p>
        </p:txBody>
      </p:sp>
      <p:sp>
        <p:nvSpPr>
          <p:cNvPr id="5" name="Vývojový diagram: děrná páska 4"/>
          <p:cNvSpPr/>
          <p:nvPr/>
        </p:nvSpPr>
        <p:spPr>
          <a:xfrm>
            <a:off x="2124075" y="2349500"/>
            <a:ext cx="2303463" cy="503238"/>
          </a:xfrm>
          <a:prstGeom prst="flowChartPunchedTap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r>
              <a:rPr lang="cs-CZ" dirty="0"/>
              <a:t>eltské kmeny.</a:t>
            </a:r>
            <a:endParaRPr lang="cs-CZ" dirty="0"/>
          </a:p>
        </p:txBody>
      </p:sp>
      <p:sp>
        <p:nvSpPr>
          <p:cNvPr id="6" name="Vlna 5"/>
          <p:cNvSpPr/>
          <p:nvPr/>
        </p:nvSpPr>
        <p:spPr>
          <a:xfrm>
            <a:off x="5940425" y="2744788"/>
            <a:ext cx="1935163" cy="647700"/>
          </a:xfrm>
          <a:prstGeom prst="wave">
            <a:avLst>
              <a:gd name="adj1" fmla="val 12500"/>
              <a:gd name="adj2" fmla="val -10000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Germáni.</a:t>
            </a:r>
            <a:endParaRPr lang="cs-CZ" dirty="0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990600" y="3789363"/>
            <a:ext cx="3868738" cy="719137"/>
          </a:xfrm>
          <a:prstGeom prst="flowChartPunchedTap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6. století.</a:t>
            </a:r>
            <a:endParaRPr lang="cs-CZ" dirty="0"/>
          </a:p>
        </p:txBody>
      </p:sp>
      <p:sp>
        <p:nvSpPr>
          <p:cNvPr id="8" name="Vývojový diagram: děrná páska 7"/>
          <p:cNvSpPr/>
          <p:nvPr/>
        </p:nvSpPr>
        <p:spPr>
          <a:xfrm>
            <a:off x="5627688" y="4652963"/>
            <a:ext cx="1104900" cy="64770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Čechové</a:t>
            </a:r>
            <a:endParaRPr lang="cs-CZ" dirty="0"/>
          </a:p>
        </p:txBody>
      </p:sp>
      <p:sp>
        <p:nvSpPr>
          <p:cNvPr id="9" name="Vývojový diagram: děrná páska 8"/>
          <p:cNvSpPr/>
          <p:nvPr/>
        </p:nvSpPr>
        <p:spPr>
          <a:xfrm>
            <a:off x="3635375" y="5300663"/>
            <a:ext cx="1584325" cy="720725"/>
          </a:xfrm>
          <a:prstGeom prst="flowChartPunchedTa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Přemyslovců.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Historie města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Přemyslovci postavili dvě opevněná hradiště :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Pražský hrad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Vyšehrad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hlinkClick r:id="rId2"/>
              </a:rPr>
              <a:t>http://cs.wikipedia.org/wiki/Vy%C5%A1ehrad</a:t>
            </a:r>
            <a:r>
              <a:rPr lang="cs-CZ" dirty="0" smtClean="0"/>
              <a:t>                     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RU2MK6A2\MP90042794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76600" y="2565400"/>
            <a:ext cx="4895850" cy="2481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Historie města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Pod hrady stavěli řemeslníci a obchodníci první příbytky. Podhradí se postupně proměňovalo v město obehnané hradbami.</a:t>
            </a:r>
          </a:p>
          <a:p>
            <a:r>
              <a:rPr lang="cs-CZ" smtClean="0"/>
              <a:t>Vznikly Hradčany, Staré Město a Malá Strana.</a:t>
            </a:r>
          </a:p>
          <a:p>
            <a:r>
              <a:rPr lang="cs-CZ" smtClean="0">
                <a:hlinkClick r:id="rId3"/>
              </a:rPr>
              <a:t>http://cs.wikipedia.org/wiki/Hrad%C4%8Dany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http://cs.wikipedia.org/wiki/Star%C3%A9_M%C4%9Bsto_(Praha)</a:t>
            </a:r>
            <a:endParaRPr lang="cs-CZ" smtClean="0"/>
          </a:p>
          <a:p>
            <a:r>
              <a:rPr lang="cs-CZ" smtClean="0">
                <a:hlinkClick r:id="rId5"/>
              </a:rPr>
              <a:t>http://cs.wikipedia.org/wiki/Mal%C3%A1_Strana</a:t>
            </a: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Historie města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Velký rozkvět prožila Praha za vlády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Ten dal postavit                                                         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a založil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hlinkClick r:id="rId3"/>
              </a:rPr>
              <a:t>http://cs.wikipedia.org/wiki/Nov%C3%A9_M%C4%9Bsto_(Praha)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hlinkClick r:id="rId4"/>
              </a:rPr>
              <a:t>http://cs.wikipedia.org/wiki/Karl%C5%AFv_most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hlinkClick r:id="rId5"/>
              </a:rPr>
              <a:t>http://cs.wikipedia.org/wiki/Karlova_univerzita</a:t>
            </a:r>
            <a:endParaRPr lang="cs-CZ" dirty="0" smtClean="0"/>
          </a:p>
        </p:txBody>
      </p:sp>
      <p:sp>
        <p:nvSpPr>
          <p:cNvPr id="5" name="Ovál 4"/>
          <p:cNvSpPr/>
          <p:nvPr/>
        </p:nvSpPr>
        <p:spPr>
          <a:xfrm>
            <a:off x="3779838" y="2359025"/>
            <a:ext cx="2374900" cy="56356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Nové Město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049338" y="2949575"/>
            <a:ext cx="1993900" cy="6953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Karlův most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776663" y="3176588"/>
            <a:ext cx="1993900" cy="93662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Karlovu univerzitu.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59525" y="903288"/>
            <a:ext cx="2381250" cy="347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Historie města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 19. století byla Praha jedním z nejprůmyslovějších měst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 roce 1918 se stala hlavním městem samostatné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Od roku                              je hlavním městem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1692275" y="2349500"/>
            <a:ext cx="2663825" cy="863600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Rakouska – Uherska.</a:t>
            </a:r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2555875" y="5013325"/>
            <a:ext cx="1368425" cy="1058863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1993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7235825" y="4927600"/>
            <a:ext cx="1657350" cy="1033463"/>
          </a:xfrm>
          <a:prstGeom prst="horizontalScrol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České republiky.</a:t>
            </a:r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>
            <a:off x="1341438" y="3819525"/>
            <a:ext cx="3159125" cy="1033463"/>
          </a:xfrm>
          <a:prstGeom prst="horizontalScroll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Československé republiky.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Obrázky -  www.microsoft.office.com</a:t>
            </a:r>
          </a:p>
        </p:txBody>
      </p:sp>
      <p:sp>
        <p:nvSpPr>
          <p:cNvPr id="25603" name="Obdélník 3"/>
          <p:cNvSpPr>
            <a:spLocks noChangeArrowheads="1"/>
          </p:cNvSpPr>
          <p:nvPr/>
        </p:nvSpPr>
        <p:spPr bwMode="auto">
          <a:xfrm>
            <a:off x="2286000" y="310515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1954</TotalTime>
  <Words>208</Words>
  <Application>Microsoft Office PowerPoint</Application>
  <PresentationFormat>Předvádění na obrazovce (4:3)</PresentationFormat>
  <Paragraphs>70</Paragraphs>
  <Slides>9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Snímek 1</vt:lpstr>
      <vt:lpstr>ANOTACE</vt:lpstr>
      <vt:lpstr>Území Prahy</vt:lpstr>
      <vt:lpstr>Historie města</vt:lpstr>
      <vt:lpstr>Historie města</vt:lpstr>
      <vt:lpstr>Historie města</vt:lpstr>
      <vt:lpstr>Historie města</vt:lpstr>
      <vt:lpstr>Historie města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Maminka</cp:lastModifiedBy>
  <cp:revision>211</cp:revision>
  <dcterms:created xsi:type="dcterms:W3CDTF">2011-06-20T10:40:08Z</dcterms:created>
  <dcterms:modified xsi:type="dcterms:W3CDTF">2013-05-16T09:07:03Z</dcterms:modified>
</cp:coreProperties>
</file>