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84" r:id="rId4"/>
    <p:sldId id="285" r:id="rId5"/>
    <p:sldId id="286" r:id="rId6"/>
    <p:sldId id="287" r:id="rId7"/>
    <p:sldId id="28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71728" autoAdjust="0"/>
  </p:normalViewPr>
  <p:slideViewPr>
    <p:cSldViewPr>
      <p:cViewPr>
        <p:scale>
          <a:sx n="78" d="100"/>
          <a:sy n="78" d="100"/>
        </p:scale>
        <p:origin x="-912" y="4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VY_32_INOVACE_20_ČR – člen mezinárodních organizací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                                              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LinFactNeighborX="621" custLinFactNeighborY="-1707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VY_32_INOVACE_20_ČR – člen mezinárodních organizací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                                              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44215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Vlastivěda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44215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27EBF3-2B46-498D-B3EF-927BD908E1F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110B5-10A6-4372-9EE3-D1883CDC5A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094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%C4%8Clensk%C3%A9_st%C3%A1ty_Evropsk%C3%A9_uni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cs.wikipedia.org/wiki/Bruse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cs.wikipedia.org/wiki/OSN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ATO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3287507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ČR – člen EU, Evropská </a:t>
            </a:r>
            <a:r>
              <a:rPr lang="cs-CZ" dirty="0" smtClean="0"/>
              <a:t>unie, </a:t>
            </a:r>
            <a:r>
              <a:rPr lang="cs-CZ" dirty="0" smtClean="0"/>
              <a:t>sídlo, měna, další mezinárodní organizace.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Vypracováno dne 25. 11.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Evropská unie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Evropská unie je sdružení zemí, které usilují o vytvoření jednotné                   společně hospodařících a spolupracujících států.</a:t>
            </a:r>
          </a:p>
          <a:p>
            <a:r>
              <a:rPr lang="cs-CZ" dirty="0" smtClean="0">
                <a:hlinkClick r:id="rId2"/>
              </a:rPr>
              <a:t>http://cs.wikipedia.org/wiki/%C4%8Clensk%C3%A9_st%C3%A1ty_Evropsk%C3%A9_unie</a:t>
            </a:r>
            <a:endParaRPr lang="cs-CZ" dirty="0" smtClean="0"/>
          </a:p>
          <a:p>
            <a:r>
              <a:rPr lang="cs-CZ" dirty="0" smtClean="0"/>
              <a:t>Česká republika je členem EU od</a:t>
            </a:r>
          </a:p>
          <a:p>
            <a:r>
              <a:rPr lang="cs-CZ" dirty="0" smtClean="0"/>
              <a:t>Ve většině členských zemí se používá jednotná měna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2123728" y="2276872"/>
            <a:ext cx="1202432" cy="440800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Evropy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5364088" y="3416416"/>
            <a:ext cx="1944216" cy="732664"/>
          </a:xfrm>
          <a:prstGeom prst="flowChartPunchedTap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</a:t>
            </a:r>
            <a:r>
              <a:rPr lang="cs-CZ" dirty="0"/>
              <a:t>k</a:t>
            </a:r>
            <a:r>
              <a:rPr lang="cs-CZ" dirty="0" smtClean="0"/>
              <a:t>větna 2004.</a:t>
            </a:r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7791360" y="3861048"/>
            <a:ext cx="914400" cy="6480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  <a:r>
              <a:rPr lang="cs-CZ" dirty="0" smtClean="0"/>
              <a:t>uro.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LF4BIFFE\MP9004236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3136"/>
            <a:ext cx="345638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W9EDIMC2\MP9004055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653136"/>
            <a:ext cx="252028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6LI596LZ\MP90038769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46296"/>
            <a:ext cx="1757495" cy="1563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3215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Evropská unie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K základním orgánům EU patří</a:t>
            </a:r>
          </a:p>
          <a:p>
            <a:r>
              <a:rPr lang="cs-CZ" dirty="0"/>
              <a:t> </a:t>
            </a:r>
            <a:r>
              <a:rPr lang="cs-CZ" dirty="0" smtClean="0"/>
              <a:t>Ten má sídlo v hlavním městě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http://cs.wikipedia.org/wiki/Brusel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5445592" y="1844824"/>
            <a:ext cx="1502672" cy="864096"/>
          </a:xfrm>
          <a:prstGeom prst="flowChartPunchedTap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Evropský parlament.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3995936" y="2852936"/>
            <a:ext cx="1872208" cy="576064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Belgie</a:t>
            </a:r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6372200" y="2852936"/>
            <a:ext cx="1418456" cy="627128"/>
          </a:xfrm>
          <a:prstGeom prst="flowChartPunchedTap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Bruselu.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6LI596LZ\MC9004155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040" y="3068184"/>
            <a:ext cx="3888432" cy="2480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N7OETK29\MC9004157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29001"/>
            <a:ext cx="2858616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53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Mezinárodní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republika je členem dalších mezinárodních organizací              a</a:t>
            </a:r>
          </a:p>
          <a:p>
            <a:r>
              <a:rPr lang="cs-CZ" dirty="0" smtClean="0"/>
              <a:t>Organizace spojených národů dbá na</a:t>
            </a:r>
          </a:p>
          <a:p>
            <a:pPr marL="0" indent="0">
              <a:buNone/>
            </a:pPr>
            <a:r>
              <a:rPr lang="cs-CZ" dirty="0" smtClean="0"/>
              <a:t>    a snaží se zlepšit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obyvatelstva na Zemi.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hlinkClick r:id="rId2"/>
              </a:rPr>
              <a:t>http://cs.wikipedia.org/wiki/OSN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2411760" y="2327164"/>
            <a:ext cx="914400" cy="597780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OSN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3779912" y="2278742"/>
            <a:ext cx="914400" cy="63035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NATO.</a:t>
            </a:r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6188568" y="2291162"/>
            <a:ext cx="2520280" cy="921157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ajištění míru a bezpečnosti ve světě</a:t>
            </a:r>
            <a:endParaRPr lang="cs-CZ" dirty="0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3326160" y="3284984"/>
            <a:ext cx="5904656" cy="6223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ospodářskou, kulturní, zdravotní a sociální úroveň 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1TZF997Z\MC9002288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77072"/>
            <a:ext cx="300452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4325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mezinárodní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Severoatlantická aliance je společenství států, které se snaží                             v Evropě i ve světě.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cs.wikipedia.org/wiki/NATO</a:t>
            </a:r>
            <a:endParaRPr lang="cs-CZ" dirty="0" smtClean="0"/>
          </a:p>
          <a:p>
            <a:r>
              <a:rPr lang="cs-CZ" dirty="0" smtClean="0"/>
              <a:t>UNESCO podporuje                                          a chrání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celosvětového významu.</a:t>
            </a:r>
          </a:p>
          <a:p>
            <a:r>
              <a:rPr lang="cs-CZ" dirty="0" smtClean="0"/>
              <a:t>Součástí UNESCO je Dětský fond                  který organizuje a financuje pomoc</a:t>
            </a:r>
          </a:p>
          <a:p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1691680" y="2348880"/>
            <a:ext cx="2160240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  <a:r>
              <a:rPr lang="cs-CZ" dirty="0" smtClean="0"/>
              <a:t>držet mír a bezpečnost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3824464" y="3645024"/>
            <a:ext cx="3096344" cy="690368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zdělávání obyvatelstva</a:t>
            </a:r>
            <a:endParaRPr lang="cs-CZ" dirty="0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541480" y="4221088"/>
            <a:ext cx="2839984" cy="648072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ulturní a přírodní památky</a:t>
            </a:r>
            <a:endParaRPr lang="cs-CZ" dirty="0"/>
          </a:p>
        </p:txBody>
      </p:sp>
      <p:sp>
        <p:nvSpPr>
          <p:cNvPr id="8" name="Vývojový diagram: děrná páska 7"/>
          <p:cNvSpPr/>
          <p:nvPr/>
        </p:nvSpPr>
        <p:spPr>
          <a:xfrm>
            <a:off x="5796136" y="4653136"/>
            <a:ext cx="1124672" cy="720080"/>
          </a:xfrm>
          <a:prstGeom prst="flowChartPunchedTa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UNICEF,    </a:t>
            </a:r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4941536" y="5373216"/>
            <a:ext cx="1358656" cy="1296144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ětem.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8263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-  www.office.com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75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2806</TotalTime>
  <Words>245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Evropská unie</vt:lpstr>
      <vt:lpstr>Evropská unie</vt:lpstr>
      <vt:lpstr>Mezinárodní organizace</vt:lpstr>
      <vt:lpstr>Další mezinárodní organizace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298</cp:revision>
  <dcterms:created xsi:type="dcterms:W3CDTF">2011-06-20T10:40:08Z</dcterms:created>
  <dcterms:modified xsi:type="dcterms:W3CDTF">2011-11-29T13:28:37Z</dcterms:modified>
</cp:coreProperties>
</file>