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4B3DD5A-FD55-4CAF-9900-2D859FA5D4AA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DDB3081-7C63-40B7-86F0-1B097BD1B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ly%C5%BEe&amp;ex=1&amp;ctt=1" TargetMode="External"/><Relationship Id="rId2" Type="http://schemas.openxmlformats.org/officeDocument/2006/relationships/hyperlink" Target="http://office.microsoft.com/cs-cz/images/results.aspx?ex=2&amp;qu=plava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results.aspx?qu=tanec&amp;ex=1&amp;ctt=1" TargetMode="External"/><Relationship Id="rId4" Type="http://schemas.openxmlformats.org/officeDocument/2006/relationships/hyperlink" Target="http://office.microsoft.com/cs-cz/images/results.aspx?qu=stoln%C3%AD+tenis&amp;ex=1&amp;ctt=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11760" y="260648"/>
            <a:ext cx="617220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Model verb </a:t>
            </a:r>
            <a:r>
              <a:rPr lang="en-GB" sz="4400" dirty="0" smtClean="0"/>
              <a:t>can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2000" dirty="0" smtClean="0"/>
              <a:t>Anotace: Materiál je určen pro žáky 6. ročníku slouží k výkladu a procvičení způsobového slovesa „CAN“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2852936"/>
            <a:ext cx="6172200" cy="309634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VY_32_INOVACE_AJ.6.06_modal_verb_can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Modal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verb 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Způsobové sloveso 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26.01. 2012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 CZ.1.07/1.4.00/21.1693</a:t>
            </a:r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5994514"/>
            <a:ext cx="3995936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Způsobové sloveso CAN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84248"/>
            <a:ext cx="7467600" cy="487375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/>
              <a:t>Can</a:t>
            </a:r>
            <a:r>
              <a:rPr lang="cs-CZ" dirty="0" smtClean="0"/>
              <a:t> = moci, umět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Tvary ve všech osobách jsou </a:t>
            </a:r>
            <a:r>
              <a:rPr lang="cs-CZ" b="1" u="sng" dirty="0" smtClean="0"/>
              <a:t>STEJNÉ!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 slovese </a:t>
            </a:r>
            <a:r>
              <a:rPr lang="cs-CZ" dirty="0" err="1" smtClean="0"/>
              <a:t>can</a:t>
            </a:r>
            <a:r>
              <a:rPr lang="cs-CZ" dirty="0" smtClean="0"/>
              <a:t> následuje sloveso v </a:t>
            </a:r>
            <a:r>
              <a:rPr lang="cs-CZ" b="1" dirty="0" smtClean="0"/>
              <a:t>infinitivu bez „to“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AFFIRMATIVE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2602632" cy="4873752"/>
          </a:xfrm>
        </p:spPr>
        <p:txBody>
          <a:bodyPr/>
          <a:lstStyle/>
          <a:p>
            <a:r>
              <a:rPr lang="cs-CZ" dirty="0" smtClean="0"/>
              <a:t>I </a:t>
            </a:r>
          </a:p>
          <a:p>
            <a:r>
              <a:rPr lang="cs-CZ" dirty="0" err="1" smtClean="0"/>
              <a:t>You</a:t>
            </a:r>
            <a:endParaRPr lang="cs-CZ" dirty="0" smtClean="0"/>
          </a:p>
          <a:p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We</a:t>
            </a:r>
            <a:endParaRPr lang="cs-CZ" dirty="0" smtClean="0"/>
          </a:p>
          <a:p>
            <a:r>
              <a:rPr lang="cs-CZ" dirty="0" err="1" smtClean="0"/>
              <a:t>You</a:t>
            </a:r>
            <a:endParaRPr lang="cs-CZ" dirty="0" smtClean="0"/>
          </a:p>
          <a:p>
            <a:r>
              <a:rPr lang="cs-CZ" dirty="0" err="1" smtClean="0"/>
              <a:t>They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2708920"/>
            <a:ext cx="16850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CAN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2132856"/>
            <a:ext cx="110959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swim.</a:t>
            </a:r>
          </a:p>
          <a:p>
            <a:r>
              <a:rPr lang="en-GB" sz="2400" dirty="0" smtClean="0"/>
              <a:t>dance.</a:t>
            </a:r>
          </a:p>
          <a:p>
            <a:r>
              <a:rPr lang="en-GB" sz="2400" dirty="0" smtClean="0"/>
              <a:t>sing.</a:t>
            </a:r>
          </a:p>
          <a:p>
            <a:r>
              <a:rPr lang="en-GB" sz="2400" dirty="0" smtClean="0"/>
              <a:t>paint.</a:t>
            </a:r>
          </a:p>
          <a:p>
            <a:r>
              <a:rPr lang="cs-CZ" sz="2400" dirty="0"/>
              <a:t>s</a:t>
            </a:r>
            <a:r>
              <a:rPr lang="en-GB" sz="2400" dirty="0" err="1" smtClean="0"/>
              <a:t>ki</a:t>
            </a:r>
            <a:r>
              <a:rPr lang="cs-CZ" sz="2400" dirty="0" smtClean="0"/>
              <a:t>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QUESTION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844824"/>
            <a:ext cx="298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844824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can</a:t>
            </a:r>
            <a:endParaRPr lang="en-GB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844824"/>
            <a:ext cx="1204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swim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780928"/>
            <a:ext cx="876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You</a:t>
            </a:r>
            <a:endParaRPr lang="en-GB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2780928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can</a:t>
            </a:r>
            <a:endParaRPr lang="en-GB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2780928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swim.</a:t>
            </a:r>
            <a:endParaRPr lang="en-GB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3645024"/>
            <a:ext cx="2029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He, she, it</a:t>
            </a:r>
            <a:endParaRPr lang="en-GB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3645024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can</a:t>
            </a:r>
            <a:endParaRPr lang="en-GB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3645024"/>
            <a:ext cx="1204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swim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1916832"/>
            <a:ext cx="792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We</a:t>
            </a:r>
            <a:endParaRPr lang="en-GB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1916832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can</a:t>
            </a:r>
            <a:endParaRPr lang="en-GB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1916832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swim.</a:t>
            </a:r>
            <a:endParaRPr lang="en-GB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2780928"/>
            <a:ext cx="876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You</a:t>
            </a:r>
            <a:endParaRPr lang="en-GB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2780928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can</a:t>
            </a:r>
            <a:endParaRPr lang="en-GB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64288" y="2780928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swim.</a:t>
            </a:r>
            <a:endParaRPr lang="en-GB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3645024"/>
            <a:ext cx="10951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They</a:t>
            </a:r>
            <a:endParaRPr lang="en-GB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3645024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can</a:t>
            </a:r>
            <a:endParaRPr lang="en-GB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80312" y="3645024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swim.</a:t>
            </a:r>
            <a:endParaRPr lang="en-GB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316416" y="2564904"/>
            <a:ext cx="7489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?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0.00046 L -0.02743 0.05295 C -0.03299 0.06497 -0.04149 0.07191 -0.05035 0.07191 C -0.06059 0.07191 -0.06875 0.06497 -0.07431 0.05295 L -0.10139 -0.0004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00" y="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58382E-6 L -0.04427 0.05341 C -0.05347 0.06566 -0.06736 0.0726 -0.08159 0.0726 C -0.09809 0.0726 -0.11111 0.06566 -0.12031 0.05341 L -0.16423 3.58382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00" y="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04624E-7 L -0.07813 0.06913 C -0.09427 0.08486 -0.11858 0.09387 -0.1441 0.09387 C -0.17309 0.09387 -0.19618 0.08486 -0.2125 0.06913 L -0.29028 -4.04624E-7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00" y="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93064E-6 L -0.0441 0.05341 C -0.0533 0.06543 -0.06719 0.07237 -0.0816 0.07237 C -0.09792 0.07237 -0.11112 0.06543 -0.12032 0.05341 L -0.16424 3.93064E-6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00" y="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0.00069 L -0.04202 0.05295 C -0.05087 0.06497 -0.06389 0.07191 -0.07761 0.07191 C -0.09323 0.07191 -0.10573 0.06497 -0.11459 0.05295 L -0.15643 -0.00069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00" y="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02312E-6 L -0.05052 0.05318 C -0.06111 0.06543 -0.07691 0.07237 -0.09323 0.07237 C -0.11216 0.07237 -0.12709 0.06543 -0.13768 0.05318 L -0.18785 2.02312E-6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00" y="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  <p:bldP spid="13" grpId="0"/>
      <p:bldP spid="16" grpId="0"/>
      <p:bldP spid="19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NEGATIVE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844824"/>
            <a:ext cx="298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420888"/>
            <a:ext cx="876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You</a:t>
            </a:r>
            <a:endParaRPr lang="en-GB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068960"/>
            <a:ext cx="2029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He, she, it</a:t>
            </a:r>
            <a:endParaRPr lang="en-GB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005064"/>
            <a:ext cx="792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We</a:t>
            </a:r>
            <a:endParaRPr lang="en-GB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653136"/>
            <a:ext cx="876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You</a:t>
            </a:r>
            <a:endParaRPr lang="en-GB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5301208"/>
            <a:ext cx="10951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They</a:t>
            </a:r>
            <a:endParaRPr lang="en-GB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3284984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can</a:t>
            </a:r>
            <a:endParaRPr lang="en-GB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3212976"/>
            <a:ext cx="13756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NOT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3356992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swim.</a:t>
            </a:r>
            <a:endParaRPr lang="en-GB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6021288"/>
            <a:ext cx="58897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*</a:t>
            </a:r>
            <a:r>
              <a:rPr lang="cs-CZ" sz="3200" dirty="0" smtClean="0"/>
              <a:t>Zkrácený tvar: </a:t>
            </a:r>
            <a:r>
              <a:rPr lang="en-GB" sz="3200" dirty="0" smtClean="0"/>
              <a:t>can not = </a:t>
            </a:r>
            <a:r>
              <a:rPr lang="en-GB" sz="3200" dirty="0" smtClean="0">
                <a:solidFill>
                  <a:srgbClr val="FF0000"/>
                </a:solidFill>
              </a:rPr>
              <a:t>can´t 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PRACTICE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1484784"/>
            <a:ext cx="4988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What can or can´t you do?</a:t>
            </a:r>
            <a:endParaRPr lang="en-GB" sz="3200" dirty="0"/>
          </a:p>
        </p:txBody>
      </p:sp>
      <p:pic>
        <p:nvPicPr>
          <p:cNvPr id="1026" name="Picture 2" descr="lidé,metafory,muži,páni,plavat se žraloky,podnikatelé,zvíř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3789040"/>
            <a:ext cx="1800200" cy="1583457"/>
          </a:xfrm>
          <a:prstGeom prst="rect">
            <a:avLst/>
          </a:prstGeom>
          <a:noFill/>
        </p:spPr>
      </p:pic>
      <p:pic>
        <p:nvPicPr>
          <p:cNvPr id="1028" name="Picture 4" descr="chlapci,děti,dítka,lidé,lyžaři,lyže,lyžování,páni,roční období,sporty,volný ča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780928"/>
            <a:ext cx="1728192" cy="1223417"/>
          </a:xfrm>
          <a:prstGeom prst="rect">
            <a:avLst/>
          </a:prstGeom>
          <a:noFill/>
        </p:spPr>
      </p:pic>
      <p:pic>
        <p:nvPicPr>
          <p:cNvPr id="1030" name="Picture 6" descr="atleti,atletika,Jiří,kreslené seriály,muži,osoby,sport,stolní tenis,stolní tenisté,volný ča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581128"/>
            <a:ext cx="1944216" cy="1727473"/>
          </a:xfrm>
          <a:prstGeom prst="rect">
            <a:avLst/>
          </a:prstGeom>
          <a:noFill/>
        </p:spPr>
      </p:pic>
      <p:pic>
        <p:nvPicPr>
          <p:cNvPr id="1032" name="Picture 8" descr="ananasy,květinové věnce,lidé,listy,oslavy,ovoce,příroda,sukně z trávy,svátky Luau,tance,večírky,ženy,zvláštní příležit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2276872"/>
            <a:ext cx="2232248" cy="1727473"/>
          </a:xfrm>
          <a:prstGeom prst="rect">
            <a:avLst/>
          </a:prstGeom>
          <a:noFill/>
        </p:spPr>
      </p:pic>
      <p:pic>
        <p:nvPicPr>
          <p:cNvPr id="1034" name="Picture 10" descr="anglický,Anglie,Británie,britský,prapory,Union Jack (britská státní vlajka),Velká Británie,vlajk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4941168"/>
            <a:ext cx="1872208" cy="158345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283968" y="4293096"/>
            <a:ext cx="2098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J-O-N-E-S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5373216"/>
            <a:ext cx="886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swim</a:t>
            </a:r>
            <a:endParaRPr lang="en-GB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789040"/>
            <a:ext cx="1024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dance</a:t>
            </a:r>
            <a:endParaRPr lang="en-GB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3789040"/>
            <a:ext cx="561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ski</a:t>
            </a:r>
            <a:endParaRPr lang="en-GB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4725144"/>
            <a:ext cx="2359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spell your name</a:t>
            </a:r>
            <a:endParaRPr lang="en-GB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6396335"/>
            <a:ext cx="2103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en-GB" sz="2400" dirty="0" smtClean="0"/>
              <a:t>peak English</a:t>
            </a:r>
            <a:endParaRPr lang="en-GB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6237312"/>
            <a:ext cx="2411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play table tennis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03448"/>
            <a:ext cx="7467600" cy="202108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MAKE QUESTIONS AND MATCH THEM WITH CORRECT ANSWERS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4248472" cy="457200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Mrs Taylor/speak French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We/have lunch now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I/borrow your pen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He/play the guitar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They/watch this programme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0" y="1628800"/>
            <a:ext cx="4118176" cy="5229200"/>
          </a:xfrm>
        </p:spPr>
        <p:txBody>
          <a:bodyPr>
            <a:normAutofit fontScale="92500"/>
          </a:bodyPr>
          <a:lstStyle/>
          <a:p>
            <a:pPr>
              <a:lnSpc>
                <a:spcPct val="160000"/>
              </a:lnSpc>
            </a:pPr>
            <a:r>
              <a:rPr lang="en-GB" dirty="0" smtClean="0"/>
              <a:t>No, you can´t. Lunch is at one.</a:t>
            </a:r>
          </a:p>
          <a:p>
            <a:pPr>
              <a:lnSpc>
                <a:spcPct val="160000"/>
              </a:lnSpc>
            </a:pPr>
            <a:r>
              <a:rPr lang="en-GB" dirty="0" smtClean="0"/>
              <a:t>No, he can´t, but he can sing.</a:t>
            </a:r>
          </a:p>
          <a:p>
            <a:pPr>
              <a:lnSpc>
                <a:spcPct val="160000"/>
              </a:lnSpc>
            </a:pPr>
            <a:r>
              <a:rPr lang="en-GB" dirty="0" smtClean="0"/>
              <a:t>Yes, it´s on the desk.</a:t>
            </a:r>
          </a:p>
          <a:p>
            <a:pPr>
              <a:lnSpc>
                <a:spcPct val="160000"/>
              </a:lnSpc>
            </a:pPr>
            <a:r>
              <a:rPr lang="en-GB" dirty="0" smtClean="0"/>
              <a:t>No, she can´t, but she can speak English.</a:t>
            </a:r>
          </a:p>
          <a:p>
            <a:pPr>
              <a:lnSpc>
                <a:spcPct val="160000"/>
              </a:lnSpc>
            </a:pPr>
            <a:r>
              <a:rPr lang="en-GB" dirty="0" smtClean="0"/>
              <a:t>No, they can´t. They go to bed.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ODKAZY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Klipart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2011 </a:t>
            </a:r>
            <a:r>
              <a:rPr lang="en-US" dirty="0" smtClean="0"/>
              <a:t>[</a:t>
            </a:r>
            <a:r>
              <a:rPr lang="cs-CZ" dirty="0" smtClean="0"/>
              <a:t>cit. 2011-01-22</a:t>
            </a:r>
            <a:r>
              <a:rPr lang="en-US" dirty="0" smtClean="0"/>
              <a:t>]</a:t>
            </a:r>
            <a:r>
              <a:rPr lang="cs-CZ" dirty="0" smtClean="0"/>
              <a:t>. Dostupný z www: </a:t>
            </a: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?ex=2&amp;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=plavat#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:MC900299737|</a:t>
            </a:r>
            <a:r>
              <a:rPr lang="cs-CZ" dirty="0" err="1" smtClean="0">
                <a:hlinkClick r:id="rId2"/>
              </a:rPr>
              <a:t>mt</a:t>
            </a:r>
            <a:r>
              <a:rPr lang="cs-CZ" dirty="0" smtClean="0">
                <a:hlinkClick r:id="rId2"/>
              </a:rPr>
              <a:t>:0|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ly</a:t>
            </a:r>
            <a:r>
              <a:rPr lang="cs-CZ" dirty="0" smtClean="0">
                <a:hlinkClick r:id="rId3"/>
              </a:rPr>
              <a:t>%C5%</a:t>
            </a:r>
            <a:r>
              <a:rPr lang="cs-CZ" dirty="0" err="1" smtClean="0">
                <a:hlinkClick r:id="rId3"/>
              </a:rPr>
              <a:t>BEe</a:t>
            </a:r>
            <a:r>
              <a:rPr lang="cs-CZ" dirty="0" smtClean="0">
                <a:hlinkClick r:id="rId3"/>
              </a:rPr>
              <a:t>&amp;ex=1&amp;</a:t>
            </a:r>
            <a:r>
              <a:rPr lang="cs-CZ" dirty="0" err="1" smtClean="0">
                <a:hlinkClick r:id="rId3"/>
              </a:rPr>
              <a:t>ctt</a:t>
            </a:r>
            <a:r>
              <a:rPr lang="cs-CZ" dirty="0" smtClean="0">
                <a:hlinkClick r:id="rId3"/>
              </a:rPr>
              <a:t>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:MC900232438|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stoln</a:t>
            </a:r>
            <a:r>
              <a:rPr lang="cs-CZ" dirty="0" smtClean="0">
                <a:hlinkClick r:id="rId4"/>
              </a:rPr>
              <a:t>%C3%AD+tenis&amp;ex=1&amp;</a:t>
            </a:r>
            <a:r>
              <a:rPr lang="cs-CZ" dirty="0" err="1" smtClean="0">
                <a:hlinkClick r:id="rId4"/>
              </a:rPr>
              <a:t>ctt</a:t>
            </a:r>
            <a:r>
              <a:rPr lang="cs-CZ" dirty="0" smtClean="0">
                <a:hlinkClick r:id="rId4"/>
              </a:rPr>
              <a:t>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:MC900212187|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=tanec&amp;ex=1&amp;</a:t>
            </a:r>
            <a:r>
              <a:rPr lang="cs-CZ" dirty="0" err="1" smtClean="0">
                <a:hlinkClick r:id="rId5"/>
              </a:rPr>
              <a:t>ctt</a:t>
            </a:r>
            <a:r>
              <a:rPr lang="cs-CZ" dirty="0" smtClean="0">
                <a:hlinkClick r:id="rId5"/>
              </a:rPr>
              <a:t>=1#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:MC900410663|</a:t>
            </a:r>
            <a:r>
              <a:rPr lang="cs-CZ" dirty="0" err="1" smtClean="0">
                <a:hlinkClick r:id="rId5"/>
              </a:rPr>
              <a:t>mt</a:t>
            </a:r>
            <a:r>
              <a:rPr lang="cs-CZ" dirty="0" smtClean="0">
                <a:hlinkClick r:id="rId5"/>
              </a:rPr>
              <a:t>:1|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METODICKÝ NÁVOD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slouží k výkladu a procvičení způsobového slovesa „</a:t>
            </a:r>
            <a:r>
              <a:rPr lang="cs-CZ" dirty="0" err="1" smtClean="0"/>
              <a:t>can</a:t>
            </a:r>
            <a:r>
              <a:rPr lang="cs-CZ" dirty="0" smtClean="0"/>
              <a:t>“.</a:t>
            </a:r>
          </a:p>
          <a:p>
            <a:r>
              <a:rPr lang="cs-CZ" dirty="0" smtClean="0"/>
              <a:t>Procvičení: PRACTICE: Vyučující/žáci se ptají ostatních, zda umí danou činnost, odpověď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can</a:t>
            </a:r>
            <a:r>
              <a:rPr lang="cs-CZ" dirty="0" smtClean="0"/>
              <a:t>; No, I </a:t>
            </a:r>
            <a:r>
              <a:rPr lang="cs-CZ" dirty="0" err="1" smtClean="0"/>
              <a:t>can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         MAKE QUESTIONS AND MATCH THEM WITH CORRECT ANSWERS: Žáci se zadaných slov v levém sloupci vytvoří otázky a poté je spojí s příslušnými odpověďmi v pravém sloupci.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102</TotalTime>
  <Words>306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Model verb can Anotace: Materiál je určen pro žáky 6. ročníku slouží k výkladu a procvičení způsobového slovesa „CAN“</vt:lpstr>
      <vt:lpstr>Způsobové sloveso CAN</vt:lpstr>
      <vt:lpstr>AFFIRMATIVE</vt:lpstr>
      <vt:lpstr>QUESTION</vt:lpstr>
      <vt:lpstr>NEGATIVE</vt:lpstr>
      <vt:lpstr>PRACTICE</vt:lpstr>
      <vt:lpstr>MAKE QUESTIONS AND MATCH THEM WITH CORRECT ANSWERS</vt:lpstr>
      <vt:lpstr>ODKAZY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Model verb can</dc:title>
  <dc:creator>Lenočka</dc:creator>
  <cp:lastModifiedBy>Jan Táborský</cp:lastModifiedBy>
  <cp:revision>15</cp:revision>
  <dcterms:created xsi:type="dcterms:W3CDTF">2012-01-22T08:13:08Z</dcterms:created>
  <dcterms:modified xsi:type="dcterms:W3CDTF">2012-03-13T18:15:17Z</dcterms:modified>
</cp:coreProperties>
</file>