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8" r:id="rId2"/>
    <p:sldId id="257" r:id="rId3"/>
    <p:sldId id="266" r:id="rId4"/>
    <p:sldId id="267" r:id="rId5"/>
    <p:sldId id="268" r:id="rId6"/>
    <p:sldId id="269" r:id="rId7"/>
    <p:sldId id="270" r:id="rId8"/>
    <p:sldId id="27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78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VY_32_INOVACE_06_Rudy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VY_32_INOVACE_06_Rudy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%C3%BDroba_%C5%BEelez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cs.wikipedia.org/wiki/V%C3%BDroba_%C5%BEelez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%C4%8Cesk%C3%A9_korunova%C4%8Dn%C3%AD_klenot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0744285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Železné rudy, výroba železa, magnetit, drahé kovy – zlato a stříbro a </a:t>
            </a:r>
            <a:r>
              <a:rPr lang="cs-CZ" smtClean="0"/>
              <a:t>jejich využití.</a:t>
            </a:r>
            <a:endParaRPr lang="cs-CZ" dirty="0" smtClean="0"/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</a:t>
            </a: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Železné rudy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Jednou z železných rud je</a:t>
            </a:r>
          </a:p>
          <a:p>
            <a:r>
              <a:rPr lang="cs-CZ" dirty="0" smtClean="0"/>
              <a:t>Obsahuje největší množství</a:t>
            </a:r>
          </a:p>
          <a:p>
            <a:r>
              <a:rPr lang="cs-CZ" dirty="0" smtClean="0"/>
              <a:t>Má barvu</a:t>
            </a:r>
          </a:p>
          <a:p>
            <a:r>
              <a:rPr lang="cs-CZ" dirty="0" smtClean="0"/>
              <a:t>Je silně                                 to znamená, že přitahuje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Železné rudy jsou zpravidla                     než nerudní suroviny. </a:t>
            </a:r>
            <a:endParaRPr lang="cs-CZ" dirty="0"/>
          </a:p>
        </p:txBody>
      </p:sp>
      <p:sp>
        <p:nvSpPr>
          <p:cNvPr id="4" name="Vývojový diagram: příprava 3"/>
          <p:cNvSpPr/>
          <p:nvPr/>
        </p:nvSpPr>
        <p:spPr>
          <a:xfrm>
            <a:off x="4427984" y="1867320"/>
            <a:ext cx="2016224" cy="409552"/>
          </a:xfrm>
          <a:prstGeom prst="flowChartPreparat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agnetit.</a:t>
            </a:r>
            <a:endParaRPr lang="cs-CZ" dirty="0"/>
          </a:p>
        </p:txBody>
      </p:sp>
      <p:sp>
        <p:nvSpPr>
          <p:cNvPr id="5" name="Vývojový diagram: příprava 4"/>
          <p:cNvSpPr/>
          <p:nvPr/>
        </p:nvSpPr>
        <p:spPr>
          <a:xfrm>
            <a:off x="4848992" y="2449480"/>
            <a:ext cx="1481712" cy="475464"/>
          </a:xfrm>
          <a:prstGeom prst="flowChartPreparatio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eleza.</a:t>
            </a:r>
            <a:endParaRPr lang="cs-CZ" dirty="0"/>
          </a:p>
        </p:txBody>
      </p:sp>
      <p:sp>
        <p:nvSpPr>
          <p:cNvPr id="6" name="Vývojový diagram: příprava 5"/>
          <p:cNvSpPr/>
          <p:nvPr/>
        </p:nvSpPr>
        <p:spPr>
          <a:xfrm>
            <a:off x="2411760" y="2924944"/>
            <a:ext cx="2304256" cy="432048"/>
          </a:xfrm>
          <a:prstGeom prst="flowChartPreparation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  <a:r>
              <a:rPr lang="cs-CZ" dirty="0" smtClean="0"/>
              <a:t>ernošedou.</a:t>
            </a:r>
            <a:endParaRPr lang="cs-CZ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1835696" y="3501008"/>
            <a:ext cx="2232248" cy="456400"/>
          </a:xfrm>
          <a:prstGeom prst="flowChartPreparation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magnetický</a:t>
            </a:r>
            <a:endParaRPr lang="cs-CZ" dirty="0"/>
          </a:p>
        </p:txBody>
      </p:sp>
      <p:sp>
        <p:nvSpPr>
          <p:cNvPr id="8" name="Vývojový diagram: příprava 7"/>
          <p:cNvSpPr/>
          <p:nvPr/>
        </p:nvSpPr>
        <p:spPr>
          <a:xfrm>
            <a:off x="4644008" y="3957408"/>
            <a:ext cx="1686696" cy="479704"/>
          </a:xfrm>
          <a:prstGeom prst="flowChartPreparation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agnet.</a:t>
            </a:r>
            <a:endParaRPr lang="cs-CZ" dirty="0"/>
          </a:p>
        </p:txBody>
      </p:sp>
      <p:sp>
        <p:nvSpPr>
          <p:cNvPr id="9" name="Vývojový diagram: příprava 8"/>
          <p:cNvSpPr/>
          <p:nvPr/>
        </p:nvSpPr>
        <p:spPr>
          <a:xfrm>
            <a:off x="4848992" y="4922876"/>
            <a:ext cx="1481712" cy="378332"/>
          </a:xfrm>
          <a:prstGeom prst="flowChartPreparat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těžší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QK8V6B7X\MC9002416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3957408"/>
            <a:ext cx="2952328" cy="96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463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železa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00804"/>
            <a:ext cx="8229600" cy="4389120"/>
          </a:xfrm>
        </p:spPr>
        <p:txBody>
          <a:bodyPr/>
          <a:lstStyle/>
          <a:p>
            <a:r>
              <a:rPr lang="cs-CZ" dirty="0" smtClean="0"/>
              <a:t>Železo se vyrábí zpracováním                       v hutích.</a:t>
            </a:r>
          </a:p>
          <a:p>
            <a:r>
              <a:rPr lang="cs-CZ" dirty="0" smtClean="0"/>
              <a:t>V současné době u nás pracují hutě v                       a 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Ve vysokých pecích se železo vyrábí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odpadového železného šrotu a železné rudy.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http://cs.wikipedia.org/wiki/V%C3%BDroba_%C5%BEeleza#Procesy_ve_vysok.C3.A9_peci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Vývojový diagram: příprava 3"/>
          <p:cNvSpPr/>
          <p:nvPr/>
        </p:nvSpPr>
        <p:spPr>
          <a:xfrm>
            <a:off x="5051280" y="1772816"/>
            <a:ext cx="1656184" cy="540640"/>
          </a:xfrm>
          <a:prstGeom prst="flowChartPreparation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elezné rudy</a:t>
            </a:r>
            <a:endParaRPr lang="cs-CZ" dirty="0"/>
          </a:p>
        </p:txBody>
      </p:sp>
      <p:sp>
        <p:nvSpPr>
          <p:cNvPr id="5" name="Vývojový diagram: příprava 4"/>
          <p:cNvSpPr/>
          <p:nvPr/>
        </p:nvSpPr>
        <p:spPr>
          <a:xfrm>
            <a:off x="6012160" y="2457472"/>
            <a:ext cx="1800200" cy="539480"/>
          </a:xfrm>
          <a:prstGeom prst="flowChartPreparati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Ostravě</a:t>
            </a:r>
            <a:endParaRPr lang="cs-CZ" dirty="0"/>
          </a:p>
        </p:txBody>
      </p:sp>
      <p:sp>
        <p:nvSpPr>
          <p:cNvPr id="6" name="Vývojový diagram: příprava 5"/>
          <p:cNvSpPr/>
          <p:nvPr/>
        </p:nvSpPr>
        <p:spPr>
          <a:xfrm>
            <a:off x="937736" y="2996952"/>
            <a:ext cx="1728192" cy="504056"/>
          </a:xfrm>
          <a:prstGeom prst="flowChartPreparati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Třinci.</a:t>
            </a:r>
            <a:endParaRPr lang="cs-CZ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5904148" y="3789040"/>
            <a:ext cx="2196244" cy="612648"/>
          </a:xfrm>
          <a:prstGeom prst="flowChartPreparation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roztavením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305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zpracování železa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Kusové železo se z vytaveného železa vyrábí</a:t>
            </a:r>
            <a:r>
              <a:rPr lang="cs-CZ" dirty="0"/>
              <a:t> </a:t>
            </a:r>
            <a:r>
              <a:rPr lang="cs-CZ" dirty="0" smtClean="0"/>
              <a:t>v</a:t>
            </a:r>
            <a:endParaRPr lang="cs-CZ" dirty="0"/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http://cs.wikipedia.org/wiki/V%C3%BDroba_%</a:t>
            </a:r>
            <a:r>
              <a:rPr lang="cs-CZ" dirty="0" smtClean="0">
                <a:hlinkClick r:id="rId2"/>
              </a:rPr>
              <a:t>C5%BEeleza#Procesy_ve_vysok.C3.A9_peci</a:t>
            </a:r>
            <a:endParaRPr lang="cs-CZ" dirty="0" smtClean="0"/>
          </a:p>
          <a:p>
            <a:r>
              <a:rPr lang="cs-CZ" dirty="0" smtClean="0"/>
              <a:t>Železo se dále za horka vytahuje na různé dráty a pružiny v</a:t>
            </a:r>
          </a:p>
          <a:p>
            <a:r>
              <a:rPr lang="cs-CZ" dirty="0" smtClean="0"/>
              <a:t>Na potrubí a plechy se železo válcuje ve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Ze železného plechu jsou  </a:t>
            </a:r>
            <a:endParaRPr lang="cs-CZ" dirty="0"/>
          </a:p>
        </p:txBody>
      </p:sp>
      <p:sp>
        <p:nvSpPr>
          <p:cNvPr id="4" name="Vývojový diagram: příprava 3">
            <a:hlinkClick r:id="rId2"/>
          </p:cNvPr>
          <p:cNvSpPr/>
          <p:nvPr/>
        </p:nvSpPr>
        <p:spPr>
          <a:xfrm>
            <a:off x="2668968" y="2492896"/>
            <a:ext cx="3168352" cy="432048"/>
          </a:xfrm>
          <a:prstGeom prst="flowChartPreparation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elezárnách.</a:t>
            </a:r>
            <a:endParaRPr lang="cs-CZ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2285746" y="4184504"/>
            <a:ext cx="2412268" cy="468632"/>
          </a:xfrm>
          <a:prstGeom prst="flowChartPreparation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rátovnách.</a:t>
            </a:r>
            <a:endParaRPr lang="cs-CZ" dirty="0"/>
          </a:p>
        </p:txBody>
      </p:sp>
      <p:sp>
        <p:nvSpPr>
          <p:cNvPr id="8" name="Vývojový diagram: příprava 7"/>
          <p:cNvSpPr/>
          <p:nvPr/>
        </p:nvSpPr>
        <p:spPr>
          <a:xfrm>
            <a:off x="6372200" y="4418820"/>
            <a:ext cx="2232248" cy="522348"/>
          </a:xfrm>
          <a:prstGeom prst="flowChartPreparation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álcovnách.</a:t>
            </a:r>
            <a:endParaRPr lang="cs-CZ" dirty="0"/>
          </a:p>
        </p:txBody>
      </p:sp>
      <p:sp>
        <p:nvSpPr>
          <p:cNvPr id="9" name="Vývojový diagram: příprava 8"/>
          <p:cNvSpPr/>
          <p:nvPr/>
        </p:nvSpPr>
        <p:spPr>
          <a:xfrm>
            <a:off x="4499992" y="5044380"/>
            <a:ext cx="2016224" cy="544860"/>
          </a:xfrm>
          <a:prstGeom prst="flowChartPreparation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aroserie aut</a:t>
            </a:r>
            <a:endParaRPr lang="cs-CZ" dirty="0"/>
          </a:p>
        </p:txBody>
      </p:sp>
      <p:sp>
        <p:nvSpPr>
          <p:cNvPr id="10" name="Vývojový diagram: příprava 9"/>
          <p:cNvSpPr/>
          <p:nvPr/>
        </p:nvSpPr>
        <p:spPr>
          <a:xfrm>
            <a:off x="6732240" y="5044380"/>
            <a:ext cx="2232248" cy="544860"/>
          </a:xfrm>
          <a:prstGeom prst="flowChartPreparation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lokomotivy</a:t>
            </a:r>
            <a:endParaRPr lang="cs-CZ" dirty="0"/>
          </a:p>
        </p:txBody>
      </p:sp>
      <p:sp>
        <p:nvSpPr>
          <p:cNvPr id="11" name="Vývojový diagram: příprava 10"/>
          <p:cNvSpPr/>
          <p:nvPr/>
        </p:nvSpPr>
        <p:spPr>
          <a:xfrm>
            <a:off x="480520" y="5618699"/>
            <a:ext cx="3024336" cy="648072"/>
          </a:xfrm>
          <a:prstGeom prst="flowChartPreparation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říční a námořní lodě</a:t>
            </a:r>
            <a:endParaRPr lang="cs-CZ" dirty="0"/>
          </a:p>
        </p:txBody>
      </p:sp>
      <p:sp>
        <p:nvSpPr>
          <p:cNvPr id="12" name="Vývojový diagram: příprava 11"/>
          <p:cNvSpPr/>
          <p:nvPr/>
        </p:nvSpPr>
        <p:spPr>
          <a:xfrm>
            <a:off x="3504856" y="5850586"/>
            <a:ext cx="2082904" cy="612648"/>
          </a:xfrm>
          <a:prstGeom prst="flowChartPreparation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rubky na topení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77RXV42P\MC9003410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568" y="5589240"/>
            <a:ext cx="1796796" cy="1313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149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Drahé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kovy obsažené v nerostných surovinách jsou vzácné a velmi krásné. Nazýváme je proto</a:t>
            </a:r>
          </a:p>
          <a:p>
            <a:r>
              <a:rPr lang="cs-CZ" dirty="0" smtClean="0"/>
              <a:t>Nejznámější z nich je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Vývojový diagram: příprava 3"/>
          <p:cNvSpPr/>
          <p:nvPr/>
        </p:nvSpPr>
        <p:spPr>
          <a:xfrm>
            <a:off x="6804248" y="2439188"/>
            <a:ext cx="1872208" cy="612648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rahé kovy.</a:t>
            </a:r>
            <a:endParaRPr lang="cs-CZ" dirty="0"/>
          </a:p>
        </p:txBody>
      </p:sp>
      <p:pic>
        <p:nvPicPr>
          <p:cNvPr id="3075" name="Picture 3" descr="C:\Users\ucitel\AppData\Local\Microsoft\Windows\Temporary Internet Files\Content.IE5\ASRXDSUT\MP9004392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51836"/>
            <a:ext cx="2880320" cy="206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příprava 4"/>
          <p:cNvSpPr/>
          <p:nvPr/>
        </p:nvSpPr>
        <p:spPr>
          <a:xfrm>
            <a:off x="5076056" y="5568452"/>
            <a:ext cx="1368152" cy="534488"/>
          </a:xfrm>
          <a:prstGeom prst="flowChartPrepa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zlato</a:t>
            </a:r>
            <a:endParaRPr lang="cs-CZ" dirty="0"/>
          </a:p>
        </p:txBody>
      </p:sp>
      <p:sp>
        <p:nvSpPr>
          <p:cNvPr id="6" name="Vývojový diagram: příprava 5"/>
          <p:cNvSpPr/>
          <p:nvPr/>
        </p:nvSpPr>
        <p:spPr>
          <a:xfrm>
            <a:off x="1043608" y="5611812"/>
            <a:ext cx="1512168" cy="491128"/>
          </a:xfrm>
          <a:prstGeom prst="flowChartPreparation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stříbro</a:t>
            </a:r>
            <a:endParaRPr lang="cs-CZ" dirty="0"/>
          </a:p>
        </p:txBody>
      </p:sp>
      <p:pic>
        <p:nvPicPr>
          <p:cNvPr id="3076" name="Picture 4" descr="C:\Users\ucitel\AppData\Local\Microsoft\Windows\Temporary Internet Files\Content.IE5\NVK10M4S\MP9004331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3764"/>
            <a:ext cx="2480320" cy="179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8275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Zlato je žlutý kovový                     V přírodě je velmi vzácné.</a:t>
            </a:r>
          </a:p>
          <a:p>
            <a:r>
              <a:rPr lang="cs-CZ" dirty="0" smtClean="0"/>
              <a:t>Horníci dobývají zlato v</a:t>
            </a:r>
          </a:p>
          <a:p>
            <a:r>
              <a:rPr lang="cs-CZ" dirty="0" smtClean="0"/>
              <a:t>V minulosti se u nás vyráběly zlaté mince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/>
              <a:t>a                         Panovníci si nechávali ze zlata a stříbra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zhotovit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  </a:t>
            </a:r>
            <a:r>
              <a:rPr lang="cs-CZ" dirty="0" smtClean="0">
                <a:hlinkClick r:id="rId2"/>
              </a:rPr>
              <a:t>http://cs.wikipedia.org/wiki/%C4%8Cesk%C3%A9_korunova%C4%8Dn%C3%AD_klenoty#Svatov.C3.A1clavsk.C3.A1_koruna</a:t>
            </a:r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4" name="Vývojový diagram: příprava 3"/>
          <p:cNvSpPr/>
          <p:nvPr/>
        </p:nvSpPr>
        <p:spPr>
          <a:xfrm>
            <a:off x="3561028" y="1916832"/>
            <a:ext cx="1512168" cy="493380"/>
          </a:xfrm>
          <a:prstGeom prst="flowChartPrepa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erost.</a:t>
            </a:r>
            <a:endParaRPr lang="cs-CZ" dirty="0"/>
          </a:p>
        </p:txBody>
      </p:sp>
      <p:sp>
        <p:nvSpPr>
          <p:cNvPr id="5" name="Vývojový diagram: příprava 4"/>
          <p:cNvSpPr/>
          <p:nvPr/>
        </p:nvSpPr>
        <p:spPr>
          <a:xfrm>
            <a:off x="4067944" y="2456312"/>
            <a:ext cx="2736304" cy="468632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lubinných dolech.</a:t>
            </a:r>
            <a:endParaRPr lang="cs-CZ" dirty="0"/>
          </a:p>
        </p:txBody>
      </p:sp>
      <p:sp>
        <p:nvSpPr>
          <p:cNvPr id="6" name="Vývojový diagram: příprava 5"/>
          <p:cNvSpPr/>
          <p:nvPr/>
        </p:nvSpPr>
        <p:spPr>
          <a:xfrm>
            <a:off x="6571424" y="2618620"/>
            <a:ext cx="2411760" cy="612648"/>
          </a:xfrm>
          <a:prstGeom prst="flowChartPrepa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áchymovské tolary</a:t>
            </a:r>
            <a:endParaRPr lang="cs-CZ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1143056" y="3231268"/>
            <a:ext cx="1656184" cy="467472"/>
          </a:xfrm>
          <a:prstGeom prst="flowChartPrepa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z</a:t>
            </a:r>
            <a:r>
              <a:rPr lang="cs-CZ" smtClean="0"/>
              <a:t>laté </a:t>
            </a:r>
            <a:r>
              <a:rPr lang="cs-CZ" dirty="0" smtClean="0"/>
              <a:t>dukáty.</a:t>
            </a:r>
            <a:endParaRPr lang="cs-CZ" dirty="0"/>
          </a:p>
        </p:txBody>
      </p:sp>
      <p:sp>
        <p:nvSpPr>
          <p:cNvPr id="8" name="Vývojový diagram: příprava 7"/>
          <p:cNvSpPr/>
          <p:nvPr/>
        </p:nvSpPr>
        <p:spPr>
          <a:xfrm>
            <a:off x="2212308" y="3860644"/>
            <a:ext cx="2697440" cy="612648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orunovační klenoty.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3AFAPGG5\MC9004326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196" y="3231268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6403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Stříbro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Stříbro je                 kovový nerost.</a:t>
            </a:r>
          </a:p>
          <a:p>
            <a:r>
              <a:rPr lang="cs-CZ" dirty="0" smtClean="0"/>
              <a:t>V přírodě je                          Těžilo se hornickým způsobem.</a:t>
            </a:r>
          </a:p>
          <a:p>
            <a:r>
              <a:rPr lang="cs-CZ" dirty="0" smtClean="0"/>
              <a:t>Významná naleziště byla u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Tato města patřila v době těžby mezi nejbohatší, dnes jsou ložiska vyčerpána.</a:t>
            </a:r>
          </a:p>
          <a:p>
            <a:r>
              <a:rPr lang="cs-CZ" dirty="0" smtClean="0"/>
              <a:t>Výrobky ze stříbra:                                                                                                                                    </a:t>
            </a:r>
          </a:p>
          <a:p>
            <a:r>
              <a:rPr lang="cs-CZ" dirty="0" smtClean="0"/>
              <a:t> Kromě klenotnictví se zlato a stříbro používají v </a:t>
            </a:r>
            <a:endParaRPr lang="cs-CZ" dirty="0"/>
          </a:p>
        </p:txBody>
      </p:sp>
      <p:sp>
        <p:nvSpPr>
          <p:cNvPr id="4" name="Vývojový diagram: příprava 3"/>
          <p:cNvSpPr/>
          <p:nvPr/>
        </p:nvSpPr>
        <p:spPr>
          <a:xfrm>
            <a:off x="2313456" y="1988840"/>
            <a:ext cx="1060704" cy="468632"/>
          </a:xfrm>
          <a:prstGeom prst="flowChartPreparation">
            <a:avLst/>
          </a:prstGeom>
          <a:solidFill>
            <a:schemeClr val="bg1">
              <a:lumMod val="9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bílý</a:t>
            </a:r>
            <a:endParaRPr lang="cs-CZ" dirty="0"/>
          </a:p>
        </p:txBody>
      </p:sp>
      <p:sp>
        <p:nvSpPr>
          <p:cNvPr id="5" name="Vývojový diagram: příprava 4"/>
          <p:cNvSpPr/>
          <p:nvPr/>
        </p:nvSpPr>
        <p:spPr>
          <a:xfrm>
            <a:off x="2819064" y="2532536"/>
            <a:ext cx="1536912" cy="536424"/>
          </a:xfrm>
          <a:prstGeom prst="flowChartPreparation">
            <a:avLst/>
          </a:prstGeom>
          <a:solidFill>
            <a:schemeClr val="bg1">
              <a:lumMod val="9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zácné.</a:t>
            </a:r>
            <a:endParaRPr lang="cs-CZ" dirty="0"/>
          </a:p>
        </p:txBody>
      </p:sp>
      <p:sp>
        <p:nvSpPr>
          <p:cNvPr id="6" name="Vývojový diagram: příprava 5"/>
          <p:cNvSpPr/>
          <p:nvPr/>
        </p:nvSpPr>
        <p:spPr>
          <a:xfrm>
            <a:off x="4788024" y="3142100"/>
            <a:ext cx="1584176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Jihlavy</a:t>
            </a:r>
            <a:endParaRPr lang="cs-CZ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6627024" y="3106672"/>
            <a:ext cx="161738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Kutné Hory</a:t>
            </a:r>
            <a:endParaRPr lang="cs-CZ" dirty="0"/>
          </a:p>
        </p:txBody>
      </p:sp>
      <p:sp>
        <p:nvSpPr>
          <p:cNvPr id="8" name="Vývojový diagram: příprava 7"/>
          <p:cNvSpPr/>
          <p:nvPr/>
        </p:nvSpPr>
        <p:spPr>
          <a:xfrm>
            <a:off x="1042120" y="3684256"/>
            <a:ext cx="1521680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Stříbra</a:t>
            </a:r>
            <a:endParaRPr lang="cs-CZ" dirty="0"/>
          </a:p>
        </p:txBody>
      </p:sp>
      <p:sp>
        <p:nvSpPr>
          <p:cNvPr id="9" name="Vývojový diagram: příprava 8"/>
          <p:cNvSpPr/>
          <p:nvPr/>
        </p:nvSpPr>
        <p:spPr>
          <a:xfrm>
            <a:off x="2843808" y="3684256"/>
            <a:ext cx="2090896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Jáchymova</a:t>
            </a:r>
            <a:endParaRPr lang="cs-CZ" dirty="0"/>
          </a:p>
        </p:txBody>
      </p:sp>
      <p:sp>
        <p:nvSpPr>
          <p:cNvPr id="10" name="Vývojový diagram: příprava 9"/>
          <p:cNvSpPr/>
          <p:nvPr/>
        </p:nvSpPr>
        <p:spPr>
          <a:xfrm>
            <a:off x="5580112" y="3861048"/>
            <a:ext cx="1855604" cy="5063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Příbrami.</a:t>
            </a:r>
            <a:endParaRPr lang="cs-CZ" dirty="0"/>
          </a:p>
        </p:txBody>
      </p:sp>
      <p:sp>
        <p:nvSpPr>
          <p:cNvPr id="11" name="Vývojový diagram: příprava 10"/>
          <p:cNvSpPr/>
          <p:nvPr/>
        </p:nvSpPr>
        <p:spPr>
          <a:xfrm>
            <a:off x="3587520" y="5013176"/>
            <a:ext cx="4152832" cy="720080"/>
          </a:xfrm>
          <a:prstGeom prst="flowChartPreparation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rsteny, přívěsky, náušnice.</a:t>
            </a:r>
            <a:endParaRPr lang="cs-CZ" dirty="0"/>
          </a:p>
        </p:txBody>
      </p:sp>
      <p:sp>
        <p:nvSpPr>
          <p:cNvPr id="12" name="Vývojový diagram: příprava 11"/>
          <p:cNvSpPr/>
          <p:nvPr/>
        </p:nvSpPr>
        <p:spPr>
          <a:xfrm>
            <a:off x="899592" y="6237312"/>
            <a:ext cx="3168352" cy="504056"/>
          </a:xfrm>
          <a:prstGeom prst="flowChartPreparation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  <a:r>
              <a:rPr lang="cs-CZ" dirty="0" smtClean="0"/>
              <a:t>lektrotechnice.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6688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1109</TotalTime>
  <Words>353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Železné rudy</vt:lpstr>
      <vt:lpstr>Výroba železa</vt:lpstr>
      <vt:lpstr>Další zpracování železa</vt:lpstr>
      <vt:lpstr>Drahé kovy</vt:lpstr>
      <vt:lpstr>Zlato</vt:lpstr>
      <vt:lpstr>Stříbro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115</cp:revision>
  <dcterms:created xsi:type="dcterms:W3CDTF">2011-06-20T10:40:08Z</dcterms:created>
  <dcterms:modified xsi:type="dcterms:W3CDTF">2012-10-30T18:42:42Z</dcterms:modified>
</cp:coreProperties>
</file>