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4" r:id="rId15"/>
    <p:sldId id="283" r:id="rId16"/>
    <p:sldId id="273" r:id="rId17"/>
    <p:sldId id="268" r:id="rId18"/>
    <p:sldId id="285" r:id="rId19"/>
    <p:sldId id="280" r:id="rId20"/>
    <p:sldId id="281" r:id="rId21"/>
    <p:sldId id="272" r:id="rId22"/>
    <p:sldId id="282" r:id="rId23"/>
    <p:sldId id="270" r:id="rId24"/>
    <p:sldId id="274" r:id="rId25"/>
    <p:sldId id="275" r:id="rId26"/>
    <p:sldId id="276" r:id="rId27"/>
    <p:sldId id="277" r:id="rId28"/>
    <p:sldId id="286" r:id="rId29"/>
    <p:sldId id="271" r:id="rId30"/>
    <p:sldId id="287" r:id="rId3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Obdélník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Ová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Ová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Ová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481D3-A2F0-454B-9B34-CFA01B9229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973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6116E29-76C0-4786-A964-5F34EE11C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811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Ová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Ová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Ová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Ová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Ová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99788-1CC7-43B7-8D19-1337E3CB5D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0170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066E-DBE0-41F4-AFA8-FB94E47D36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4570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B7C77-4378-416F-ADFE-D6D4FA6D6A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745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CE17C76-019E-4092-9A20-C29479F3DC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75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A6F94-9486-4717-A663-FD363F5658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0677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Přímá spojnice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Přímá spojnice 17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Přímá spojnice 1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Přímá spojnice 2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ADA979C-BB29-466D-A21D-FBE4424FC3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8936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Ová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Přímá spojnice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Obdélník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římá spojnice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Přímá spojnice 23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43EEF81-F2C2-4F9C-885B-4E0CD42917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282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38BEA-F020-403A-802F-66A65A4D56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35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CBEB6-E7A6-4607-B988-714ED27492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715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4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D884936-A428-4AEB-A83F-5A8A543D1B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1" r:id="rId4"/>
    <p:sldLayoutId id="2147483802" r:id="rId5"/>
    <p:sldLayoutId id="2147483809" r:id="rId6"/>
    <p:sldLayoutId id="2147483803" r:id="rId7"/>
    <p:sldLayoutId id="2147483810" r:id="rId8"/>
    <p:sldLayoutId id="2147483811" r:id="rId9"/>
    <p:sldLayoutId id="2147483804" r:id="rId10"/>
    <p:sldLayoutId id="214748380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19.xml"/><Relationship Id="rId7" Type="http://schemas.openxmlformats.org/officeDocument/2006/relationships/image" Target="../media/image5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6.xml"/><Relationship Id="rId5" Type="http://schemas.openxmlformats.org/officeDocument/2006/relationships/slide" Target="slide24.xml"/><Relationship Id="rId4" Type="http://schemas.openxmlformats.org/officeDocument/2006/relationships/slide" Target="slide2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slide" Target="slide16.xml"/><Relationship Id="rId18" Type="http://schemas.openxmlformats.org/officeDocument/2006/relationships/image" Target="../media/image6.png"/><Relationship Id="rId3" Type="http://schemas.openxmlformats.org/officeDocument/2006/relationships/slide" Target="slide26.xml"/><Relationship Id="rId7" Type="http://schemas.openxmlformats.org/officeDocument/2006/relationships/slide" Target="slide22.xml"/><Relationship Id="rId12" Type="http://schemas.openxmlformats.org/officeDocument/2006/relationships/slide" Target="slide25.xml"/><Relationship Id="rId17" Type="http://schemas.openxmlformats.org/officeDocument/2006/relationships/slide" Target="slide27.xml"/><Relationship Id="rId2" Type="http://schemas.openxmlformats.org/officeDocument/2006/relationships/image" Target="../media/image7.png"/><Relationship Id="rId16" Type="http://schemas.openxmlformats.org/officeDocument/2006/relationships/slide" Target="slide2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11" Type="http://schemas.openxmlformats.org/officeDocument/2006/relationships/slide" Target="slide23.xml"/><Relationship Id="rId5" Type="http://schemas.openxmlformats.org/officeDocument/2006/relationships/slide" Target="slide21.xml"/><Relationship Id="rId15" Type="http://schemas.openxmlformats.org/officeDocument/2006/relationships/slide" Target="slide29.xml"/><Relationship Id="rId10" Type="http://schemas.openxmlformats.org/officeDocument/2006/relationships/slide" Target="slide24.xml"/><Relationship Id="rId4" Type="http://schemas.openxmlformats.org/officeDocument/2006/relationships/image" Target="../media/image5.png"/><Relationship Id="rId9" Type="http://schemas.openxmlformats.org/officeDocument/2006/relationships/slide" Target="slide17.xml"/><Relationship Id="rId14" Type="http://schemas.openxmlformats.org/officeDocument/2006/relationships/slide" Target="slide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T%C5%99eb%C3%AD%C4%8D_Basilika_Jihlava_Ghetto.jpg" TargetMode="External"/><Relationship Id="rId3" Type="http://schemas.openxmlformats.org/officeDocument/2006/relationships/hyperlink" Target="http://commons.wikimedia.org/wiki/File:2004_Kraj_Vysocina.PNG" TargetMode="External"/><Relationship Id="rId7" Type="http://schemas.openxmlformats.org/officeDocument/2006/relationships/hyperlink" Target="http://cs.wikipedia.org/wiki/Soubor:Jaromerice_nR_castle3.jpg" TargetMode="External"/><Relationship Id="rId12" Type="http://schemas.openxmlformats.org/officeDocument/2006/relationships/hyperlink" Target="http://cs.wikipedia.org/wiki/Soubor:Mohelno.jpg" TargetMode="External"/><Relationship Id="rId2" Type="http://schemas.openxmlformats.org/officeDocument/2006/relationships/hyperlink" Target="http://cs.wikipedia.org/wiki/Soubor:Vysocina_Region_CoA_CZ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%C5%99e%C5%A1%C5%A5_z%C3%A1mek.jpg" TargetMode="External"/><Relationship Id="rId11" Type="http://schemas.openxmlformats.org/officeDocument/2006/relationships/hyperlink" Target="http://cs.wikipedia.org/wiki/Soubor:Zdarske.jpg" TargetMode="External"/><Relationship Id="rId5" Type="http://schemas.openxmlformats.org/officeDocument/2006/relationships/hyperlink" Target="http://commons.wikimedia.org/wiki/File:Hrad_Pern%C5%A1tejn.jpg" TargetMode="External"/><Relationship Id="rId10" Type="http://schemas.openxmlformats.org/officeDocument/2006/relationships/hyperlink" Target="http://cs.wikipedia.org/wiki/Soubor:Overview_of_Basilica_of_Saint_Procopius_in_T%C5%99eb%C3%AD%C4%8D,_Czech_Republic.jpg" TargetMode="External"/><Relationship Id="rId4" Type="http://schemas.openxmlformats.org/officeDocument/2006/relationships/hyperlink" Target="http://cs.wikipedia.org/wiki/Soubor:Jihlava_CZ_main_square_PICT2911.jpg" TargetMode="External"/><Relationship Id="rId9" Type="http://schemas.openxmlformats.org/officeDocument/2006/relationships/hyperlink" Target="http://commons.wikimedia.org/wiki/File:Church_of_St_John_of_Nepomuk_at_Zelena_aora_CZ.jp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el%C4%8D.jpg" TargetMode="External"/><Relationship Id="rId2" Type="http://schemas.openxmlformats.org/officeDocument/2006/relationships/hyperlink" Target="http://cs.wikipedia.org/wiki/Soubor:Dev%C4%9Bt_skal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Javo%C5%99ice2007.JPG" TargetMode="External"/><Relationship Id="rId4" Type="http://schemas.openxmlformats.org/officeDocument/2006/relationships/hyperlink" Target="http://cs.wikipedia.org/wiki/Soubor:Nuclear.power.plant.Dukovan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69" name="Group 57"/>
          <p:cNvGraphicFramePr>
            <a:graphicFrameLocks noGrp="1"/>
          </p:cNvGraphicFramePr>
          <p:nvPr/>
        </p:nvGraphicFramePr>
        <p:xfrm>
          <a:off x="1301750" y="1844675"/>
          <a:ext cx="6473825" cy="1463674"/>
        </p:xfrm>
        <a:graphic>
          <a:graphicData uri="http://schemas.openxmlformats.org/drawingml/2006/table">
            <a:tbl>
              <a:tblPr/>
              <a:tblGrid>
                <a:gridCol w="1911350"/>
                <a:gridCol w="4562475"/>
              </a:tblGrid>
              <a:tr h="182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Šumvald, okres Olomouc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CZ.1.07./1.4.00/21.2534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9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šablony klíčové aktivity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 a zkvalitnění výuky prostřednictvím ICT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šablony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oblast/obor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Kraje České republiky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sady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374" name="Group 62"/>
          <p:cNvGraphicFramePr>
            <a:graphicFrameLocks noGrp="1"/>
          </p:cNvGraphicFramePr>
          <p:nvPr/>
        </p:nvGraphicFramePr>
        <p:xfrm>
          <a:off x="1331913" y="3933825"/>
          <a:ext cx="6477000" cy="1660524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VY_32_INOVACE_Z_18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Kraj Vysočina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Zeměpis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Znak, poloha v ČR, hospodářství, obyvatelstvo, mapka, zajímavosti Kraje Vysočina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/>
              <a:t>Kraj Vysočina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pPr eaLnBrk="1" hangingPunct="1"/>
            <a:r>
              <a:rPr lang="cs-CZ" smtClean="0"/>
              <a:t>Zeměpis 8. ročník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b="1" dirty="0"/>
              <a:t>Znak kraje</a:t>
            </a:r>
          </a:p>
        </p:txBody>
      </p:sp>
      <p:pic>
        <p:nvPicPr>
          <p:cNvPr id="10243" name="Picture 5" descr="496px-Vysocina_Region_CoA_CZ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1557338"/>
            <a:ext cx="4176713" cy="487362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Základní údaje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cs-CZ" dirty="0" smtClean="0"/>
              <a:t>Počet obyvatel: </a:t>
            </a:r>
            <a:r>
              <a:rPr lang="cs-CZ" dirty="0" smtClean="0"/>
              <a:t>512 000</a:t>
            </a:r>
            <a:endParaRPr lang="cs-CZ" dirty="0" smtClean="0"/>
          </a:p>
          <a:p>
            <a:pPr eaLnBrk="1" hangingPunct="1"/>
            <a:r>
              <a:rPr lang="cs-CZ" dirty="0" smtClean="0"/>
              <a:t>Rozloha: 6 795 kilometrů čtverečných</a:t>
            </a:r>
          </a:p>
          <a:p>
            <a:pPr eaLnBrk="1" hangingPunct="1"/>
            <a:r>
              <a:rPr lang="cs-CZ" dirty="0" smtClean="0"/>
              <a:t>Krajské město: Jihlava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Poloha kraje v republice</a:t>
            </a:r>
          </a:p>
        </p:txBody>
      </p:sp>
      <p:pic>
        <p:nvPicPr>
          <p:cNvPr id="12291" name="Picture 4" descr="2004_Kraj_Vysoc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349500"/>
            <a:ext cx="589597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Charakteristika kraje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Nachází se ve střední části ČR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Málo znečištěné ovzduší, hluboké jehličnaté lesy a čisté rybníky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Název kraje odvozen od Českomoravské vrchoviny neboli Vysočiny, která vyplňuje většinu území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Oblíbená rekreační oblast                                               (2 900km turistických značených cest)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Rozvíjí se zde i </a:t>
            </a:r>
            <a:r>
              <a:rPr lang="cs-CZ" dirty="0" smtClean="0"/>
              <a:t>agroturistika</a:t>
            </a:r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Přírodní podmínky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Spolu s Pardubickým krajem tvoří Vysočina přechod mezi Čechami a Moravou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Většinu území vyplňuje Českomoravská vrchovina (</a:t>
            </a:r>
            <a:r>
              <a:rPr lang="cs-CZ" dirty="0" err="1" smtClean="0"/>
              <a:t>n.v</a:t>
            </a:r>
            <a:r>
              <a:rPr lang="cs-CZ" dirty="0" smtClean="0"/>
              <a:t>. Javořice, 837 m n. m. a Devět skal, 836 m n. m.)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Na území kraje jsou dvě chráněné oblasti – CHKO Žďárské vrchy a Železné hory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Vodstvo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Kraj je významnou pramennou oblastí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Pramení zde např. řeky Sázava, Oslava, Jihlava a Svratka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Krajem Vysočina prochází hlavní evropské rozvodí 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řeka Sázava odvádí vodu přes Vltavu a Labe do Severního moře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Svratka, Jihlava, Moravská Dyje a další toky odvádějí vodu přes Dunaj do Černého moře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Na území kraje se nachází řada rybníků                           ( největší Velké Dářko u Žďáru nad Sázavou)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mtClean="0"/>
          </a:p>
          <a:p>
            <a:pPr eaLnBrk="1" hangingPunct="1">
              <a:lnSpc>
                <a:spcPct val="90000"/>
              </a:lnSpc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Obyvatelstvo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2836863"/>
          </a:xfrm>
        </p:spPr>
        <p:txBody>
          <a:bodyPr/>
          <a:lstStyle/>
          <a:p>
            <a:pPr eaLnBrk="1" hangingPunct="1"/>
            <a:r>
              <a:rPr lang="cs-CZ" smtClean="0"/>
              <a:t>Vysočina patří k nejřidčeji osídleným krajům ČR</a:t>
            </a:r>
          </a:p>
          <a:p>
            <a:pPr eaLnBrk="1" hangingPunct="1"/>
            <a:r>
              <a:rPr lang="cs-CZ" smtClean="0"/>
              <a:t>Převažují menší sídla</a:t>
            </a:r>
          </a:p>
          <a:p>
            <a:pPr eaLnBrk="1" hangingPunct="1"/>
            <a:r>
              <a:rPr lang="cs-CZ" smtClean="0"/>
              <a:t>Významná střediska jsou: Jihlava (krajské město),Třebíč, Havlíčkův Brod a Žďár nad Sázavou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Zemědělství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Kraj Vysočina patří mezi chladnější oblasti ČR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Méně úrodná půda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Pěstování nenáročných plodin – brambory, len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Rozvíjí se pěstování olejnin (řepka olejka)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Živočišná výroba – pastevní chov skotu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Hospodářství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cs-CZ" sz="2800" dirty="0" smtClean="0"/>
              <a:t>Nejvýznamnější je strojírenský průmysl (</a:t>
            </a:r>
            <a:r>
              <a:rPr lang="cs-CZ" sz="2800" dirty="0" smtClean="0"/>
              <a:t>Bosch Diesel </a:t>
            </a:r>
            <a:r>
              <a:rPr lang="cs-CZ" sz="2800" dirty="0" smtClean="0"/>
              <a:t>v Jihlavě, ŽĎAS ve Žďáru nad Sázavou)</a:t>
            </a:r>
          </a:p>
          <a:p>
            <a:pPr eaLnBrk="1" hangingPunct="1"/>
            <a:r>
              <a:rPr lang="cs-CZ" sz="2800" dirty="0" smtClean="0"/>
              <a:t>Potravinářský průmysl – zpracovává vypěstované zemědělské plodiny   (výrobky z brambor a masný průmysl)</a:t>
            </a:r>
          </a:p>
          <a:p>
            <a:pPr eaLnBrk="1" hangingPunct="1"/>
            <a:r>
              <a:rPr lang="cs-CZ" sz="2800" dirty="0" smtClean="0"/>
              <a:t>Dřevozpracující průmysl – těžba dřeva z lesů (např. Jihlava)</a:t>
            </a:r>
          </a:p>
          <a:p>
            <a:pPr eaLnBrk="1" hangingPunct="1"/>
            <a:r>
              <a:rPr lang="cs-CZ" sz="2800" dirty="0" smtClean="0"/>
              <a:t>Textilní průmysl (</a:t>
            </a:r>
            <a:r>
              <a:rPr lang="cs-CZ" sz="2800" dirty="0" err="1" smtClean="0"/>
              <a:t>Pleas</a:t>
            </a:r>
            <a:r>
              <a:rPr lang="cs-CZ" sz="2800" dirty="0" smtClean="0"/>
              <a:t> v Havlíčkově Brodě)</a:t>
            </a:r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Jaderná elektrárna Dukovany (v provozu od r. 1988)</a:t>
            </a:r>
          </a:p>
          <a:p>
            <a:pPr eaLnBrk="1" hangingPunct="1">
              <a:defRPr/>
            </a:pPr>
            <a:r>
              <a:rPr lang="cs-CZ" sz="2800" dirty="0" smtClean="0"/>
              <a:t>V obci Dolní Rožínka se dosud </a:t>
            </a:r>
            <a:r>
              <a:rPr lang="cs-CZ" sz="2800" dirty="0" smtClean="0"/>
              <a:t>těží uranová ruda (důl Rožná - jediné </a:t>
            </a:r>
            <a:r>
              <a:rPr lang="cs-CZ" sz="2800" dirty="0" smtClean="0"/>
              <a:t>místo v ČR)</a:t>
            </a:r>
          </a:p>
          <a:p>
            <a:pPr eaLnBrk="1" hangingPunct="1">
              <a:defRPr/>
            </a:pPr>
            <a:r>
              <a:rPr lang="cs-CZ" sz="2800" dirty="0" smtClean="0"/>
              <a:t>Největší zaměstnanost v zemědělství, lesnictví</a:t>
            </a:r>
          </a:p>
          <a:p>
            <a:pPr eaLnBrk="1" hangingPunct="1">
              <a:defRPr/>
            </a:pPr>
            <a:r>
              <a:rPr lang="cs-CZ" sz="2800" dirty="0" smtClean="0"/>
              <a:t>Přes kraj vede nejdůležitější dálnice D1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800" dirty="0" smtClean="0"/>
              <a:t>   (2013 </a:t>
            </a:r>
            <a:r>
              <a:rPr lang="cs-CZ" sz="2800" dirty="0" smtClean="0"/>
              <a:t>rekonstrukce v </a:t>
            </a:r>
            <a:r>
              <a:rPr lang="cs-CZ" sz="2800" dirty="0" smtClean="0"/>
              <a:t>úseku </a:t>
            </a:r>
            <a:r>
              <a:rPr lang="cs-CZ" sz="2800" dirty="0" smtClean="0"/>
              <a:t>Velká Bíteš –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800" dirty="0"/>
              <a:t> </a:t>
            </a:r>
            <a:r>
              <a:rPr lang="cs-CZ" sz="2800" dirty="0" smtClean="0"/>
              <a:t>    Lhotka)</a:t>
            </a: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/>
              <a:t>Památky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cs-CZ" sz="2800" dirty="0" smtClean="0"/>
              <a:t>Významné </a:t>
            </a:r>
            <a:r>
              <a:rPr lang="cs-CZ" sz="2800" dirty="0" smtClean="0"/>
              <a:t>památky v seznamu UNESCO: městská památková rezervace Telč, kostel sv. Jana Nepomuckého na Zelené hoře a židovská čtvrť se hřbitovem a bazilikou sv. Prokopa v Třebíči</a:t>
            </a:r>
          </a:p>
          <a:p>
            <a:pPr eaLnBrk="1" hangingPunct="1"/>
            <a:r>
              <a:rPr lang="cs-CZ" sz="2800" dirty="0" smtClean="0"/>
              <a:t>K zajímavostem kraje patří: městská památková rezervace v Jihlavě, hrad Pernštejn a zámek v Jaroměřicích nad Rokytnou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188" y="274638"/>
            <a:ext cx="7467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PROCVIČOVÁNÍ ZAJÍMAVOSTÍ KRAJE VYSOČINA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730250" y="2349500"/>
            <a:ext cx="7658100" cy="1150938"/>
          </a:xfrm>
        </p:spPr>
        <p:txBody>
          <a:bodyPr>
            <a:normAutofit fontScale="925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Klepnutím na symboly                                        se zobrazí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fotografie zajímavostí kraje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4505325" y="2389188"/>
            <a:ext cx="314325" cy="2889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 rot="16200000">
            <a:off x="4941888" y="2355850"/>
            <a:ext cx="406400" cy="3270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Čtyřcípá hvězda 6">
            <a:hlinkClick r:id="rId4" action="ppaction://hlinksldjump"/>
          </p:cNvPr>
          <p:cNvSpPr/>
          <p:nvPr/>
        </p:nvSpPr>
        <p:spPr>
          <a:xfrm>
            <a:off x="3857625" y="2286000"/>
            <a:ext cx="503238" cy="4953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Šestnácticípá hvězda 7">
            <a:hlinkClick r:id="rId5" action="ppaction://hlinksldjump"/>
          </p:cNvPr>
          <p:cNvSpPr/>
          <p:nvPr/>
        </p:nvSpPr>
        <p:spPr>
          <a:xfrm>
            <a:off x="5508625" y="2435225"/>
            <a:ext cx="287338" cy="287338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1512" name="Obrázek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349500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55650" y="3429000"/>
            <a:ext cx="6657975" cy="4302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200" i="0" dirty="0">
                <a:latin typeface="+mn-lt"/>
                <a:cs typeface="+mn-cs"/>
              </a:rPr>
              <a:t>Zakresli jejich názvy do mapky v pracovním listu!</a:t>
            </a:r>
          </a:p>
        </p:txBody>
      </p:sp>
      <p:pic>
        <p:nvPicPr>
          <p:cNvPr id="21514" name="Obráze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378075"/>
            <a:ext cx="3889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Obrázek 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4059238"/>
            <a:ext cx="1673225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051050" y="5732463"/>
            <a:ext cx="4408488" cy="431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200" i="0" dirty="0">
                <a:latin typeface="+mn-lt"/>
                <a:cs typeface="+mn-cs"/>
              </a:rPr>
              <a:t>Poznáš tento významný symbol?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Obrázek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465296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Obrázek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925" y="18827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Obrázek 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465296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Obrázek 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4297363"/>
            <a:ext cx="433388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Šipka doprava 8">
            <a:hlinkClick r:id="rId8" action="ppaction://hlinksldjump"/>
          </p:cNvPr>
          <p:cNvSpPr/>
          <p:nvPr/>
        </p:nvSpPr>
        <p:spPr>
          <a:xfrm rot="16200000">
            <a:off x="4974432" y="5226844"/>
            <a:ext cx="407987" cy="3270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Šipka doprava 9">
            <a:hlinkClick r:id="rId9" action="ppaction://hlinksldjump"/>
          </p:cNvPr>
          <p:cNvSpPr/>
          <p:nvPr/>
        </p:nvSpPr>
        <p:spPr>
          <a:xfrm rot="16200000">
            <a:off x="6940551" y="2778125"/>
            <a:ext cx="423862" cy="312737"/>
          </a:xfrm>
          <a:prstGeom prst="rightArrow">
            <a:avLst>
              <a:gd name="adj1" fmla="val 56276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Šestnácticípá hvězda 10">
            <a:hlinkClick r:id="rId10" action="ppaction://hlinksldjump"/>
          </p:cNvPr>
          <p:cNvSpPr/>
          <p:nvPr/>
        </p:nvSpPr>
        <p:spPr>
          <a:xfrm>
            <a:off x="6372225" y="5102225"/>
            <a:ext cx="287338" cy="288925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Šestnácticípá hvězda 11">
            <a:hlinkClick r:id="rId11" action="ppaction://hlinksldjump"/>
          </p:cNvPr>
          <p:cNvSpPr/>
          <p:nvPr/>
        </p:nvSpPr>
        <p:spPr>
          <a:xfrm>
            <a:off x="5043488" y="1268413"/>
            <a:ext cx="287337" cy="288925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Čtyřcípá hvězda 13">
            <a:hlinkClick r:id="rId12" action="ppaction://hlinksldjump"/>
          </p:cNvPr>
          <p:cNvSpPr/>
          <p:nvPr/>
        </p:nvSpPr>
        <p:spPr>
          <a:xfrm>
            <a:off x="5410200" y="1412875"/>
            <a:ext cx="503238" cy="4953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vál 14">
            <a:hlinkClick r:id="rId13" action="ppaction://hlinksldjump"/>
          </p:cNvPr>
          <p:cNvSpPr/>
          <p:nvPr/>
        </p:nvSpPr>
        <p:spPr>
          <a:xfrm>
            <a:off x="3695700" y="3213100"/>
            <a:ext cx="314325" cy="282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Šipka doprava 15">
            <a:hlinkClick r:id="rId14" action="ppaction://hlinksldjump"/>
          </p:cNvPr>
          <p:cNvSpPr/>
          <p:nvPr/>
        </p:nvSpPr>
        <p:spPr>
          <a:xfrm rot="16200000">
            <a:off x="3334544" y="4045744"/>
            <a:ext cx="407987" cy="3270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Tlačítko akce: Konec 1">
            <a:hlinkClick r:id="rId15" action="ppaction://hlinksldjump" highlightClick="1"/>
          </p:cNvPr>
          <p:cNvSpPr/>
          <p:nvPr/>
        </p:nvSpPr>
        <p:spPr>
          <a:xfrm>
            <a:off x="7812088" y="6237288"/>
            <a:ext cx="288925" cy="287337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Čtyřcípá hvězda 16">
            <a:hlinkClick r:id="rId16" action="ppaction://hlinksldjump"/>
          </p:cNvPr>
          <p:cNvSpPr/>
          <p:nvPr/>
        </p:nvSpPr>
        <p:spPr>
          <a:xfrm>
            <a:off x="2916238" y="4373563"/>
            <a:ext cx="503237" cy="4953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2544" name="Obrázek 2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88" y="5346700"/>
            <a:ext cx="3873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800px-Jihlava_CZ_main_square_PICT2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052513"/>
            <a:ext cx="23288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lačítko akce: Návrat 2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3557" name="Obdélník 5"/>
          <p:cNvSpPr>
            <a:spLocks noChangeArrowheads="1"/>
          </p:cNvSpPr>
          <p:nvPr/>
        </p:nvSpPr>
        <p:spPr bwMode="auto">
          <a:xfrm>
            <a:off x="2652713" y="77788"/>
            <a:ext cx="54483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 b="1" i="0"/>
              <a:t>Masarykovo náměstí s kostelem sv. Ignáce a radnicí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" descr="800px-Hrad_Pernštej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4450"/>
            <a:ext cx="42132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lačítko akce: Návrat 8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75"/>
            <a:ext cx="9144000" cy="6842125"/>
          </a:xfrm>
        </p:spPr>
      </p:pic>
      <p:sp>
        <p:nvSpPr>
          <p:cNvPr id="25603" name="Obdélník 5"/>
          <p:cNvSpPr>
            <a:spLocks noChangeArrowheads="1"/>
          </p:cNvSpPr>
          <p:nvPr/>
        </p:nvSpPr>
        <p:spPr bwMode="auto">
          <a:xfrm>
            <a:off x="395288" y="260350"/>
            <a:ext cx="3778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4000" b="1" i="0"/>
              <a:t>Zámek v Třešti</a:t>
            </a:r>
          </a:p>
        </p:txBody>
      </p:sp>
      <p:sp>
        <p:nvSpPr>
          <p:cNvPr id="7" name="Tlačítko akce: Návrat 6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5875" y="765175"/>
            <a:ext cx="9159875" cy="6092825"/>
          </a:xfrm>
        </p:spPr>
      </p:pic>
      <p:sp>
        <p:nvSpPr>
          <p:cNvPr id="26627" name="TextovéPole 4"/>
          <p:cNvSpPr txBox="1">
            <a:spLocks noChangeArrowheads="1"/>
          </p:cNvSpPr>
          <p:nvPr/>
        </p:nvSpPr>
        <p:spPr bwMode="auto">
          <a:xfrm>
            <a:off x="179388" y="115888"/>
            <a:ext cx="74437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0"/>
              <a:t>Zámek Jaroměřice nad Rokytnou</a:t>
            </a:r>
            <a:endParaRPr lang="cs-CZ" sz="2400" b="1" i="0"/>
          </a:p>
        </p:txBody>
      </p:sp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65175"/>
            <a:ext cx="9144000" cy="6092825"/>
          </a:xfrm>
        </p:spPr>
      </p:pic>
      <p:sp>
        <p:nvSpPr>
          <p:cNvPr id="27651" name="Obdélník 5"/>
          <p:cNvSpPr>
            <a:spLocks noChangeArrowheads="1"/>
          </p:cNvSpPr>
          <p:nvPr/>
        </p:nvSpPr>
        <p:spPr bwMode="auto">
          <a:xfrm>
            <a:off x="250825" y="28575"/>
            <a:ext cx="5613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3600" b="1" i="0"/>
              <a:t>Třebíčská židovská čtvrť</a:t>
            </a:r>
          </a:p>
        </p:txBody>
      </p:sp>
      <p:sp>
        <p:nvSpPr>
          <p:cNvPr id="7" name="Tlačítko akce: Návrat 6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8229600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/>
              <a:t/>
            </a:r>
            <a:br>
              <a:rPr lang="cs-CZ" sz="4000" b="1" dirty="0"/>
            </a:br>
            <a:endParaRPr lang="cs-CZ" sz="3600" dirty="0"/>
          </a:p>
        </p:txBody>
      </p:sp>
      <p:pic>
        <p:nvPicPr>
          <p:cNvPr id="28675" name="Picture 5" descr="800px-Church_of_St_John_of_Nepomuk_at_Zelena_aora_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376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850" y="188913"/>
            <a:ext cx="82089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i="0" kern="0" dirty="0">
                <a:solidFill>
                  <a:srgbClr val="000000"/>
                </a:solidFill>
                <a:latin typeface="Arial"/>
                <a:ea typeface="+mj-ea"/>
                <a:cs typeface="Arial"/>
              </a:rPr>
              <a:t>Poutní kostel sv. Jana Nepomuckého </a:t>
            </a:r>
            <a:r>
              <a:rPr lang="cs-CZ" sz="3600" i="0" kern="0" dirty="0">
                <a:solidFill>
                  <a:srgbClr val="000000"/>
                </a:solidFill>
                <a:latin typeface="Arial"/>
                <a:ea typeface="+mj-ea"/>
                <a:cs typeface="Arial"/>
              </a:rPr>
              <a:t>-</a:t>
            </a:r>
            <a:r>
              <a:rPr lang="cs-CZ" sz="3600" b="1" i="0" kern="0" dirty="0">
                <a:solidFill>
                  <a:srgbClr val="000000"/>
                </a:solidFill>
                <a:latin typeface="Arial"/>
                <a:ea typeface="+mj-ea"/>
                <a:cs typeface="Arial"/>
              </a:rPr>
              <a:t> </a:t>
            </a:r>
            <a:r>
              <a:rPr lang="cs-CZ" sz="3200" b="1" i="0" kern="0" dirty="0">
                <a:solidFill>
                  <a:srgbClr val="000000"/>
                </a:solidFill>
                <a:latin typeface="Arial"/>
                <a:ea typeface="+mj-ea"/>
                <a:cs typeface="Arial"/>
              </a:rPr>
              <a:t>Žďár nad Sázavou</a:t>
            </a:r>
            <a:endParaRPr lang="cs-CZ" sz="1600" b="1" dirty="0"/>
          </a:p>
        </p:txBody>
      </p:sp>
      <p:sp>
        <p:nvSpPr>
          <p:cNvPr id="8" name="Tlačítko akce: Návrat 7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0638" y="793750"/>
            <a:ext cx="9140826" cy="6092825"/>
          </a:xfrm>
        </p:spPr>
      </p:pic>
      <p:sp>
        <p:nvSpPr>
          <p:cNvPr id="29699" name="Obdélník 5"/>
          <p:cNvSpPr>
            <a:spLocks noChangeArrowheads="1"/>
          </p:cNvSpPr>
          <p:nvPr/>
        </p:nvSpPr>
        <p:spPr bwMode="auto">
          <a:xfrm>
            <a:off x="107950" y="115888"/>
            <a:ext cx="65516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3200" b="1" i="0"/>
              <a:t>Bazilika svatého Prokopa Třebíč</a:t>
            </a:r>
          </a:p>
        </p:txBody>
      </p:sp>
      <p:sp>
        <p:nvSpPr>
          <p:cNvPr id="7" name="Tlačítko akce: Návrat 6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Zdars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19250" y="-7938"/>
            <a:ext cx="5372100" cy="708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i="0" kern="0" dirty="0">
                <a:solidFill>
                  <a:srgbClr val="000000"/>
                </a:solidFill>
                <a:latin typeface="Arial"/>
                <a:ea typeface="+mj-ea"/>
                <a:cs typeface="Arial"/>
              </a:rPr>
              <a:t>CHKO Žďárské vrchy</a:t>
            </a:r>
            <a:endParaRPr lang="cs-CZ" dirty="0"/>
          </a:p>
        </p:txBody>
      </p:sp>
      <p:sp>
        <p:nvSpPr>
          <p:cNvPr id="8" name="Tlačítko akce: Návrat 7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Mohel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259888" cy="694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115888"/>
            <a:ext cx="69008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lačítko akce: Návrat 7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6" descr="400px-Devět_skal1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113463" cy="6873875"/>
          </a:xfrm>
          <a:noFill/>
        </p:spPr>
      </p:pic>
      <p:pic>
        <p:nvPicPr>
          <p:cNvPr id="3277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512888"/>
            <a:ext cx="31146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lačítko akce: Návrat 7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2773" name="Obdélník 1"/>
          <p:cNvSpPr>
            <a:spLocks noChangeArrowheads="1"/>
          </p:cNvSpPr>
          <p:nvPr/>
        </p:nvSpPr>
        <p:spPr bwMode="auto">
          <a:xfrm>
            <a:off x="6443663" y="2489200"/>
            <a:ext cx="21510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 i="0"/>
              <a:t>(836 m n. m.)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7" descr="800px-Tel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765175"/>
            <a:ext cx="91678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-98425"/>
            <a:ext cx="16271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lačítko akce: Návrat 7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Nucle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275763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115888"/>
            <a:ext cx="769461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lačítko akce: Návrat 7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7950" y="0"/>
            <a:ext cx="9261475" cy="6858000"/>
          </a:xfrm>
        </p:spPr>
      </p:pic>
      <p:sp>
        <p:nvSpPr>
          <p:cNvPr id="35843" name="TextovéPole 4"/>
          <p:cNvSpPr txBox="1">
            <a:spLocks noChangeArrowheads="1"/>
          </p:cNvSpPr>
          <p:nvPr/>
        </p:nvSpPr>
        <p:spPr bwMode="auto">
          <a:xfrm>
            <a:off x="896938" y="115888"/>
            <a:ext cx="53308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b="1" i="0"/>
              <a:t>JAVOŘICE (837 m n.m.)</a:t>
            </a:r>
          </a:p>
        </p:txBody>
      </p:sp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8243888" y="549275"/>
            <a:ext cx="431800" cy="6477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7467600" cy="4381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Odkazy a použitá literatura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20713"/>
            <a:ext cx="7467600" cy="5976937"/>
          </a:xfrm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cs-CZ" sz="1400" dirty="0" smtClean="0"/>
              <a:t>URBAN, Tomáš. </a:t>
            </a:r>
            <a:r>
              <a:rPr lang="cs-CZ" sz="1400" i="1" dirty="0" smtClean="0"/>
              <a:t>Znak Kraje Vysočina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2"/>
              </a:rPr>
              <a:t>http://cs.wikipedia.org/wiki/Soubor:Vysocina_Region_CoA_CZ.svg</a:t>
            </a:r>
            <a:endParaRPr lang="cs-CZ" sz="1400" dirty="0" smtClean="0"/>
          </a:p>
          <a:p>
            <a:pPr marL="342900" indent="-3429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cs-CZ" sz="1400" dirty="0" smtClean="0"/>
              <a:t>HUSTOLES. </a:t>
            </a:r>
            <a:r>
              <a:rPr lang="cs-CZ" sz="1400" i="1" dirty="0" smtClean="0"/>
              <a:t>Kraj Vysočina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3"/>
              </a:rPr>
              <a:t>http://commons.wikimedia.org/wiki/File:2004_Kraj_Vysocina.PNG</a:t>
            </a:r>
            <a:endParaRPr lang="cs-CZ" sz="1400" dirty="0" smtClean="0"/>
          </a:p>
          <a:p>
            <a:pPr marL="342900" indent="-3429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cs-CZ" sz="1400" dirty="0" smtClean="0"/>
              <a:t>KONICEK, Ondrej. </a:t>
            </a:r>
            <a:r>
              <a:rPr lang="cs-CZ" sz="1400" i="1" dirty="0" smtClean="0"/>
              <a:t>Masarykovo náměstí s kostelem sv. Ignáce a radnicí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4"/>
              </a:rPr>
              <a:t>http://cs.wikipedia.org/wiki/Soubor:Jihlava_CZ_main_square_PICT2911.jpg</a:t>
            </a:r>
            <a:r>
              <a:rPr lang="cs-CZ" sz="1400" dirty="0" smtClean="0"/>
              <a:t> </a:t>
            </a:r>
          </a:p>
          <a:p>
            <a:pPr marL="342900" indent="-3429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cs-CZ" sz="1400" dirty="0" smtClean="0"/>
              <a:t>AKIL. </a:t>
            </a:r>
            <a:r>
              <a:rPr lang="cs-CZ" sz="1400" i="1" dirty="0" smtClean="0"/>
              <a:t>Hrad Pernštejn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5"/>
              </a:rPr>
              <a:t>http://commons.wikimedia.org/wiki/File:Hrad_Pern%C5%A1tejn.jpg</a:t>
            </a:r>
            <a:endParaRPr lang="cs-CZ" sz="1400" dirty="0" smtClean="0"/>
          </a:p>
          <a:p>
            <a:pPr marL="342900" indent="-3429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cs-CZ" sz="1400" dirty="0" smtClean="0"/>
              <a:t>ULATHAAR. </a:t>
            </a:r>
            <a:r>
              <a:rPr lang="cs-CZ" sz="1400" i="1" dirty="0" smtClean="0"/>
              <a:t>Zámek v Třešti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6"/>
              </a:rPr>
              <a:t>http://cs.wikipedia.org/wiki/Soubor:T%C5%99e%C5%A1%C5%A5_z%C3%A1mek.jpg</a:t>
            </a:r>
            <a:endParaRPr lang="cs-CZ" sz="1400" dirty="0" smtClean="0"/>
          </a:p>
          <a:p>
            <a:pPr marL="342900" indent="-3429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cs-CZ" sz="1400" dirty="0" smtClean="0"/>
              <a:t>NOSTRIFIKATOR. </a:t>
            </a:r>
            <a:r>
              <a:rPr lang="cs-CZ" sz="1400" i="1" dirty="0" smtClean="0"/>
              <a:t>Jaroměřický zámek z parku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7"/>
              </a:rPr>
              <a:t>http://cs.wikipedia.org/wiki/Soubor:Jaromerice_nR_castle3.jpg</a:t>
            </a:r>
            <a:endParaRPr lang="cs-CZ" sz="1400" dirty="0" smtClean="0"/>
          </a:p>
          <a:p>
            <a:pPr marL="342900" indent="-342900" eaLnBrk="1" hangingPunct="1">
              <a:lnSpc>
                <a:spcPct val="80000"/>
              </a:lnSpc>
              <a:buClr>
                <a:srgbClr val="FE8637"/>
              </a:buClr>
              <a:buFont typeface="+mj-lt"/>
              <a:buAutoNum type="arabicPeriod"/>
              <a:defRPr/>
            </a:pPr>
            <a:r>
              <a:rPr lang="cs-CZ" sz="1400" dirty="0">
                <a:solidFill>
                  <a:prstClr val="black"/>
                </a:solidFill>
              </a:rPr>
              <a:t>HALBE, </a:t>
            </a:r>
            <a:r>
              <a:rPr lang="cs-CZ" sz="1400" dirty="0" err="1">
                <a:solidFill>
                  <a:prstClr val="black"/>
                </a:solidFill>
              </a:rPr>
              <a:t>Christof</a:t>
            </a:r>
            <a:r>
              <a:rPr lang="cs-CZ" sz="1400" dirty="0">
                <a:solidFill>
                  <a:prstClr val="black"/>
                </a:solidFill>
              </a:rPr>
              <a:t>. </a:t>
            </a:r>
            <a:r>
              <a:rPr lang="cs-CZ" sz="1400" i="1" dirty="0">
                <a:solidFill>
                  <a:prstClr val="black"/>
                </a:solidFill>
              </a:rPr>
              <a:t>Třebíčská židovská čtvrť</a:t>
            </a:r>
            <a:r>
              <a:rPr lang="cs-CZ" sz="1400" dirty="0">
                <a:solidFill>
                  <a:prstClr val="black"/>
                </a:solidFill>
              </a:rPr>
              <a:t> [online]. [cit. 14.5.2013]. Dostupný na WWW: </a:t>
            </a:r>
            <a:r>
              <a:rPr lang="cs-CZ" sz="1400" dirty="0">
                <a:solidFill>
                  <a:prstClr val="black"/>
                </a:solidFill>
                <a:hlinkClick r:id="rId8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8"/>
              </a:rPr>
              <a:t>commons.wikimedia.org/wiki/File:T%C5%99eb%C3%AD%C4%8D_Basilika_Jihlava_Ghetto.jpg</a:t>
            </a:r>
            <a:endParaRPr lang="cs-CZ" sz="1400" dirty="0" smtClean="0">
              <a:solidFill>
                <a:prstClr val="black"/>
              </a:solidFill>
            </a:endParaRPr>
          </a:p>
          <a:p>
            <a:pPr marL="342900" indent="-342900" eaLnBrk="1" hangingPunct="1">
              <a:lnSpc>
                <a:spcPct val="80000"/>
              </a:lnSpc>
              <a:buClr>
                <a:srgbClr val="FE8637"/>
              </a:buClr>
              <a:buFont typeface="+mj-lt"/>
              <a:buAutoNum type="arabicPeriod"/>
              <a:defRPr/>
            </a:pPr>
            <a:r>
              <a:rPr lang="cs-CZ" sz="1400" dirty="0" smtClean="0"/>
              <a:t>PROKOPOVÁ, Anna. </a:t>
            </a:r>
            <a:r>
              <a:rPr lang="cs-CZ" sz="1400" i="1" dirty="0" smtClean="0"/>
              <a:t>Kostel sv. Jana Nepomuckého Zelená Hora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9"/>
              </a:rPr>
              <a:t>http://commons.wikimedia.org/wiki/File:Church_of_St_John_of_Nepomuk_at_Zelena_aora_CZ.jpg</a:t>
            </a:r>
            <a:endParaRPr lang="cs-CZ" sz="1400" dirty="0" smtClean="0"/>
          </a:p>
          <a:p>
            <a:pPr marL="342900" indent="-342900" eaLnBrk="1" hangingPunct="1">
              <a:lnSpc>
                <a:spcPct val="80000"/>
              </a:lnSpc>
              <a:buClr>
                <a:srgbClr val="FE8637"/>
              </a:buClr>
              <a:buFont typeface="+mj-lt"/>
              <a:buAutoNum type="arabicPeriod"/>
              <a:defRPr/>
            </a:pPr>
            <a:r>
              <a:rPr lang="cs-CZ" sz="1400" dirty="0" smtClean="0"/>
              <a:t>SEDLÁČEK, Jiří. </a:t>
            </a:r>
            <a:r>
              <a:rPr lang="cs-CZ" sz="1400" i="1" dirty="0" smtClean="0"/>
              <a:t>Bazilika svatého Prokopa Třebíč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10"/>
              </a:rPr>
              <a:t>http://cs.wikipedia.org/wiki/Soubor:Overview_of_Basilica_of_Saint_Procopius_in_T%C5%99eb%C3%AD%C4%8D,_Czech_Republic.jpg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  <a:defRPr/>
            </a:pPr>
            <a:r>
              <a:rPr lang="cs-CZ" sz="1400" dirty="0" smtClean="0"/>
              <a:t>VAVŘÍK, Martin. </a:t>
            </a:r>
            <a:r>
              <a:rPr lang="cs-CZ" sz="1400" i="1" dirty="0" smtClean="0"/>
              <a:t>Žďárské vrchy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11"/>
              </a:rPr>
              <a:t>http://cs.wikipedia.org/wiki/Soubor:Zdarske.jpg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  <a:defRPr/>
            </a:pPr>
            <a:r>
              <a:rPr lang="cs-CZ" sz="1400" dirty="0" smtClean="0"/>
              <a:t>VAVŘÍK, Martin. </a:t>
            </a:r>
            <a:r>
              <a:rPr lang="cs-CZ" sz="1400" i="1" dirty="0" err="1" smtClean="0"/>
              <a:t>Mohelenská</a:t>
            </a:r>
            <a:r>
              <a:rPr lang="cs-CZ" sz="1400" i="1" dirty="0" smtClean="0"/>
              <a:t> hadcová step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12"/>
              </a:rPr>
              <a:t>http://cs.wikipedia.org/wiki/Soubor:Mohelno.jpg</a:t>
            </a:r>
            <a:endParaRPr lang="cs-CZ" sz="1400" dirty="0" smtClean="0"/>
          </a:p>
          <a:p>
            <a:pPr marL="342900" indent="-342900" eaLnBrk="1" hangingPunct="1">
              <a:lnSpc>
                <a:spcPct val="80000"/>
              </a:lnSpc>
              <a:buClr>
                <a:srgbClr val="FE8637"/>
              </a:buClr>
              <a:buFont typeface="+mj-lt"/>
              <a:buAutoNum type="arabicPeriod"/>
              <a:defRPr/>
            </a:pPr>
            <a:endParaRPr lang="cs-CZ" sz="1400" dirty="0" smtClean="0"/>
          </a:p>
          <a:p>
            <a:pPr marL="0" indent="0" eaLnBrk="1" hangingPunct="1">
              <a:lnSpc>
                <a:spcPct val="80000"/>
              </a:lnSpc>
              <a:buClr>
                <a:srgbClr val="FE8637"/>
              </a:buClr>
              <a:buFont typeface="Wingdings" pitchFamily="2" charset="2"/>
              <a:buNone/>
              <a:defRPr/>
            </a:pPr>
            <a:endParaRPr lang="cs-CZ" sz="1400" dirty="0" smtClean="0"/>
          </a:p>
          <a:p>
            <a:pPr marL="0" indent="0" eaLnBrk="1" hangingPunct="1">
              <a:lnSpc>
                <a:spcPct val="80000"/>
              </a:lnSpc>
              <a:buClr>
                <a:srgbClr val="FE8637"/>
              </a:buClr>
              <a:buFont typeface="Wingdings" pitchFamily="2" charset="2"/>
              <a:buNone/>
              <a:defRPr/>
            </a:pPr>
            <a:endParaRPr lang="cs-CZ" sz="1600" dirty="0">
              <a:solidFill>
                <a:prstClr val="black"/>
              </a:solidFill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dirty="0" smtClean="0"/>
              <a:t>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dirty="0" smtClean="0"/>
              <a:t>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dirty="0" smtClean="0"/>
              <a:t>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dirty="0" smtClean="0"/>
              <a:t>  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323850" y="115888"/>
            <a:ext cx="8280400" cy="649922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342900" indent="-342900">
              <a:buFont typeface="+mj-lt"/>
              <a:buAutoNum type="arabicPeriod" startAt="12"/>
              <a:defRPr/>
            </a:pPr>
            <a:r>
              <a:rPr lang="cs-CZ" sz="1400" dirty="0" smtClean="0"/>
              <a:t>PRAZAK. </a:t>
            </a:r>
            <a:r>
              <a:rPr lang="cs-CZ" sz="1400" i="1" dirty="0" err="1" smtClean="0"/>
              <a:t>Devvět</a:t>
            </a:r>
            <a:r>
              <a:rPr lang="cs-CZ" sz="1400" i="1" dirty="0" smtClean="0"/>
              <a:t> skal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2"/>
              </a:rPr>
              <a:t>http://cs.wikipedia.org/wiki/Soubor:Dev%C4%9Bt_skal1.jpg</a:t>
            </a:r>
            <a:endParaRPr lang="cs-CZ" sz="1400" dirty="0" smtClean="0"/>
          </a:p>
          <a:p>
            <a:pPr marL="342900" indent="-342900">
              <a:buFont typeface="+mj-lt"/>
              <a:buAutoNum type="arabicPeriod" startAt="12"/>
              <a:defRPr/>
            </a:pPr>
            <a:r>
              <a:rPr lang="cs-CZ" sz="1400" dirty="0" smtClean="0"/>
              <a:t>HYDE, Mr. </a:t>
            </a:r>
            <a:r>
              <a:rPr lang="cs-CZ" sz="1400" i="1" dirty="0" smtClean="0"/>
              <a:t>Telč z ptačí perspektivy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3"/>
              </a:rPr>
              <a:t>http://cs.wikipedia.org/wiki/Soubor:Tel%C4%8D.jpg</a:t>
            </a:r>
            <a:endParaRPr lang="cs-CZ" sz="1400" dirty="0" smtClean="0"/>
          </a:p>
          <a:p>
            <a:pPr marL="342900" indent="-342900">
              <a:buClr>
                <a:srgbClr val="FE8637"/>
              </a:buClr>
              <a:buFont typeface="+mj-lt"/>
              <a:buAutoNum type="arabicPeriod" startAt="12"/>
              <a:defRPr/>
            </a:pPr>
            <a:r>
              <a:rPr lang="cs-CZ" sz="1400" dirty="0">
                <a:solidFill>
                  <a:prstClr val="black"/>
                </a:solidFill>
              </a:rPr>
              <a:t>ADAMEK, Petr. </a:t>
            </a:r>
            <a:r>
              <a:rPr lang="cs-CZ" sz="1400" i="1" dirty="0">
                <a:solidFill>
                  <a:prstClr val="black"/>
                </a:solidFill>
              </a:rPr>
              <a:t>Jaderná elektrárna Dukovany</a:t>
            </a:r>
            <a:r>
              <a:rPr lang="cs-CZ" sz="1400" dirty="0">
                <a:solidFill>
                  <a:prstClr val="black"/>
                </a:solidFill>
              </a:rPr>
              <a:t> [online]. [cit. 14.5.2013]. Dostupný na WWW: </a:t>
            </a:r>
            <a:r>
              <a:rPr lang="cs-CZ" sz="1400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4"/>
              </a:rPr>
              <a:t>cs.wikipedia.org/wiki/Soubor:Nuclear.power.plant.Dukovany.jpg</a:t>
            </a:r>
            <a:endParaRPr lang="cs-CZ" sz="1400" dirty="0" smtClean="0">
              <a:solidFill>
                <a:prstClr val="black"/>
              </a:solidFill>
            </a:endParaRPr>
          </a:p>
          <a:p>
            <a:pPr marL="342900" indent="-342900">
              <a:buClr>
                <a:srgbClr val="FE8637"/>
              </a:buClr>
              <a:buFont typeface="+mj-lt"/>
              <a:buAutoNum type="arabicPeriod" startAt="12"/>
              <a:defRPr/>
            </a:pPr>
            <a:r>
              <a:rPr lang="cs-CZ" sz="1400" dirty="0" smtClean="0"/>
              <a:t>HAŽMUKA, František. </a:t>
            </a:r>
            <a:r>
              <a:rPr lang="cs-CZ" sz="1400" i="1" dirty="0" smtClean="0"/>
              <a:t>Javořice</a:t>
            </a:r>
            <a:r>
              <a:rPr lang="cs-CZ" sz="1400" dirty="0" smtClean="0"/>
              <a:t> [online]. [cit. 14.5.2013]. Dostupný na WWW: </a:t>
            </a:r>
            <a:r>
              <a:rPr lang="cs-CZ" sz="1400" dirty="0" smtClean="0">
                <a:hlinkClick r:id="rId5"/>
              </a:rPr>
              <a:t>http://cs.wikipedia.org/wiki/Soubor:Javo%C5%99ice2007.JPG</a:t>
            </a:r>
            <a:endParaRPr lang="cs-CZ" sz="1400" dirty="0" smtClean="0"/>
          </a:p>
          <a:p>
            <a:pPr marL="342900" indent="-342900">
              <a:buClr>
                <a:srgbClr val="FE8637"/>
              </a:buClr>
              <a:buFont typeface="+mj-lt"/>
              <a:buAutoNum type="arabicPeriod" startAt="12"/>
              <a:defRPr/>
            </a:pPr>
            <a:r>
              <a:rPr lang="cs-CZ" sz="1400" dirty="0" smtClean="0"/>
              <a:t>Daniel Borecký, Svatopluk Novák, Petr Chalupa </a:t>
            </a:r>
            <a:r>
              <a:rPr lang="cs-CZ" sz="1400" dirty="0" smtClean="0">
                <a:solidFill>
                  <a:srgbClr val="660033"/>
                </a:solidFill>
                <a:latin typeface="Comic Sans MS" pitchFamily="66"/>
              </a:rPr>
              <a:t>. </a:t>
            </a:r>
            <a:r>
              <a:rPr lang="cs-CZ" sz="1400" dirty="0" smtClean="0"/>
              <a:t>ZEMĚPIS pro 8. ročník, 2. díl, Česká republika. 1. vyd. Brno : NOVÁ ŠKOLA, 2009. ISBN 80-7289-102-2.</a:t>
            </a:r>
          </a:p>
          <a:p>
            <a:pPr marL="342900" indent="-342900">
              <a:buClr>
                <a:srgbClr val="FE8637"/>
              </a:buClr>
              <a:buFont typeface="+mj-lt"/>
              <a:buAutoNum type="arabicPeriod" startAt="12"/>
              <a:defRPr/>
            </a:pPr>
            <a:r>
              <a:rPr lang="cs-CZ" sz="1400" dirty="0" smtClean="0"/>
              <a:t>Obrazový archiv autora</a:t>
            </a:r>
          </a:p>
          <a:p>
            <a:pPr marL="0" indent="0">
              <a:buClr>
                <a:srgbClr val="FE8637"/>
              </a:buClr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>
              <a:buClr>
                <a:srgbClr val="FE8637"/>
              </a:buClr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>
              <a:buClr>
                <a:srgbClr val="FE8637"/>
              </a:buClr>
              <a:buFont typeface="Wingdings" pitchFamily="2" charset="2"/>
              <a:buNone/>
              <a:defRPr/>
            </a:pPr>
            <a:endParaRPr lang="cs-CZ" sz="1600" dirty="0">
              <a:solidFill>
                <a:prstClr val="black"/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sz="1600" dirty="0" smtClean="0"/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1600" dirty="0" smtClean="0"/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1600" dirty="0" smtClean="0"/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1600" dirty="0" smtClean="0"/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sz="1600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sz="1600" dirty="0" smtClean="0"/>
              <a:t>  </a:t>
            </a:r>
          </a:p>
          <a:p>
            <a:pPr marL="342900" indent="-342900">
              <a:buFont typeface="+mj-lt"/>
              <a:buAutoNum type="arabicParenR"/>
              <a:defRPr/>
            </a:pPr>
            <a:endParaRPr lang="cs-CZ" sz="1400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68313" y="255588"/>
            <a:ext cx="7467600" cy="436562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i="0" dirty="0" smtClean="0"/>
              <a:t>Odkazy a použitá literatura</a:t>
            </a:r>
            <a:endParaRPr lang="cs-CZ" i="0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847</TotalTime>
  <Words>947</Words>
  <Application>Microsoft Office PowerPoint</Application>
  <PresentationFormat>Předvádění na obrazovce (4:3)</PresentationFormat>
  <Paragraphs>139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Arkýř</vt:lpstr>
      <vt:lpstr>Prezentace aplikace PowerPoint</vt:lpstr>
      <vt:lpstr>Kraj Vysočina</vt:lpstr>
      <vt:lpstr>Znak kraje</vt:lpstr>
      <vt:lpstr>Základní údaje</vt:lpstr>
      <vt:lpstr>Poloha kraje v republice</vt:lpstr>
      <vt:lpstr>Charakteristika kraje</vt:lpstr>
      <vt:lpstr>Přírodní podmínky</vt:lpstr>
      <vt:lpstr>Vodstvo</vt:lpstr>
      <vt:lpstr>Obyvatelstvo</vt:lpstr>
      <vt:lpstr>Zemědělství</vt:lpstr>
      <vt:lpstr>Hospodářství</vt:lpstr>
      <vt:lpstr>Prezentace aplikace PowerPoint</vt:lpstr>
      <vt:lpstr>Památky </vt:lpstr>
      <vt:lpstr>PROCVIČOVÁNÍ ZAJÍMAVOSTÍ KRAJE VYSOČINA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Odkazy a použitá literatura</vt:lpstr>
      <vt:lpstr>Prezentace aplikace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 Vysočina</dc:title>
  <dc:creator>winndows</dc:creator>
  <cp:lastModifiedBy>Radek</cp:lastModifiedBy>
  <cp:revision>52</cp:revision>
  <dcterms:created xsi:type="dcterms:W3CDTF">2012-04-29T16:51:55Z</dcterms:created>
  <dcterms:modified xsi:type="dcterms:W3CDTF">2013-05-16T06:54:30Z</dcterms:modified>
</cp:coreProperties>
</file>