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66" r:id="rId4"/>
    <p:sldId id="267" r:id="rId5"/>
    <p:sldId id="268" r:id="rId6"/>
    <p:sldId id="26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1146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VY_32_INOVACE_07_Energetické suroviny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VY_32_INOVACE_07_Energetické suroviny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rn%C3%A9_uhl%C3%AD" TargetMode="External"/><Relationship Id="rId2" Type="http://schemas.openxmlformats.org/officeDocument/2006/relationships/hyperlink" Target="http://cs.wikipedia.org/wiki/Mosteck%C3%A1_p%C3%A1nev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Tepeln%C3%A1_elektr%C3%A1rna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n%C3%AD_plyn" TargetMode="External"/><Relationship Id="rId2" Type="http://schemas.openxmlformats.org/officeDocument/2006/relationships/hyperlink" Target="http://cs.wikipedia.org/wiki/Rop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hyperlink" Target="http://cs.wikipedia.org/wiki/Hav%C3%A1rie_tankeru_Exxon_Valdez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0335851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Třídění energetických surovin, uhlí, ropa, zemní plyn a jejich využití.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12.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Energetické suroviny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Energetické suroviny neboli paliva dělíme na:</a:t>
            </a:r>
          </a:p>
          <a:p>
            <a:r>
              <a:rPr lang="cs-CZ" dirty="0"/>
              <a:t>p</a:t>
            </a:r>
            <a:r>
              <a:rPr lang="cs-CZ" dirty="0" smtClean="0"/>
              <a:t>evná</a:t>
            </a:r>
          </a:p>
          <a:p>
            <a:r>
              <a:rPr lang="cs-CZ" dirty="0"/>
              <a:t>k</a:t>
            </a:r>
            <a:r>
              <a:rPr lang="cs-CZ" dirty="0" smtClean="0"/>
              <a:t>apalná</a:t>
            </a:r>
          </a:p>
          <a:p>
            <a:r>
              <a:rPr lang="cs-CZ" dirty="0" smtClean="0"/>
              <a:t>plynná</a:t>
            </a:r>
            <a:endParaRPr lang="cs-CZ" dirty="0"/>
          </a:p>
        </p:txBody>
      </p:sp>
      <p:sp>
        <p:nvSpPr>
          <p:cNvPr id="4" name="Vlna 3"/>
          <p:cNvSpPr/>
          <p:nvPr/>
        </p:nvSpPr>
        <p:spPr>
          <a:xfrm>
            <a:off x="1807912" y="2348880"/>
            <a:ext cx="1107904" cy="55436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uhlí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ASRXDSUT\MC900334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91219"/>
            <a:ext cx="2088232" cy="2089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lna 4"/>
          <p:cNvSpPr/>
          <p:nvPr/>
        </p:nvSpPr>
        <p:spPr>
          <a:xfrm>
            <a:off x="2163360" y="2923056"/>
            <a:ext cx="914400" cy="56546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ropa</a:t>
            </a:r>
            <a:endParaRPr lang="cs-CZ" dirty="0"/>
          </a:p>
        </p:txBody>
      </p:sp>
      <p:pic>
        <p:nvPicPr>
          <p:cNvPr id="1028" name="Picture 4" descr="C:\Users\ucitel\AppData\Local\Microsoft\Windows\Temporary Internet Files\Content.IE5\ASRXDSUT\MC900233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69855"/>
            <a:ext cx="2304256" cy="3335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lna 5"/>
          <p:cNvSpPr/>
          <p:nvPr/>
        </p:nvSpPr>
        <p:spPr>
          <a:xfrm>
            <a:off x="1940112" y="3560014"/>
            <a:ext cx="1360896" cy="5592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emní plyn</a:t>
            </a:r>
            <a:endParaRPr lang="cs-CZ" dirty="0"/>
          </a:p>
        </p:txBody>
      </p:sp>
      <p:pic>
        <p:nvPicPr>
          <p:cNvPr id="1030" name="Picture 6" descr="C:\Users\ucitel\AppData\Local\Microsoft\Windows\Temporary Internet Files\Content.IE5\WKET5F96\MC9000147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213" y="4581128"/>
            <a:ext cx="1434294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492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hornina složená převážně z</a:t>
            </a:r>
          </a:p>
          <a:p>
            <a:r>
              <a:rPr lang="cs-CZ" dirty="0" smtClean="0"/>
              <a:t>Hnědé uhlí se těží v </a:t>
            </a:r>
            <a:endParaRPr lang="cs-CZ" dirty="0"/>
          </a:p>
          <a:p>
            <a:r>
              <a:rPr lang="cs-CZ" dirty="0" smtClean="0">
                <a:hlinkClick r:id="rId2"/>
              </a:rPr>
              <a:t>http://cs.wikipedia.org/wiki/Mosteck%C3%A1_p%C3%A1nev</a:t>
            </a:r>
            <a:endParaRPr lang="cs-CZ" dirty="0" smtClean="0"/>
          </a:p>
          <a:p>
            <a:r>
              <a:rPr lang="cs-CZ" dirty="0" smtClean="0"/>
              <a:t>Černé uhlí se těží v</a:t>
            </a:r>
          </a:p>
          <a:p>
            <a:r>
              <a:rPr lang="cs-CZ" dirty="0" smtClean="0">
                <a:hlinkClick r:id="rId3"/>
              </a:rPr>
              <a:t>http://cs.wikipedia.org/wiki/%C4%8Cern%C3%A9_uhl%C3%AD</a:t>
            </a:r>
            <a:r>
              <a:rPr lang="cs-CZ" dirty="0" smtClean="0"/>
              <a:t>  </a:t>
            </a:r>
          </a:p>
          <a:p>
            <a:r>
              <a:rPr lang="cs-CZ" dirty="0" smtClean="0"/>
              <a:t>Uhlí potřebujeme k                    a k výrobě</a:t>
            </a:r>
          </a:p>
          <a:p>
            <a:r>
              <a:rPr lang="cs-CZ" dirty="0" smtClean="0">
                <a:hlinkClick r:id="rId4"/>
              </a:rPr>
              <a:t>http://cs.wikipedia.org/wiki/Tepeln%C3%A1_elektr%C3%A1rna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153180" y="1916832"/>
            <a:ext cx="1084156" cy="400792"/>
          </a:xfrm>
          <a:prstGeom prst="flowChartTerminator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hlíku.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679034" y="2317624"/>
            <a:ext cx="2016224" cy="504056"/>
          </a:xfrm>
          <a:prstGeom prst="flowChartTermina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ovrchových dolech.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3699234" y="3495856"/>
            <a:ext cx="1562472" cy="483488"/>
          </a:xfrm>
          <a:prstGeom prst="flowChartTerminator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lubinných dolech.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3679034" y="4864548"/>
            <a:ext cx="1371282" cy="483128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topení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6751624" y="4804360"/>
            <a:ext cx="2284872" cy="543316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  <a:r>
              <a:rPr lang="cs-CZ" dirty="0" smtClean="0"/>
              <a:t>lektrické energie.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75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Ropa a zemní plyn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Vznikly pravděpodobně z odumřelých</a:t>
            </a:r>
          </a:p>
          <a:p>
            <a:r>
              <a:rPr lang="cs-CZ" dirty="0" smtClean="0"/>
              <a:t>a                              před mnoha miliony let.</a:t>
            </a:r>
          </a:p>
          <a:p>
            <a:r>
              <a:rPr lang="cs-CZ" dirty="0" smtClean="0"/>
              <a:t>Ropa bývá                           Vyrábí se z ní                     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</a:p>
          <a:p>
            <a:r>
              <a:rPr lang="cs-CZ" dirty="0" smtClean="0"/>
              <a:t>Využívá se také pro výrobu                     a</a:t>
            </a:r>
          </a:p>
          <a:p>
            <a:r>
              <a:rPr lang="cs-CZ" dirty="0" smtClean="0"/>
              <a:t>Zemní plyn slouží v domácnostech 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a </a:t>
            </a:r>
          </a:p>
          <a:p>
            <a:r>
              <a:rPr lang="cs-CZ" dirty="0" smtClean="0"/>
              <a:t>Při neopatrné přepravě ropy a zemního plynu může dojít ke znečištění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319184" y="1916832"/>
            <a:ext cx="2141248" cy="510916"/>
          </a:xfrm>
          <a:prstGeom prst="flowChartTerminator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ořských mikroorganizmů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259632" y="2427748"/>
            <a:ext cx="2016224" cy="576064"/>
          </a:xfrm>
          <a:prstGeom prst="flowChartTerminator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robných živočichů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483768" y="3054112"/>
            <a:ext cx="1872208" cy="446896"/>
          </a:xfrm>
          <a:prstGeom prst="flowChartTerminator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ůznobarevná.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660232" y="2975808"/>
            <a:ext cx="1368152" cy="381184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benzín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899592" y="3489572"/>
            <a:ext cx="1080120" cy="443484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afta.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4843248" y="3861048"/>
            <a:ext cx="1384936" cy="40537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elektřiny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6887108" y="3861048"/>
            <a:ext cx="1213284" cy="35356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epla.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6203032" y="4468336"/>
            <a:ext cx="1186776" cy="301752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vytápění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2505472" y="4869160"/>
            <a:ext cx="914400" cy="360040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vaření</a:t>
            </a:r>
            <a:endParaRPr lang="cs-CZ" dirty="0"/>
          </a:p>
        </p:txBody>
      </p:sp>
      <p:sp>
        <p:nvSpPr>
          <p:cNvPr id="14" name="Vývojový diagram: ukončení 13"/>
          <p:cNvSpPr/>
          <p:nvPr/>
        </p:nvSpPr>
        <p:spPr>
          <a:xfrm>
            <a:off x="4355976" y="4869160"/>
            <a:ext cx="1179740" cy="360040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ečení.</a:t>
            </a:r>
            <a:endParaRPr lang="cs-CZ" dirty="0"/>
          </a:p>
        </p:txBody>
      </p:sp>
      <p:sp>
        <p:nvSpPr>
          <p:cNvPr id="15" name="Vývojový diagram: ukončení 14"/>
          <p:cNvSpPr/>
          <p:nvPr/>
        </p:nvSpPr>
        <p:spPr>
          <a:xfrm>
            <a:off x="3491880" y="5834560"/>
            <a:ext cx="1296144" cy="54676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ořské vody</a:t>
            </a:r>
            <a:endParaRPr lang="cs-CZ" dirty="0"/>
          </a:p>
        </p:txBody>
      </p:sp>
      <p:sp>
        <p:nvSpPr>
          <p:cNvPr id="16" name="Vývojový diagram: ukončení 15"/>
          <p:cNvSpPr/>
          <p:nvPr/>
        </p:nvSpPr>
        <p:spPr>
          <a:xfrm>
            <a:off x="5076056" y="5834560"/>
            <a:ext cx="1249960" cy="546768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rné půdy</a:t>
            </a:r>
            <a:endParaRPr lang="cs-CZ" dirty="0"/>
          </a:p>
        </p:txBody>
      </p:sp>
      <p:sp>
        <p:nvSpPr>
          <p:cNvPr id="17" name="Vývojový diagram: ukončení 16"/>
          <p:cNvSpPr/>
          <p:nvPr/>
        </p:nvSpPr>
        <p:spPr>
          <a:xfrm>
            <a:off x="6660232" y="5834560"/>
            <a:ext cx="1141276" cy="54676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otoků a řek.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4700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Těžba ropy a zemního plynu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http://cs.wikipedia.org/wiki/Ropa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http://cs.wikipedia.org/wiki/Zemn%C3%AD_plyn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http://cs.wikipedia.org/wiki/Hav%C3%A1rie_tankeru_Exxon_Valdez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48QXBN8E\MC9001498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89040"/>
            <a:ext cx="216024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93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1195</TotalTime>
  <Words>216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Energetické suroviny</vt:lpstr>
      <vt:lpstr>Uhlí</vt:lpstr>
      <vt:lpstr>Ropa a zemní plyn</vt:lpstr>
      <vt:lpstr>Těžba ropy a zemního plynu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125</cp:revision>
  <dcterms:created xsi:type="dcterms:W3CDTF">2011-06-20T10:40:08Z</dcterms:created>
  <dcterms:modified xsi:type="dcterms:W3CDTF">2012-11-01T18:25:31Z</dcterms:modified>
</cp:coreProperties>
</file>