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8" r:id="rId2"/>
    <p:sldId id="257" r:id="rId3"/>
    <p:sldId id="277" r:id="rId4"/>
    <p:sldId id="278" r:id="rId5"/>
    <p:sldId id="279" r:id="rId6"/>
    <p:sldId id="280" r:id="rId7"/>
    <p:sldId id="281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482" autoAdjust="0"/>
  </p:normalViewPr>
  <p:slideViewPr>
    <p:cSldViewPr>
      <p:cViewPr>
        <p:scale>
          <a:sx n="78" d="100"/>
          <a:sy n="78" d="100"/>
        </p:scale>
        <p:origin x="-1146" y="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Eva Vysoudilová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VY_32_INOVACE_18_Výprava </a:t>
          </a:r>
          <a:r>
            <a:rPr lang="cs-CZ" sz="1600" baseline="0" smtClean="0">
              <a:solidFill>
                <a:schemeClr val="tx2"/>
              </a:solidFill>
            </a:rPr>
            <a:t>do </a:t>
          </a:r>
          <a:r>
            <a:rPr lang="cs-CZ" sz="1600" baseline="0" smtClean="0">
              <a:solidFill>
                <a:schemeClr val="tx2"/>
              </a:solidFill>
            </a:rPr>
            <a:t>vesmíru I.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Přírodověda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ScaleY="94364" custLinFactNeighborX="621" custLinFactNeighborY="-2487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67445"/>
          <a:ext cx="5796643" cy="3059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Eva Vysoudilová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67445"/>
        <a:ext cx="5796643" cy="619700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VY_32_INOVACE_18_Výprava </a:t>
          </a:r>
          <a:r>
            <a:rPr lang="cs-CZ" sz="1600" kern="1200" baseline="0" smtClean="0">
              <a:solidFill>
                <a:schemeClr val="tx2"/>
              </a:solidFill>
            </a:rPr>
            <a:t>do </a:t>
          </a:r>
          <a:r>
            <a:rPr lang="cs-CZ" sz="1600" kern="1200" baseline="0" smtClean="0">
              <a:solidFill>
                <a:schemeClr val="tx2"/>
              </a:solidFill>
            </a:rPr>
            <a:t>vesmíru I.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Přírodověda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C3EA25-3C42-4DFA-A899-3DD8C2401E02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8C36E-50A8-4D0E-A581-858D28361F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2323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Mal%C3%A1_medv%C4%9Bdice" TargetMode="External"/><Relationship Id="rId2" Type="http://schemas.openxmlformats.org/officeDocument/2006/relationships/hyperlink" Target="http://cs.wikipedia.org/wiki/Souhv%C4%9Bzd%C3%AD_Velk%C3%A9_medv%C4%9Bdic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16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5.wmf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24453859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Souhvězdí, orientace podle hvězd, Polárka.</a:t>
            </a:r>
          </a:p>
          <a:p>
            <a:r>
              <a:rPr lang="cs-CZ" dirty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Vypracováno dne 10. 10.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Souhvězdí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Hvězdy na obloze si lidé pro lepší orientaci spojili do skupin hvězd</a:t>
            </a:r>
          </a:p>
          <a:p>
            <a:r>
              <a:rPr lang="cs-CZ" dirty="0" smtClean="0"/>
              <a:t>Pojmenovali je podle jejich              jmény         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2869728" y="2492896"/>
            <a:ext cx="141424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souhvězdí.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4716016" y="2846076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tvaru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6804248" y="2913900"/>
            <a:ext cx="914400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zvířat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1018456" y="3429000"/>
            <a:ext cx="3265512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l</a:t>
            </a:r>
            <a:r>
              <a:rPr lang="cs-CZ" dirty="0" smtClean="0"/>
              <a:t>idských a božských hrdinů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4815072" y="3392424"/>
            <a:ext cx="1557128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věcí</a:t>
            </a:r>
            <a:r>
              <a:rPr lang="cs-CZ" dirty="0"/>
              <a:t> </a:t>
            </a:r>
            <a:r>
              <a:rPr lang="cs-CZ" dirty="0" smtClean="0"/>
              <a:t>z okolí.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UO5NVYFA\MC9003042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504" y="4077072"/>
            <a:ext cx="1792224" cy="179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APW7TMBH\MC9003042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494" y="4077072"/>
            <a:ext cx="1634947" cy="179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Z730Y38V\MC9003042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138946"/>
            <a:ext cx="1634947" cy="173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98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Výraznější skupiny hvězd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Nejznámějšími na naší obloze jsou</a:t>
            </a:r>
          </a:p>
          <a:p>
            <a:r>
              <a:rPr lang="cs-CZ" dirty="0" smtClean="0">
                <a:hlinkClick r:id="rId2"/>
              </a:rPr>
              <a:t>http://cs.wikipedia.org/wiki/Souhv%C4%9Bzd%C3%AD_Velk%C3%A9_medv%C4%9Bdice</a:t>
            </a:r>
            <a:r>
              <a:rPr lang="cs-CZ" dirty="0" smtClean="0"/>
              <a:t> </a:t>
            </a:r>
          </a:p>
          <a:p>
            <a:endParaRPr lang="cs-CZ" dirty="0"/>
          </a:p>
          <a:p>
            <a:r>
              <a:rPr lang="cs-CZ" dirty="0" smtClean="0">
                <a:hlinkClick r:id="rId3"/>
              </a:rPr>
              <a:t>http://cs.wikipedia.org/wiki/Mal%C3%A1_medv%C4%9Bdice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Vývojový diagram: ukončení 3"/>
          <p:cNvSpPr/>
          <p:nvPr/>
        </p:nvSpPr>
        <p:spPr>
          <a:xfrm>
            <a:off x="5940152" y="2032288"/>
            <a:ext cx="1512168" cy="301752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Velký vůz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1403648" y="3429000"/>
            <a:ext cx="1368152" cy="301752"/>
          </a:xfrm>
          <a:prstGeom prst="flowChartTerminator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Malý vůz</a:t>
            </a:r>
            <a:endParaRPr lang="cs-CZ" dirty="0"/>
          </a:p>
        </p:txBody>
      </p:sp>
      <p:pic>
        <p:nvPicPr>
          <p:cNvPr id="2050" name="Picture 2" descr="C:\Users\ucitel\AppData\Local\Microsoft\Windows\Temporary Internet Files\Content.IE5\OPJP1JWH\MC9003010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581128"/>
            <a:ext cx="3564396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28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Orientace podle hvězd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Pomocí dvou zadních hvězd Velkého vozu snadno nalezneme</a:t>
            </a:r>
          </a:p>
          <a:p>
            <a:r>
              <a:rPr lang="cs-CZ" dirty="0" smtClean="0"/>
              <a:t>Prodloužíme-li vzdálenost mezi těmito hvězdami pětkrát, uvidíme                nacházející se na konci oje </a:t>
            </a:r>
          </a:p>
          <a:p>
            <a:endParaRPr lang="cs-CZ" dirty="0"/>
          </a:p>
          <a:p>
            <a:r>
              <a:rPr lang="cs-CZ" dirty="0" smtClean="0"/>
              <a:t>Polárce se říká také</a:t>
            </a:r>
          </a:p>
          <a:p>
            <a:r>
              <a:rPr lang="cs-CZ" dirty="0" smtClean="0"/>
              <a:t>Můžeme podle ní na severní polokouli určovat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2627784" y="2472708"/>
            <a:ext cx="1224136" cy="301752"/>
          </a:xfrm>
          <a:prstGeom prst="flowChartTerminator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Polárku.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3250704" y="3343272"/>
            <a:ext cx="117728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Polárku,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875632" y="3645024"/>
            <a:ext cx="1608136" cy="478900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Malého vozu.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3707904" y="4192496"/>
            <a:ext cx="1152128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Severka.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7452320" y="4789128"/>
            <a:ext cx="914400" cy="301752"/>
          </a:xfrm>
          <a:prstGeom prst="flowChartTerminator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ever.</a:t>
            </a:r>
            <a:endParaRPr lang="cs-CZ" dirty="0"/>
          </a:p>
        </p:txBody>
      </p:sp>
      <p:pic>
        <p:nvPicPr>
          <p:cNvPr id="3074" name="Picture 2" descr="C:\Users\ucitel\AppData\Local\Microsoft\Windows\Temporary Internet Files\Content.IE5\APW7TMBH\MC9002390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424" y="5090880"/>
            <a:ext cx="1493215" cy="151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62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Zvěrokruh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3563888" y="3429000"/>
            <a:ext cx="2016224" cy="720080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VODNÁŘ</a:t>
            </a:r>
          </a:p>
          <a:p>
            <a:pPr algn="ctr"/>
            <a:r>
              <a:rPr lang="cs-CZ" dirty="0" smtClean="0"/>
              <a:t>21. 1. – 19. 2.</a:t>
            </a:r>
            <a:endParaRPr lang="cs-CZ" dirty="0"/>
          </a:p>
        </p:txBody>
      </p:sp>
      <p:pic>
        <p:nvPicPr>
          <p:cNvPr id="1028" name="Picture 4" descr="C:\Users\ucitel\AppData\Local\Microsoft\Windows\Temporary Internet Files\Content.IE5\APW7TMBH\MC900304247[2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953416"/>
            <a:ext cx="1584176" cy="136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Vývojový diagram: ukončení 12"/>
          <p:cNvSpPr/>
          <p:nvPr/>
        </p:nvSpPr>
        <p:spPr>
          <a:xfrm>
            <a:off x="683568" y="3429000"/>
            <a:ext cx="2160240" cy="720080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KOZOROH</a:t>
            </a:r>
          </a:p>
          <a:p>
            <a:pPr algn="ctr"/>
            <a:r>
              <a:rPr lang="cs-CZ" dirty="0" smtClean="0"/>
              <a:t>22. 12. – 20. 1.</a:t>
            </a:r>
            <a:endParaRPr lang="cs-CZ" dirty="0"/>
          </a:p>
        </p:txBody>
      </p:sp>
      <p:pic>
        <p:nvPicPr>
          <p:cNvPr id="1032" name="Picture 8" descr="C:\Users\ucitel\AppData\Local\Microsoft\Windows\Temporary Internet Files\Content.IE5\OPJP1JWH\MC90030424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177" y="1988840"/>
            <a:ext cx="1678599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Vývojový diagram: ukončení 13"/>
          <p:cNvSpPr/>
          <p:nvPr/>
        </p:nvSpPr>
        <p:spPr>
          <a:xfrm>
            <a:off x="6444208" y="3429000"/>
            <a:ext cx="2088232" cy="792088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RYBY</a:t>
            </a:r>
          </a:p>
          <a:p>
            <a:pPr algn="ctr"/>
            <a:r>
              <a:rPr lang="cs-CZ" dirty="0" smtClean="0"/>
              <a:t>20. 2. – 20. 3.</a:t>
            </a:r>
            <a:endParaRPr lang="cs-CZ" dirty="0"/>
          </a:p>
        </p:txBody>
      </p:sp>
      <p:pic>
        <p:nvPicPr>
          <p:cNvPr id="1034" name="Picture 10" descr="C:\Users\ucitel\AppData\Local\Microsoft\Windows\Temporary Internet Files\Content.IE5\XI2REQSA\MC9003042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988840"/>
            <a:ext cx="158417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Vývojový diagram: ukončení 14"/>
          <p:cNvSpPr/>
          <p:nvPr/>
        </p:nvSpPr>
        <p:spPr>
          <a:xfrm>
            <a:off x="683568" y="5949280"/>
            <a:ext cx="2160240" cy="733800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BERAN</a:t>
            </a:r>
          </a:p>
          <a:p>
            <a:pPr algn="ctr"/>
            <a:r>
              <a:rPr lang="cs-CZ" dirty="0" smtClean="0"/>
              <a:t>21. 3. – 20. 4.</a:t>
            </a:r>
            <a:endParaRPr lang="cs-CZ" dirty="0"/>
          </a:p>
        </p:txBody>
      </p:sp>
      <p:pic>
        <p:nvPicPr>
          <p:cNvPr id="1035" name="Picture 11" descr="C:\Users\ucitel\AppData\Local\Microsoft\Windows\Temporary Internet Files\Content.IE5\UO5NVYFA\MC9003042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176" y="4437112"/>
            <a:ext cx="1697655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Vývojový diagram: ukončení 15"/>
          <p:cNvSpPr/>
          <p:nvPr/>
        </p:nvSpPr>
        <p:spPr>
          <a:xfrm>
            <a:off x="3612264" y="5949280"/>
            <a:ext cx="2016224" cy="733800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BÝK</a:t>
            </a:r>
          </a:p>
          <a:p>
            <a:pPr algn="ctr"/>
            <a:r>
              <a:rPr lang="cs-CZ" dirty="0" smtClean="0"/>
              <a:t>21. 4. – 20. 5.</a:t>
            </a:r>
            <a:endParaRPr lang="cs-CZ" dirty="0"/>
          </a:p>
        </p:txBody>
      </p:sp>
      <p:pic>
        <p:nvPicPr>
          <p:cNvPr id="1036" name="Picture 12" descr="C:\Users\ucitel\AppData\Local\Microsoft\Windows\Temporary Internet Files\Content.IE5\APW7TMBH\MC90030426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1" y="4437112"/>
            <a:ext cx="1584177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Vývojový diagram: ukončení 16"/>
          <p:cNvSpPr/>
          <p:nvPr/>
        </p:nvSpPr>
        <p:spPr>
          <a:xfrm>
            <a:off x="6444208" y="5949280"/>
            <a:ext cx="2088232" cy="733800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BLÍŽENCI</a:t>
            </a:r>
          </a:p>
          <a:p>
            <a:pPr algn="ctr"/>
            <a:r>
              <a:rPr lang="cs-CZ" dirty="0" smtClean="0"/>
              <a:t>21. 5. – 21. 6.</a:t>
            </a:r>
            <a:endParaRPr lang="cs-CZ" dirty="0"/>
          </a:p>
        </p:txBody>
      </p:sp>
      <p:pic>
        <p:nvPicPr>
          <p:cNvPr id="1037" name="Picture 13" descr="C:\Users\ucitel\AppData\Local\Microsoft\Windows\Temporary Internet Files\Content.IE5\Z730Y38V\MC90030426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437112"/>
            <a:ext cx="158417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46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Zvěrokruh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611560" y="3429000"/>
            <a:ext cx="2088232" cy="720080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RAK</a:t>
            </a:r>
          </a:p>
          <a:p>
            <a:pPr algn="ctr"/>
            <a:r>
              <a:rPr lang="cs-CZ" dirty="0" smtClean="0"/>
              <a:t>22. 6. – 22. 7.</a:t>
            </a:r>
            <a:endParaRPr lang="cs-CZ" dirty="0"/>
          </a:p>
        </p:txBody>
      </p:sp>
      <p:pic>
        <p:nvPicPr>
          <p:cNvPr id="2050" name="Picture 2" descr="C:\Users\ucitel\AppData\Local\Microsoft\Windows\Temporary Internet Files\Content.IE5\59BCXP9I\MC90030426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1730959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vojový diagram: ukončení 4"/>
          <p:cNvSpPr/>
          <p:nvPr/>
        </p:nvSpPr>
        <p:spPr>
          <a:xfrm>
            <a:off x="3563888" y="3429000"/>
            <a:ext cx="1944216" cy="720080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LEV</a:t>
            </a:r>
          </a:p>
          <a:p>
            <a:pPr algn="ctr"/>
            <a:r>
              <a:rPr lang="cs-CZ" dirty="0" smtClean="0"/>
              <a:t>23. 7. – 23. 8.</a:t>
            </a:r>
            <a:endParaRPr lang="cs-CZ" dirty="0"/>
          </a:p>
        </p:txBody>
      </p:sp>
      <p:pic>
        <p:nvPicPr>
          <p:cNvPr id="2051" name="Picture 3" descr="C:\Users\ucitel\AppData\Local\Microsoft\Windows\Temporary Internet Files\Content.IE5\SVSUNLPZ\MC9003042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884" y="1844824"/>
            <a:ext cx="179222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Vývojový diagram: ukončení 5"/>
          <p:cNvSpPr/>
          <p:nvPr/>
        </p:nvSpPr>
        <p:spPr>
          <a:xfrm>
            <a:off x="6516216" y="3429000"/>
            <a:ext cx="1800200" cy="720080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PANNA</a:t>
            </a:r>
          </a:p>
          <a:p>
            <a:pPr algn="ctr"/>
            <a:r>
              <a:rPr lang="cs-CZ" dirty="0" smtClean="0"/>
              <a:t>24. 8. – 23. 9.</a:t>
            </a:r>
            <a:endParaRPr lang="cs-CZ" dirty="0"/>
          </a:p>
        </p:txBody>
      </p:sp>
      <p:pic>
        <p:nvPicPr>
          <p:cNvPr id="2053" name="Picture 5" descr="C:\Users\ucitel\AppData\Local\Microsoft\Windows\Temporary Internet Files\Content.IE5\59BCXP9I\MC9003042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44824"/>
            <a:ext cx="179771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Vývojový diagram: ukončení 6"/>
          <p:cNvSpPr/>
          <p:nvPr/>
        </p:nvSpPr>
        <p:spPr>
          <a:xfrm>
            <a:off x="611560" y="5877272"/>
            <a:ext cx="2088232" cy="792088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VÁHY</a:t>
            </a:r>
          </a:p>
          <a:p>
            <a:pPr algn="ctr"/>
            <a:r>
              <a:rPr lang="cs-CZ" dirty="0" smtClean="0"/>
              <a:t>24. 9. – 23. 10.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SVSUNLPZ\MC90030425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2" y="4293096"/>
            <a:ext cx="1634947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Vývojový diagram: ukončení 7"/>
          <p:cNvSpPr/>
          <p:nvPr/>
        </p:nvSpPr>
        <p:spPr>
          <a:xfrm>
            <a:off x="3563888" y="5877272"/>
            <a:ext cx="1944216" cy="792088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ŠTÍR</a:t>
            </a:r>
          </a:p>
          <a:p>
            <a:pPr algn="ctr"/>
            <a:r>
              <a:rPr lang="cs-CZ" dirty="0" smtClean="0"/>
              <a:t>24. 10. – 22. 11.</a:t>
            </a:r>
            <a:endParaRPr lang="cs-CZ" dirty="0"/>
          </a:p>
        </p:txBody>
      </p:sp>
      <p:pic>
        <p:nvPicPr>
          <p:cNvPr id="2055" name="Picture 7" descr="C:\Users\ucitel\AppData\Local\Microsoft\Windows\Temporary Internet Files\Content.IE5\Z730Y38V\MC90030425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884" y="4293096"/>
            <a:ext cx="179222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Vývojový diagram: ukončení 8"/>
          <p:cNvSpPr/>
          <p:nvPr/>
        </p:nvSpPr>
        <p:spPr>
          <a:xfrm>
            <a:off x="6588224" y="5877272"/>
            <a:ext cx="1728192" cy="792088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STŘELEC</a:t>
            </a:r>
          </a:p>
          <a:p>
            <a:pPr algn="ctr"/>
            <a:r>
              <a:rPr lang="cs-CZ" dirty="0" smtClean="0"/>
              <a:t>23. 11. – 21. 12.</a:t>
            </a:r>
            <a:endParaRPr lang="cs-CZ" dirty="0"/>
          </a:p>
        </p:txBody>
      </p:sp>
      <p:pic>
        <p:nvPicPr>
          <p:cNvPr id="2056" name="Picture 8" descr="C:\Users\ucitel\AppData\Local\Microsoft\Windows\Temporary Internet Files\Content.IE5\OPJP1JWH\MC90030425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93096"/>
            <a:ext cx="1767535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33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 – www. office.com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157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2871</TotalTime>
  <Words>283</Words>
  <Application>Microsoft Office PowerPoint</Application>
  <PresentationFormat>Předvádění na obrazovce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Souhvězdí</vt:lpstr>
      <vt:lpstr>Výraznější skupiny hvězd</vt:lpstr>
      <vt:lpstr>Orientace podle hvězd</vt:lpstr>
      <vt:lpstr>Zvěrokruh</vt:lpstr>
      <vt:lpstr>Zvěrokruh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220</cp:revision>
  <dcterms:created xsi:type="dcterms:W3CDTF">2011-06-20T10:40:08Z</dcterms:created>
  <dcterms:modified xsi:type="dcterms:W3CDTF">2012-11-21T08:05:06Z</dcterms:modified>
</cp:coreProperties>
</file>