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60" r:id="rId5"/>
    <p:sldId id="264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FF9900"/>
    <a:srgbClr val="CA0697"/>
    <a:srgbClr val="009900"/>
    <a:srgbClr val="00FF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VY_32_INOVACE_04_Slova cizího původu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VY_32_INOVACE_04_Slova cizího původu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85629446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Vysvětlení odlišného pravopisu u slov cizího původu.</a:t>
            </a:r>
          </a:p>
          <a:p>
            <a:r>
              <a:rPr lang="cs-CZ" dirty="0" smtClean="0"/>
              <a:t>Názorné vysvětlení významu nejčastěji používaných cizích slov.</a:t>
            </a:r>
          </a:p>
          <a:p>
            <a:r>
              <a:rPr lang="cs-CZ" dirty="0" smtClean="0"/>
              <a:t>Procvičení pravopisu a výslovnosti.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26.7.2011.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2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0099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SLOVA CIZÍHO PŮVODU</a:t>
            </a:r>
            <a:endParaRPr lang="cs-CZ" sz="4000" b="1" dirty="0">
              <a:ln w="11430"/>
              <a:solidFill>
                <a:srgbClr val="0099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599" y="1882279"/>
            <a:ext cx="72728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tx2">
                  <a:lumMod val="40000"/>
                  <a:lumOff val="60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/>
                </a:solidFill>
              </a:rPr>
              <a:t>Pravopis slov cizího původu se často liší od pravopisu slov českých.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79730" y="3204265"/>
            <a:ext cx="519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ci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46374" y="3225224"/>
            <a:ext cx="597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c</a:t>
            </a:r>
            <a:r>
              <a:rPr lang="cs-CZ" sz="3200" b="1" dirty="0" err="1" smtClean="0">
                <a:solidFill>
                  <a:srgbClr val="FF0000"/>
                </a:solidFill>
              </a:rPr>
              <a:t>y</a:t>
            </a:r>
            <a:endParaRPr lang="cs-CZ" sz="3200" b="1" dirty="0"/>
          </a:p>
        </p:txBody>
      </p:sp>
      <p:pic>
        <p:nvPicPr>
          <p:cNvPr id="1026" name="Picture 2" descr="C:\Users\spravce_2\AppData\Local\Microsoft\Windows\Temporary Internet Files\Content.IE5\D8JJ3BAN\MC9003586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7489" y="3823947"/>
            <a:ext cx="1584176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ravce_2\AppData\Local\Microsoft\Windows\Temporary Internet Files\Content.IE5\BJ9MNE97\MC9002986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4646" y="3829719"/>
            <a:ext cx="1601937" cy="1650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47721" y="5659097"/>
            <a:ext cx="13837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cibule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4679" y="5659097"/>
            <a:ext cx="1681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b="1" dirty="0" smtClean="0"/>
              <a:t>klista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  <p:bldP spid="18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spravce_2\AppData\Local\Microsoft\Windows\Temporary Internet Files\Content.IE5\PI9E4ZZE\MC900353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9496" y="908720"/>
            <a:ext cx="1008112" cy="18534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51595" y="1571123"/>
            <a:ext cx="17045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b="1" dirty="0" smtClean="0"/>
              <a:t>stor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b="1" dirty="0" smtClean="0"/>
              <a:t>e</a:t>
            </a:r>
            <a:endParaRPr lang="cs-CZ" sz="3200" b="1" dirty="0"/>
          </a:p>
        </p:txBody>
      </p:sp>
      <p:pic>
        <p:nvPicPr>
          <p:cNvPr id="2055" name="Picture 7" descr="C:\Users\spravce_2\AppData\Local\Microsoft\Windows\Temporary Internet Files\Content.IE5\G9T485G7\MP9004012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867" y="2852936"/>
            <a:ext cx="1482741" cy="14827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95274" y="3295117"/>
            <a:ext cx="1749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H</a:t>
            </a:r>
            <a:r>
              <a:rPr lang="cs-CZ" sz="3200" b="1" dirty="0" err="1" smtClean="0">
                <a:solidFill>
                  <a:srgbClr val="FF0000"/>
                </a:solidFill>
              </a:rPr>
              <a:t>i</a:t>
            </a:r>
            <a:r>
              <a:rPr lang="cs-CZ" sz="3200" b="1" dirty="0" err="1" smtClean="0"/>
              <a:t>maláj</a:t>
            </a:r>
            <a:endParaRPr lang="cs-CZ" sz="3200" b="1" dirty="0"/>
          </a:p>
        </p:txBody>
      </p:sp>
      <p:pic>
        <p:nvPicPr>
          <p:cNvPr id="2058" name="Picture 10" descr="C:\Users\spravce_2\AppData\Local\Microsoft\Windows\Temporary Internet Files\Content.IE5\8C7PJOBM\MP900182788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067"/>
          <a:stretch/>
        </p:blipFill>
        <p:spPr bwMode="auto">
          <a:xfrm>
            <a:off x="721677" y="4509120"/>
            <a:ext cx="1395931" cy="18905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68063" y="5080828"/>
            <a:ext cx="16131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ch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b="1" dirty="0" smtClean="0"/>
              <a:t>rurg</a:t>
            </a:r>
            <a:endParaRPr lang="cs-CZ" sz="3200" b="1" dirty="0"/>
          </a:p>
        </p:txBody>
      </p:sp>
      <p:pic>
        <p:nvPicPr>
          <p:cNvPr id="2060" name="Picture 12" descr="C:\Users\spravce_2\AppData\Local\Microsoft\Windows\Temporary Internet Files\Content.IE5\8C7PJOBM\MC9003201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3807" y="1065986"/>
            <a:ext cx="1826971" cy="15389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04248" y="1562828"/>
            <a:ext cx="19505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b="1" dirty="0" smtClean="0"/>
              <a:t>logram</a:t>
            </a:r>
            <a:endParaRPr lang="cs-CZ" sz="3200" b="1" dirty="0"/>
          </a:p>
        </p:txBody>
      </p:sp>
      <p:pic>
        <p:nvPicPr>
          <p:cNvPr id="2062" name="Picture 14" descr="C:\Users\spravce_2\AppData\Local\Microsoft\Windows\Temporary Internet Files\Content.IE5\BJ9MNE97\MP90040365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1759"/>
          <a:stretch/>
        </p:blipFill>
        <p:spPr bwMode="auto">
          <a:xfrm>
            <a:off x="4783715" y="2829241"/>
            <a:ext cx="1607154" cy="1457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16474" y="3301918"/>
            <a:ext cx="1717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b="1" dirty="0" smtClean="0"/>
              <a:t>chard</a:t>
            </a:r>
            <a:endParaRPr lang="cs-CZ" sz="3200" b="1" dirty="0"/>
          </a:p>
        </p:txBody>
      </p:sp>
      <p:pic>
        <p:nvPicPr>
          <p:cNvPr id="2063" name="Picture 15" descr="C:\Users\spravce_2\AppData\Local\Microsoft\Windows\Temporary Internet Files\Content.IE5\D8JJ3BAN\MP900405404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71" r="2134"/>
          <a:stretch/>
        </p:blipFill>
        <p:spPr bwMode="auto">
          <a:xfrm>
            <a:off x="4783715" y="4563080"/>
            <a:ext cx="1717063" cy="16202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99526" y="5045928"/>
            <a:ext cx="1560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b="1" dirty="0" smtClean="0"/>
              <a:t>lindr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71564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124744"/>
            <a:ext cx="71287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/>
                </a:solidFill>
              </a:rPr>
              <a:t>Slova cizího původu se často jinak vyslovují.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3078" name="Picture 6" descr="C:\Users\spravce_2\AppData\Local\Microsoft\Windows\Temporary Internet Files\Content.IE5\KX1DIDLU\MC9002386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80928"/>
            <a:ext cx="1809598" cy="1565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pravce_2\AppData\Local\Microsoft\Windows\Temporary Internet Files\Content.IE5\PI9E4ZZE\MP90043845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26" t="3843" r="13754" b="51975"/>
          <a:stretch/>
        </p:blipFill>
        <p:spPr bwMode="auto">
          <a:xfrm>
            <a:off x="3851920" y="2263448"/>
            <a:ext cx="2133951" cy="19773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spravce_2\AppData\Local\Microsoft\Windows\Temporary Internet Files\Content.IE5\DEV15AOQ\MC9003521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5338" y="2678364"/>
            <a:ext cx="1791077" cy="14953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74648" y="4681934"/>
            <a:ext cx="1211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9900"/>
                </a:solidFill>
              </a:rPr>
              <a:t>rád</a:t>
            </a:r>
            <a:r>
              <a:rPr lang="cs-CZ" sz="3200" b="1" dirty="0" smtClean="0"/>
              <a:t>i</a:t>
            </a:r>
            <a:r>
              <a:rPr lang="cs-CZ" sz="3200" b="1" dirty="0" smtClean="0">
                <a:solidFill>
                  <a:srgbClr val="009900"/>
                </a:solidFill>
              </a:rPr>
              <a:t>o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50896" y="5315243"/>
            <a:ext cx="15359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9900"/>
                </a:solidFill>
              </a:rPr>
              <a:t>Den</a:t>
            </a:r>
            <a:r>
              <a:rPr lang="cs-CZ" sz="3200" b="1" dirty="0" smtClean="0"/>
              <a:t>i</a:t>
            </a:r>
            <a:r>
              <a:rPr lang="cs-CZ" sz="3200" b="1" dirty="0" smtClean="0">
                <a:solidFill>
                  <a:srgbClr val="009900"/>
                </a:solidFill>
              </a:rPr>
              <a:t>sa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76635" y="4736901"/>
            <a:ext cx="2402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9900"/>
                </a:solidFill>
              </a:rPr>
              <a:t>lokomot</a:t>
            </a:r>
            <a:r>
              <a:rPr lang="cs-CZ" sz="3200" b="1" dirty="0" smtClean="0"/>
              <a:t>i</a:t>
            </a:r>
            <a:r>
              <a:rPr lang="cs-CZ" sz="3200" b="1" dirty="0" smtClean="0">
                <a:solidFill>
                  <a:srgbClr val="009900"/>
                </a:solidFill>
              </a:rPr>
              <a:t>va</a:t>
            </a:r>
            <a:endParaRPr lang="cs-CZ" sz="3200" b="1" dirty="0">
              <a:solidFill>
                <a:srgbClr val="00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282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268759"/>
            <a:ext cx="69686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/>
                </a:solidFill>
              </a:rPr>
              <a:t>Doplň slova pravopisně správně: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2924944"/>
            <a:ext cx="6208366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</a:rPr>
              <a:t>d</a:t>
            </a:r>
            <a:r>
              <a:rPr lang="cs-CZ" sz="2800" b="1" dirty="0" smtClean="0">
                <a:solidFill>
                  <a:srgbClr val="002060"/>
                </a:solidFill>
              </a:rPr>
              <a:t>__</a:t>
            </a:r>
            <a:r>
              <a:rPr lang="cs-CZ" sz="2800" b="1" dirty="0" err="1" smtClean="0">
                <a:solidFill>
                  <a:srgbClr val="002060"/>
                </a:solidFill>
              </a:rPr>
              <a:t>ktát</a:t>
            </a:r>
            <a:r>
              <a:rPr lang="cs-CZ" sz="2800" b="1" dirty="0" smtClean="0">
                <a:solidFill>
                  <a:srgbClr val="002060"/>
                </a:solidFill>
              </a:rPr>
              <a:t>, </a:t>
            </a:r>
            <a:r>
              <a:rPr lang="cs-CZ" sz="2800" b="1" dirty="0" err="1" smtClean="0">
                <a:solidFill>
                  <a:srgbClr val="002060"/>
                </a:solidFill>
              </a:rPr>
              <a:t>geometr__e</a:t>
            </a:r>
            <a:r>
              <a:rPr lang="cs-CZ" sz="2800" b="1" dirty="0" smtClean="0">
                <a:solidFill>
                  <a:srgbClr val="002060"/>
                </a:solidFill>
              </a:rPr>
              <a:t>, r__</a:t>
            </a:r>
            <a:r>
              <a:rPr lang="cs-CZ" sz="2800" b="1" dirty="0" err="1" smtClean="0">
                <a:solidFill>
                  <a:srgbClr val="002060"/>
                </a:solidFill>
              </a:rPr>
              <a:t>fle</a:t>
            </a:r>
            <a:r>
              <a:rPr lang="cs-CZ" sz="2800" b="1" dirty="0" smtClean="0">
                <a:solidFill>
                  <a:srgbClr val="002060"/>
                </a:solidFill>
              </a:rPr>
              <a:t>, </a:t>
            </a:r>
            <a:r>
              <a:rPr lang="cs-CZ" sz="2800" b="1" dirty="0" err="1" smtClean="0">
                <a:solidFill>
                  <a:srgbClr val="002060"/>
                </a:solidFill>
              </a:rPr>
              <a:t>r__s</a:t>
            </a:r>
            <a:r>
              <a:rPr lang="cs-CZ" sz="2800" b="1" dirty="0" smtClean="0">
                <a:solidFill>
                  <a:srgbClr val="002060"/>
                </a:solidFill>
              </a:rPr>
              <a:t>,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/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>c__</a:t>
            </a:r>
            <a:r>
              <a:rPr lang="cs-CZ" sz="2800" b="1" dirty="0" err="1" smtClean="0">
                <a:solidFill>
                  <a:srgbClr val="002060"/>
                </a:solidFill>
              </a:rPr>
              <a:t>klista</a:t>
            </a:r>
            <a:r>
              <a:rPr lang="cs-CZ" sz="2800" b="1" dirty="0" smtClean="0">
                <a:solidFill>
                  <a:srgbClr val="002060"/>
                </a:solidFill>
              </a:rPr>
              <a:t>, </a:t>
            </a:r>
            <a:r>
              <a:rPr lang="cs-CZ" sz="2800" b="1" dirty="0" err="1" smtClean="0">
                <a:solidFill>
                  <a:srgbClr val="002060"/>
                </a:solidFill>
              </a:rPr>
              <a:t>tur__sta</a:t>
            </a:r>
            <a:r>
              <a:rPr lang="cs-CZ" sz="2800" b="1" dirty="0" smtClean="0">
                <a:solidFill>
                  <a:srgbClr val="002060"/>
                </a:solidFill>
              </a:rPr>
              <a:t>, </a:t>
            </a:r>
            <a:r>
              <a:rPr lang="cs-CZ" sz="2800" b="1" dirty="0" err="1" smtClean="0">
                <a:solidFill>
                  <a:srgbClr val="002060"/>
                </a:solidFill>
              </a:rPr>
              <a:t>vlc</a:t>
            </a:r>
            <a:r>
              <a:rPr lang="cs-CZ" sz="2800" b="1" dirty="0" smtClean="0">
                <a:solidFill>
                  <a:srgbClr val="002060"/>
                </a:solidFill>
              </a:rPr>
              <a:t>__, d__</a:t>
            </a:r>
            <a:r>
              <a:rPr lang="cs-CZ" sz="2800" b="1" dirty="0" err="1" smtClean="0">
                <a:solidFill>
                  <a:srgbClr val="002060"/>
                </a:solidFill>
              </a:rPr>
              <a:t>plom</a:t>
            </a:r>
            <a:r>
              <a:rPr lang="cs-CZ" sz="2800" b="1" dirty="0" smtClean="0">
                <a:solidFill>
                  <a:srgbClr val="002060"/>
                </a:solidFill>
              </a:rPr>
              <a:t>,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/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>h__</a:t>
            </a:r>
            <a:r>
              <a:rPr lang="cs-CZ" sz="2800" b="1" dirty="0" err="1" smtClean="0">
                <a:solidFill>
                  <a:srgbClr val="002060"/>
                </a:solidFill>
              </a:rPr>
              <a:t>storie</a:t>
            </a:r>
            <a:r>
              <a:rPr lang="cs-CZ" sz="2800" b="1" dirty="0" smtClean="0">
                <a:solidFill>
                  <a:srgbClr val="002060"/>
                </a:solidFill>
              </a:rPr>
              <a:t>, </a:t>
            </a:r>
            <a:r>
              <a:rPr lang="cs-CZ" sz="2800" b="1" dirty="0" err="1" smtClean="0">
                <a:solidFill>
                  <a:srgbClr val="002060"/>
                </a:solidFill>
              </a:rPr>
              <a:t>pr</a:t>
            </a:r>
            <a:r>
              <a:rPr lang="cs-CZ" sz="2800" b="1" dirty="0" smtClean="0">
                <a:solidFill>
                  <a:srgbClr val="002060"/>
                </a:solidFill>
              </a:rPr>
              <a:t>__</a:t>
            </a:r>
            <a:r>
              <a:rPr lang="cs-CZ" sz="2800" b="1" dirty="0" err="1" smtClean="0">
                <a:solidFill>
                  <a:srgbClr val="002060"/>
                </a:solidFill>
              </a:rPr>
              <a:t>nc</a:t>
            </a:r>
            <a:r>
              <a:rPr lang="cs-CZ" sz="2800" b="1" dirty="0" smtClean="0">
                <a:solidFill>
                  <a:srgbClr val="002060"/>
                </a:solidFill>
              </a:rPr>
              <a:t>, </a:t>
            </a:r>
            <a:r>
              <a:rPr lang="cs-CZ" sz="2800" b="1" dirty="0" err="1" smtClean="0">
                <a:solidFill>
                  <a:srgbClr val="002060"/>
                </a:solidFill>
              </a:rPr>
              <a:t>tr</a:t>
            </a:r>
            <a:r>
              <a:rPr lang="cs-CZ" sz="2800" b="1" dirty="0" smtClean="0">
                <a:solidFill>
                  <a:srgbClr val="002060"/>
                </a:solidFill>
              </a:rPr>
              <a:t>__</a:t>
            </a:r>
            <a:r>
              <a:rPr lang="cs-CZ" sz="2800" b="1" dirty="0" err="1" smtClean="0">
                <a:solidFill>
                  <a:srgbClr val="002060"/>
                </a:solidFill>
              </a:rPr>
              <a:t>ko</a:t>
            </a:r>
            <a:r>
              <a:rPr lang="cs-CZ" sz="2800" b="1" dirty="0" smtClean="0">
                <a:solidFill>
                  <a:srgbClr val="002060"/>
                </a:solidFill>
              </a:rPr>
              <a:t>, </a:t>
            </a:r>
            <a:r>
              <a:rPr lang="cs-CZ" sz="2800" b="1" dirty="0" err="1" smtClean="0">
                <a:solidFill>
                  <a:srgbClr val="002060"/>
                </a:solidFill>
              </a:rPr>
              <a:t>kron</a:t>
            </a:r>
            <a:r>
              <a:rPr lang="cs-CZ" sz="2800" b="1" dirty="0" smtClean="0">
                <a:solidFill>
                  <a:srgbClr val="002060"/>
                </a:solidFill>
              </a:rPr>
              <a:t>__</a:t>
            </a:r>
            <a:r>
              <a:rPr lang="cs-CZ" sz="2800" b="1" dirty="0" err="1" smtClean="0">
                <a:solidFill>
                  <a:srgbClr val="002060"/>
                </a:solidFill>
              </a:rPr>
              <a:t>ka</a:t>
            </a:r>
            <a:r>
              <a:rPr lang="cs-CZ" sz="2800" b="1" dirty="0" smtClean="0">
                <a:solidFill>
                  <a:srgbClr val="002060"/>
                </a:solidFill>
              </a:rPr>
              <a:t>,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/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err="1" smtClean="0">
                <a:solidFill>
                  <a:srgbClr val="002060"/>
                </a:solidFill>
              </a:rPr>
              <a:t>k__no</a:t>
            </a:r>
            <a:r>
              <a:rPr lang="cs-CZ" sz="2800" b="1" dirty="0" smtClean="0">
                <a:solidFill>
                  <a:srgbClr val="002060"/>
                </a:solidFill>
              </a:rPr>
              <a:t>, hod__, rok__, k__</a:t>
            </a:r>
            <a:r>
              <a:rPr lang="cs-CZ" sz="2800" b="1" dirty="0" err="1" smtClean="0">
                <a:solidFill>
                  <a:srgbClr val="002060"/>
                </a:solidFill>
              </a:rPr>
              <a:t>lometr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84742" y="4653136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09492" y="293931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96250" y="293931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293931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87527" y="378904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378904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3789040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95662" y="4653136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4653135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20272" y="4653133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95662" y="5504581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636869" y="5487912"/>
            <a:ext cx="303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A0697"/>
                </a:solidFill>
              </a:rPr>
              <a:t>i</a:t>
            </a:r>
            <a:endParaRPr lang="cs-CZ" sz="2800" b="1" dirty="0">
              <a:solidFill>
                <a:srgbClr val="CA0697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881480" y="5517232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y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61117" y="2928573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y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23012" y="3791050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y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68463" y="5507366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y</a:t>
            </a:r>
            <a:endParaRPr lang="cs-CZ" sz="2800" b="1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5002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663</TotalTime>
  <Words>146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SLOVA CIZÍHO PŮVODU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68</cp:revision>
  <dcterms:created xsi:type="dcterms:W3CDTF">2011-06-20T10:40:08Z</dcterms:created>
  <dcterms:modified xsi:type="dcterms:W3CDTF">2013-05-16T07:36:39Z</dcterms:modified>
</cp:coreProperties>
</file>