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65" r:id="rId5"/>
    <p:sldId id="266" r:id="rId6"/>
    <p:sldId id="267" r:id="rId7"/>
    <p:sldId id="268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66FF"/>
    <a:srgbClr val="00CC00"/>
    <a:srgbClr val="FF9900"/>
    <a:srgbClr val="CA0697"/>
    <a:srgbClr val="0099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1080" y="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VY_32_INOVACE_05_Slova citově zabarvená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VY_32_INOVACE_05_Slova citově zabarvená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3.png"/><Relationship Id="rId7" Type="http://schemas.openxmlformats.org/officeDocument/2006/relationships/image" Target="../media/image10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3.png"/><Relationship Id="rId7" Type="http://schemas.openxmlformats.org/officeDocument/2006/relationships/image" Target="../media/image10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gif"/><Relationship Id="rId3" Type="http://schemas.openxmlformats.org/officeDocument/2006/relationships/image" Target="../media/image13.png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gif"/><Relationship Id="rId3" Type="http://schemas.openxmlformats.org/officeDocument/2006/relationships/image" Target="../media/image13.png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78934726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Rozdělení slov dle citového zabarvení a jejich vhodné</a:t>
            </a:r>
            <a:br>
              <a:rPr lang="cs-CZ" dirty="0" smtClean="0"/>
            </a:br>
            <a:r>
              <a:rPr lang="cs-CZ" dirty="0" smtClean="0"/>
              <a:t>použití.</a:t>
            </a:r>
          </a:p>
          <a:p>
            <a:r>
              <a:rPr lang="cs-CZ" dirty="0" smtClean="0"/>
              <a:t>Procvičení zdrobnělin v křížovce.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smtClean="0"/>
              <a:t>Vytvořeno 27.7.2011.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200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FF66FF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SLOVA s citovým zabarvením</a:t>
            </a:r>
            <a:endParaRPr lang="cs-CZ" sz="4000" b="1" dirty="0">
              <a:ln w="11430"/>
              <a:solidFill>
                <a:srgbClr val="FF66FF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1599" y="1882279"/>
            <a:ext cx="727280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tx2">
                  <a:lumMod val="40000"/>
                  <a:lumOff val="60000"/>
                </a:schemeClr>
              </a:buClr>
              <a:buSzPct val="120000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Rozlišujeme slova:</a:t>
            </a:r>
          </a:p>
          <a:p>
            <a:pPr>
              <a:buClr>
                <a:schemeClr val="tx2">
                  <a:lumMod val="40000"/>
                  <a:lumOff val="60000"/>
                </a:schemeClr>
              </a:buClr>
              <a:buSzPct val="120000"/>
            </a:pPr>
            <a:endParaRPr lang="cs-CZ" sz="3200" b="1" dirty="0" smtClean="0">
              <a:solidFill>
                <a:schemeClr val="accent1"/>
              </a:solidFill>
            </a:endParaRPr>
          </a:p>
          <a:p>
            <a:pPr marL="457200" indent="-457200">
              <a:buClr>
                <a:schemeClr val="tx2">
                  <a:lumMod val="40000"/>
                  <a:lumOff val="60000"/>
                </a:schemeClr>
              </a:buClr>
              <a:buSzPct val="120000"/>
              <a:buBlip>
                <a:blip r:embed="rId2"/>
              </a:buBlip>
            </a:pPr>
            <a:r>
              <a:rPr lang="cs-CZ" sz="3200" b="1" dirty="0" smtClean="0">
                <a:solidFill>
                  <a:schemeClr val="accent1"/>
                </a:solidFill>
              </a:rPr>
              <a:t>lichotná (zdrobněliny)</a:t>
            </a:r>
          </a:p>
          <a:p>
            <a:pPr marL="457200" indent="-457200">
              <a:buClr>
                <a:schemeClr val="tx2">
                  <a:lumMod val="40000"/>
                  <a:lumOff val="60000"/>
                </a:schemeClr>
              </a:buClr>
              <a:buSzPct val="120000"/>
              <a:buBlip>
                <a:blip r:embed="rId3"/>
              </a:buBlip>
            </a:pPr>
            <a:r>
              <a:rPr lang="cs-CZ" sz="3200" b="1" dirty="0">
                <a:solidFill>
                  <a:schemeClr val="accent1"/>
                </a:solidFill>
              </a:rPr>
              <a:t>h</a:t>
            </a:r>
            <a:r>
              <a:rPr lang="cs-CZ" sz="3200" b="1" dirty="0" smtClean="0">
                <a:solidFill>
                  <a:schemeClr val="accent1"/>
                </a:solidFill>
              </a:rPr>
              <a:t>anlivá</a:t>
            </a:r>
          </a:p>
          <a:p>
            <a:pPr marL="457200" indent="-457200">
              <a:buClr>
                <a:schemeClr val="tx2">
                  <a:lumMod val="40000"/>
                  <a:lumOff val="60000"/>
                </a:schemeClr>
              </a:buClr>
              <a:buSzPct val="120000"/>
              <a:buBlip>
                <a:blip r:embed="rId4"/>
              </a:buBlip>
            </a:pPr>
            <a:r>
              <a:rPr lang="cs-CZ" sz="3200" b="1" dirty="0">
                <a:solidFill>
                  <a:schemeClr val="accent1"/>
                </a:solidFill>
              </a:rPr>
              <a:t>b</a:t>
            </a:r>
            <a:r>
              <a:rPr lang="cs-CZ" sz="3200" b="1" dirty="0" smtClean="0">
                <a:solidFill>
                  <a:schemeClr val="accent1"/>
                </a:solidFill>
              </a:rPr>
              <a:t>ez citového zabarvení</a:t>
            </a:r>
            <a:br>
              <a:rPr lang="cs-CZ" sz="3200" b="1" dirty="0" smtClean="0">
                <a:solidFill>
                  <a:schemeClr val="accent1"/>
                </a:solidFill>
              </a:rPr>
            </a:br>
            <a:r>
              <a:rPr lang="cs-CZ" sz="3200" b="1" dirty="0" smtClean="0">
                <a:solidFill>
                  <a:schemeClr val="accent1"/>
                </a:solidFill>
              </a:rPr>
              <a:t>	</a:t>
            </a:r>
            <a:br>
              <a:rPr lang="cs-CZ" sz="3200" b="1" dirty="0" smtClean="0">
                <a:solidFill>
                  <a:schemeClr val="accent1"/>
                </a:solidFill>
              </a:rPr>
            </a:br>
            <a:endParaRPr lang="cs-CZ" sz="3200" b="1" dirty="0">
              <a:solidFill>
                <a:schemeClr val="accent1"/>
              </a:solidFill>
            </a:endParaRPr>
          </a:p>
        </p:txBody>
      </p:sp>
      <p:pic>
        <p:nvPicPr>
          <p:cNvPr id="1029" name="Picture 5" descr="C:\Users\spravce_2\AppData\Local\Microsoft\Windows\Temporary Internet Files\Content.IE5\DEV15AOQ\MC900436157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341144"/>
            <a:ext cx="2704350" cy="21121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0474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0430924"/>
              </p:ext>
            </p:extLst>
          </p:nvPr>
        </p:nvGraphicFramePr>
        <p:xfrm>
          <a:off x="1524000" y="1397000"/>
          <a:ext cx="6096000" cy="45572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735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553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553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553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553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5320" y="1484784"/>
            <a:ext cx="624017" cy="59430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482308"/>
            <a:ext cx="624017" cy="59677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1500683"/>
            <a:ext cx="585588" cy="560027"/>
          </a:xfrm>
          <a:prstGeom prst="rect">
            <a:avLst/>
          </a:prstGeom>
        </p:spPr>
      </p:pic>
      <p:pic>
        <p:nvPicPr>
          <p:cNvPr id="4101" name="Picture 5" descr="C:\Users\spravce_2\AppData\Local\Microsoft\Windows\Temporary Internet Files\Content.IE5\8C7PJOBM\MC9003048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074" y="3140968"/>
            <a:ext cx="914400" cy="913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pravce_2\AppData\Local\Microsoft\Windows\Temporary Internet Files\Content.IE5\D8JJ3BAN\MC9003500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164" y="2204864"/>
            <a:ext cx="1035173" cy="779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spravce_2\AppData\Local\Microsoft\Windows\Temporary Internet Files\Content.IE5\PI9E4ZZE\MC9003295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394" y="4086355"/>
            <a:ext cx="1154943" cy="792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spravce_2\AppData\Local\Microsoft\Windows\Temporary Internet Files\Content.IE5\8C7PJOBM\MC9003255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023" y="5085184"/>
            <a:ext cx="1216720" cy="712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47664" y="836712"/>
            <a:ext cx="31427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Doplň vhodná slova: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8541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2840413"/>
              </p:ext>
            </p:extLst>
          </p:nvPr>
        </p:nvGraphicFramePr>
        <p:xfrm>
          <a:off x="1524000" y="1397000"/>
          <a:ext cx="6096000" cy="45572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735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553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l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bota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l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botička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l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škrpál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553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l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dům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l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domeček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l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barák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553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l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pes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l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pejsánek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l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psisko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553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l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prase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l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prasátko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l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čuně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5320" y="1484784"/>
            <a:ext cx="624017" cy="59430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482308"/>
            <a:ext cx="624017" cy="59677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1500683"/>
            <a:ext cx="585588" cy="560027"/>
          </a:xfrm>
          <a:prstGeom prst="rect">
            <a:avLst/>
          </a:prstGeom>
        </p:spPr>
      </p:pic>
      <p:pic>
        <p:nvPicPr>
          <p:cNvPr id="4101" name="Picture 5" descr="C:\Users\spravce_2\AppData\Local\Microsoft\Windows\Temporary Internet Files\Content.IE5\8C7PJOBM\MC9003048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074" y="3140968"/>
            <a:ext cx="914400" cy="913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pravce_2\AppData\Local\Microsoft\Windows\Temporary Internet Files\Content.IE5\D8JJ3BAN\MC9003500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164" y="2204864"/>
            <a:ext cx="1035173" cy="779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spravce_2\AppData\Local\Microsoft\Windows\Temporary Internet Files\Content.IE5\PI9E4ZZE\MC9003295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394" y="4086355"/>
            <a:ext cx="1154943" cy="792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spravce_2\AppData\Local\Microsoft\Windows\Temporary Internet Files\Content.IE5\8C7PJOBM\MC9003255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023" y="5085184"/>
            <a:ext cx="1216720" cy="712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47664" y="836712"/>
            <a:ext cx="23898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Správné řešení: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092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3309113"/>
              </p:ext>
            </p:extLst>
          </p:nvPr>
        </p:nvGraphicFramePr>
        <p:xfrm>
          <a:off x="1115617" y="1052736"/>
          <a:ext cx="6840750" cy="4824533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140126"/>
                <a:gridCol w="475052"/>
                <a:gridCol w="475052"/>
                <a:gridCol w="475052"/>
                <a:gridCol w="475052"/>
                <a:gridCol w="475052"/>
                <a:gridCol w="475052"/>
                <a:gridCol w="475052"/>
                <a:gridCol w="475052"/>
                <a:gridCol w="475052"/>
                <a:gridCol w="475052"/>
                <a:gridCol w="475052"/>
                <a:gridCol w="475052"/>
              </a:tblGrid>
              <a:tr h="6892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21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2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2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2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2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2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125" name="Picture 5" descr="C:\Users\spravce_2\AppData\Local\Microsoft\Windows\Temporary Internet Files\Content.IE5\D8JJ3BAN\MC9002868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24744"/>
            <a:ext cx="864096" cy="756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spravce_2\AppData\Local\Microsoft\Windows\Temporary Internet Files\Content.IE5\KX1DIDLU\MC90043161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9482" y="1881131"/>
            <a:ext cx="626254" cy="626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spravce_2\AppData\Local\Microsoft\Windows\Temporary Internet Files\Content.IE5\D8JJ3BAN\MC9000886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375" y="2511857"/>
            <a:ext cx="502467" cy="582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spravce_2\AppData\Local\Microsoft\Windows\Temporary Internet Files\Content.IE5\JQLS3JXF\MC9002384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6924" y="3140968"/>
            <a:ext cx="395666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spravce_2\AppData\Local\Microsoft\Windows\Temporary Internet Files\Content.IE5\8C7PJOBM\MC9000133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235" y="3861048"/>
            <a:ext cx="619501" cy="606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spravce_2\AppData\Local\Microsoft\Windows\Temporary Internet Files\Content.IE5\BJ9MNE97\MC9003313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638147" y="4498543"/>
            <a:ext cx="453219" cy="762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spravce_2\AppData\Local\Microsoft\Windows\Temporary Internet Files\Content.IE5\G9T485G7\MM900283633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3482" y="5229200"/>
            <a:ext cx="812478" cy="530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79912" y="6021288"/>
            <a:ext cx="2592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Jsi _________.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850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2694075"/>
              </p:ext>
            </p:extLst>
          </p:nvPr>
        </p:nvGraphicFramePr>
        <p:xfrm>
          <a:off x="1115617" y="1052736"/>
          <a:ext cx="6840750" cy="4824533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140126"/>
                <a:gridCol w="475052"/>
                <a:gridCol w="475052"/>
                <a:gridCol w="475052"/>
                <a:gridCol w="475052"/>
                <a:gridCol w="475052"/>
                <a:gridCol w="475052"/>
                <a:gridCol w="475052"/>
                <a:gridCol w="475052"/>
                <a:gridCol w="475052"/>
                <a:gridCol w="475052"/>
                <a:gridCol w="475052"/>
                <a:gridCol w="475052"/>
              </a:tblGrid>
              <a:tr h="6892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Š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21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V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Ě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Z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D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Č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2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J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B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Í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Č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2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Z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B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2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Č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2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Í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921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B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Č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125" name="Picture 5" descr="C:\Users\spravce_2\AppData\Local\Microsoft\Windows\Temporary Internet Files\Content.IE5\D8JJ3BAN\MC9002868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24744"/>
            <a:ext cx="864096" cy="756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spravce_2\AppData\Local\Microsoft\Windows\Temporary Internet Files\Content.IE5\KX1DIDLU\MC90043161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9482" y="1881131"/>
            <a:ext cx="626254" cy="626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spravce_2\AppData\Local\Microsoft\Windows\Temporary Internet Files\Content.IE5\D8JJ3BAN\MC9000886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375" y="2511857"/>
            <a:ext cx="502467" cy="582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spravce_2\AppData\Local\Microsoft\Windows\Temporary Internet Files\Content.IE5\JQLS3JXF\MC9002384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6924" y="3140968"/>
            <a:ext cx="395666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spravce_2\AppData\Local\Microsoft\Windows\Temporary Internet Files\Content.IE5\8C7PJOBM\MC9000133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235" y="3861048"/>
            <a:ext cx="619501" cy="606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spravce_2\AppData\Local\Microsoft\Windows\Temporary Internet Files\Content.IE5\BJ9MNE97\MC9003313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638147" y="4498543"/>
            <a:ext cx="453219" cy="762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spravce_2\AppData\Local\Microsoft\Windows\Temporary Internet Files\Content.IE5\G9T485G7\MM900283633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3482" y="5229200"/>
            <a:ext cx="812478" cy="530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79913" y="6021288"/>
            <a:ext cx="20786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Jsi </a:t>
            </a:r>
            <a:r>
              <a:rPr lang="cs-CZ" sz="2800" b="1" u="sng" dirty="0" smtClean="0">
                <a:solidFill>
                  <a:srgbClr val="FF0000"/>
                </a:solidFill>
              </a:rPr>
              <a:t>šikulka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296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853</TotalTime>
  <Words>139</Words>
  <Application>Microsoft Office PowerPoint</Application>
  <PresentationFormat>Předvádění na obrazovce (4:3)</PresentationFormat>
  <Paragraphs>101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SLOVA s citovým zabarvením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spravce_2</cp:lastModifiedBy>
  <cp:revision>81</cp:revision>
  <dcterms:created xsi:type="dcterms:W3CDTF">2011-06-20T10:40:08Z</dcterms:created>
  <dcterms:modified xsi:type="dcterms:W3CDTF">2011-11-27T14:27:12Z</dcterms:modified>
</cp:coreProperties>
</file>