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58" r:id="rId2"/>
    <p:sldId id="257" r:id="rId3"/>
    <p:sldId id="259" r:id="rId4"/>
    <p:sldId id="271" r:id="rId5"/>
    <p:sldId id="272" r:id="rId6"/>
    <p:sldId id="262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CC00"/>
    <a:srgbClr val="CA0697"/>
    <a:srgbClr val="FFFF66"/>
    <a:srgbClr val="FF66FF"/>
    <a:srgbClr val="FF9900"/>
    <a:srgbClr val="009900"/>
    <a:srgbClr val="00FF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3C2FFA5D-87B4-456A-9821-1D502468CF0F}" styleName="Styl s motivem 1 – zvýraznění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  <a:tblStyle styleId="{ED083AE6-46FA-4A59-8FB0-9F97EB10719F}" styleName="Světlý styl 3 – zvýraznění 4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  <a:tblStyle styleId="{C4B1156A-380E-4F78-BDF5-A606A8083BF9}" styleName="Střední styl 4 – zvýraznění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4"/>
              </a:solidFill>
            </a:ln>
          </a:top>
        </a:tcBdr>
        <a:fill>
          <a:solidFill>
            <a:schemeClr val="accent4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4">
              <a:tint val="20000"/>
            </a:schemeClr>
          </a:solidFill>
        </a:fill>
      </a:tcStyle>
    </a:firstRow>
  </a:tblStyle>
  <a:tblStyle styleId="{0505E3EF-67EA-436B-97B2-0124C06EBD24}" styleName="Střední styl 4 – zvýraznění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3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3">
              <a:tint val="20000"/>
            </a:schemeClr>
          </a:solidFill>
        </a:fill>
      </a:tcStyle>
    </a:firstRow>
  </a:tblStyle>
  <a:tblStyle styleId="{C083E6E3-FA7D-4D7B-A595-EF9225AFEA82}" styleName="Světlý styl 1 – zvýraznění 3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34" autoAdjust="0"/>
    <p:restoredTop sz="94624" autoAdjust="0"/>
  </p:normalViewPr>
  <p:slideViewPr>
    <p:cSldViewPr>
      <p:cViewPr>
        <p:scale>
          <a:sx n="80" d="100"/>
          <a:sy n="80" d="100"/>
        </p:scale>
        <p:origin x="-1080" y="34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4">
  <dgm:title val=""/>
  <dgm:desc val=""/>
  <dgm:catLst>
    <dgm:cat type="accent1" pri="11400"/>
  </dgm:catLst>
  <dgm:styleLbl name="node0">
    <dgm:fillClrLst meth="cycle">
      <a:schemeClr val="accent1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1">
        <a:shade val="50000"/>
      </a:schemeClr>
      <a:schemeClr val="accent1">
        <a:tint val="55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1">
        <a:shade val="80000"/>
        <a:alpha val="50000"/>
      </a:schemeClr>
      <a:schemeClr val="accent1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55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F353AF2-72CC-413E-92DB-BF4F24AD5CA0}" type="doc">
      <dgm:prSet loTypeId="urn:microsoft.com/office/officeart/2005/8/layout/target3" loCatId="list" qsTypeId="urn:microsoft.com/office/officeart/2005/8/quickstyle/simple1" qsCatId="simple" csTypeId="urn:microsoft.com/office/officeart/2005/8/colors/accent1_4" csCatId="accent1" phldr="1"/>
      <dgm:spPr/>
      <dgm:t>
        <a:bodyPr/>
        <a:lstStyle/>
        <a:p>
          <a:endParaRPr lang="cs-CZ"/>
        </a:p>
      </dgm:t>
    </dgm:pt>
    <dgm:pt modelId="{EF97F5D6-4A81-49EA-AC2D-4DBD5DC024D2}">
      <dgm:prSet phldrT="[Text]" custT="1"/>
      <dgm:spPr/>
      <dgm:t>
        <a:bodyPr/>
        <a:lstStyle/>
        <a:p>
          <a:pPr algn="l"/>
          <a:r>
            <a:rPr lang="cs-CZ" sz="1000" dirty="0" smtClean="0"/>
            <a:t>NÁZEV ŠKOLY: </a:t>
          </a:r>
        </a:p>
        <a:p>
          <a:pPr algn="l"/>
          <a:r>
            <a:rPr lang="cs-CZ" sz="1600" b="0" dirty="0" smtClean="0">
              <a:solidFill>
                <a:schemeClr val="tx2"/>
              </a:solidFill>
            </a:rPr>
            <a:t>Základní škola a Mateřská škola Hrabová, okres Šumperk, </a:t>
          </a:r>
          <a:br>
            <a:rPr lang="cs-CZ" sz="1600" b="0" dirty="0" smtClean="0">
              <a:solidFill>
                <a:schemeClr val="tx2"/>
              </a:solidFill>
            </a:rPr>
          </a:br>
          <a:r>
            <a:rPr lang="cs-CZ" sz="1600" b="0" dirty="0" smtClean="0">
              <a:solidFill>
                <a:schemeClr val="tx2"/>
              </a:solidFill>
            </a:rPr>
            <a:t>příspěvková organizace</a:t>
          </a:r>
          <a:endParaRPr lang="cs-CZ" sz="1600" b="0" dirty="0">
            <a:solidFill>
              <a:schemeClr val="tx2"/>
            </a:solidFill>
          </a:endParaRPr>
        </a:p>
      </dgm:t>
    </dgm:pt>
    <dgm:pt modelId="{7563FBF7-3DDC-465D-BFB3-CCBD043EF7C8}" type="parTrans" cxnId="{DFA5906B-6EA5-4235-BDDD-5E3D281D7D4B}">
      <dgm:prSet/>
      <dgm:spPr/>
      <dgm:t>
        <a:bodyPr/>
        <a:lstStyle/>
        <a:p>
          <a:endParaRPr lang="cs-CZ"/>
        </a:p>
      </dgm:t>
    </dgm:pt>
    <dgm:pt modelId="{7373E4F6-653C-4C87-955D-7F4AB4C33900}" type="sibTrans" cxnId="{DFA5906B-6EA5-4235-BDDD-5E3D281D7D4B}">
      <dgm:prSet/>
      <dgm:spPr/>
      <dgm:t>
        <a:bodyPr/>
        <a:lstStyle/>
        <a:p>
          <a:endParaRPr lang="cs-CZ"/>
        </a:p>
      </dgm:t>
    </dgm:pt>
    <dgm:pt modelId="{3B7B90AD-211A-416E-B220-0498D530F9D4}">
      <dgm:prSet phldrT="[Text]" custT="1"/>
      <dgm:spPr/>
      <dgm:t>
        <a:bodyPr/>
        <a:lstStyle/>
        <a:p>
          <a:pPr algn="l"/>
          <a:r>
            <a:rPr lang="cs-CZ" sz="1100" dirty="0" smtClean="0"/>
            <a:t>AUTOR</a:t>
          </a:r>
          <a:r>
            <a:rPr lang="cs-CZ" sz="1200" dirty="0" smtClean="0"/>
            <a:t>: </a:t>
          </a:r>
        </a:p>
        <a:p>
          <a:pPr algn="l"/>
          <a:r>
            <a:rPr lang="cs-CZ" sz="1600" dirty="0" smtClean="0">
              <a:solidFill>
                <a:schemeClr val="tx2"/>
              </a:solidFill>
            </a:rPr>
            <a:t>Jana </a:t>
          </a:r>
          <a:r>
            <a:rPr lang="cs-CZ" sz="1600" dirty="0" err="1" smtClean="0">
              <a:solidFill>
                <a:schemeClr val="tx2"/>
              </a:solidFill>
            </a:rPr>
            <a:t>Vondálová</a:t>
          </a:r>
          <a:endParaRPr lang="cs-CZ" sz="1600" dirty="0">
            <a:solidFill>
              <a:schemeClr val="tx2"/>
            </a:solidFill>
          </a:endParaRPr>
        </a:p>
      </dgm:t>
    </dgm:pt>
    <dgm:pt modelId="{996B20E9-9F16-41B0-A645-060C9E9B098F}" type="parTrans" cxnId="{6306325C-5F31-4D89-8B95-B8FF062169D2}">
      <dgm:prSet/>
      <dgm:spPr/>
      <dgm:t>
        <a:bodyPr/>
        <a:lstStyle/>
        <a:p>
          <a:endParaRPr lang="cs-CZ"/>
        </a:p>
      </dgm:t>
    </dgm:pt>
    <dgm:pt modelId="{86B34A85-A92D-403C-9B20-6EDA919B8C7F}" type="sibTrans" cxnId="{6306325C-5F31-4D89-8B95-B8FF062169D2}">
      <dgm:prSet/>
      <dgm:spPr/>
      <dgm:t>
        <a:bodyPr/>
        <a:lstStyle/>
        <a:p>
          <a:endParaRPr lang="cs-CZ"/>
        </a:p>
      </dgm:t>
    </dgm:pt>
    <dgm:pt modelId="{39D30570-46AC-465C-B7B9-D2118E079C21}">
      <dgm:prSet custT="1"/>
      <dgm:spPr/>
      <dgm:t>
        <a:bodyPr/>
        <a:lstStyle/>
        <a:p>
          <a:pPr algn="l" rtl="0"/>
          <a:r>
            <a:rPr lang="cs-CZ" sz="1100" dirty="0" smtClean="0"/>
            <a:t>NÁZEV</a:t>
          </a:r>
          <a:r>
            <a:rPr lang="cs-CZ" sz="1200" dirty="0" smtClean="0"/>
            <a:t>:</a:t>
          </a:r>
          <a:r>
            <a:rPr lang="cs-CZ" sz="1200" baseline="0" dirty="0" smtClean="0"/>
            <a:t> </a:t>
          </a:r>
        </a:p>
        <a:p>
          <a:pPr algn="l" rtl="0"/>
          <a:r>
            <a:rPr lang="cs-CZ" sz="1600" baseline="0" dirty="0" smtClean="0">
              <a:solidFill>
                <a:schemeClr val="tx2"/>
              </a:solidFill>
            </a:rPr>
            <a:t>VY_32_INOVACE_10_Vyjmenovaná slova po P</a:t>
          </a:r>
          <a:endParaRPr lang="cs-CZ" sz="1600" dirty="0">
            <a:solidFill>
              <a:schemeClr val="tx2"/>
            </a:solidFill>
          </a:endParaRPr>
        </a:p>
      </dgm:t>
    </dgm:pt>
    <dgm:pt modelId="{A6F7274A-88A1-4BCE-8FB0-62EE35F83F10}" type="parTrans" cxnId="{5C6B039B-AF89-4B00-B899-F464E7644587}">
      <dgm:prSet/>
      <dgm:spPr/>
      <dgm:t>
        <a:bodyPr/>
        <a:lstStyle/>
        <a:p>
          <a:endParaRPr lang="cs-CZ"/>
        </a:p>
      </dgm:t>
    </dgm:pt>
    <dgm:pt modelId="{042502C9-8BC2-44E4-BE13-0FDD80F6318E}" type="sibTrans" cxnId="{5C6B039B-AF89-4B00-B899-F464E7644587}">
      <dgm:prSet/>
      <dgm:spPr/>
      <dgm:t>
        <a:bodyPr/>
        <a:lstStyle/>
        <a:p>
          <a:endParaRPr lang="cs-CZ"/>
        </a:p>
      </dgm:t>
    </dgm:pt>
    <dgm:pt modelId="{8BB4EE2B-3DD1-4F6C-861B-A1986E402398}">
      <dgm:prSet phldrT="[Text]" custT="1"/>
      <dgm:spPr/>
      <dgm:t>
        <a:bodyPr/>
        <a:lstStyle/>
        <a:p>
          <a:pPr algn="l"/>
          <a:r>
            <a:rPr lang="cs-CZ" sz="1100" dirty="0" smtClean="0"/>
            <a:t>TEMA</a:t>
          </a:r>
          <a:r>
            <a:rPr lang="cs-CZ" sz="1200" dirty="0" smtClean="0"/>
            <a:t>: </a:t>
          </a:r>
        </a:p>
        <a:p>
          <a:pPr algn="l"/>
          <a:r>
            <a:rPr lang="cs-CZ" sz="1600" dirty="0" smtClean="0">
              <a:solidFill>
                <a:schemeClr val="tx2"/>
              </a:solidFill>
            </a:rPr>
            <a:t>Český jazyk pro 4. a 5. ročník</a:t>
          </a:r>
          <a:endParaRPr lang="cs-CZ" sz="1600" dirty="0">
            <a:solidFill>
              <a:schemeClr val="tx2"/>
            </a:solidFill>
          </a:endParaRPr>
        </a:p>
      </dgm:t>
    </dgm:pt>
    <dgm:pt modelId="{29383A11-AD56-45CC-B5C3-AC11C040F5B1}" type="parTrans" cxnId="{E6D7D482-6F21-497F-82EC-44F65D87031C}">
      <dgm:prSet/>
      <dgm:spPr/>
      <dgm:t>
        <a:bodyPr/>
        <a:lstStyle/>
        <a:p>
          <a:endParaRPr lang="cs-CZ"/>
        </a:p>
      </dgm:t>
    </dgm:pt>
    <dgm:pt modelId="{243AEA9C-9BFA-452C-84FC-1210094BAA6D}" type="sibTrans" cxnId="{E6D7D482-6F21-497F-82EC-44F65D87031C}">
      <dgm:prSet/>
      <dgm:spPr/>
      <dgm:t>
        <a:bodyPr/>
        <a:lstStyle/>
        <a:p>
          <a:endParaRPr lang="cs-CZ"/>
        </a:p>
      </dgm:t>
    </dgm:pt>
    <dgm:pt modelId="{E81CD3C7-D9D7-4E6D-AC07-05960AAD1AA5}">
      <dgm:prSet phldrT="[Text]" custT="1"/>
      <dgm:spPr/>
      <dgm:t>
        <a:bodyPr/>
        <a:lstStyle/>
        <a:p>
          <a:pPr algn="l" rtl="0"/>
          <a:r>
            <a:rPr lang="cs-CZ" sz="1100" dirty="0" smtClean="0"/>
            <a:t>ČÍSLO PROJEKTU: </a:t>
          </a:r>
        </a:p>
        <a:p>
          <a:pPr algn="l" rtl="0"/>
          <a:r>
            <a:rPr lang="cs-CZ" sz="1600" dirty="0" smtClean="0">
              <a:solidFill>
                <a:schemeClr val="tx2"/>
              </a:solidFill>
            </a:rPr>
            <a:t>CZ.1.07/1.4.00/21.2151</a:t>
          </a:r>
          <a:endParaRPr lang="cs-CZ" sz="1600" dirty="0">
            <a:solidFill>
              <a:schemeClr val="tx2"/>
            </a:solidFill>
          </a:endParaRPr>
        </a:p>
      </dgm:t>
    </dgm:pt>
    <dgm:pt modelId="{7245EA7F-793B-4883-9851-AF0AA788D391}" type="parTrans" cxnId="{F2EB77BB-2709-4D71-A906-64A8DEA8DDF0}">
      <dgm:prSet/>
      <dgm:spPr/>
      <dgm:t>
        <a:bodyPr/>
        <a:lstStyle/>
        <a:p>
          <a:endParaRPr lang="cs-CZ"/>
        </a:p>
      </dgm:t>
    </dgm:pt>
    <dgm:pt modelId="{96EE4542-B607-4615-A04B-1397F987623E}" type="sibTrans" cxnId="{F2EB77BB-2709-4D71-A906-64A8DEA8DDF0}">
      <dgm:prSet/>
      <dgm:spPr/>
      <dgm:t>
        <a:bodyPr/>
        <a:lstStyle/>
        <a:p>
          <a:endParaRPr lang="cs-CZ"/>
        </a:p>
      </dgm:t>
    </dgm:pt>
    <dgm:pt modelId="{05900486-F285-4F2C-8DF3-A0DDB0829592}" type="pres">
      <dgm:prSet presAssocID="{2F353AF2-72CC-413E-92DB-BF4F24AD5CA0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208CE6D0-44AD-4998-8097-B276A63D874C}" type="pres">
      <dgm:prSet presAssocID="{EF97F5D6-4A81-49EA-AC2D-4DBD5DC024D2}" presName="circle1" presStyleLbl="node1" presStyleIdx="0" presStyleCnt="5"/>
      <dgm:spPr/>
    </dgm:pt>
    <dgm:pt modelId="{AA133BE2-EF4B-4020-844B-D67B374EAE8B}" type="pres">
      <dgm:prSet presAssocID="{EF97F5D6-4A81-49EA-AC2D-4DBD5DC024D2}" presName="space" presStyleCnt="0"/>
      <dgm:spPr/>
    </dgm:pt>
    <dgm:pt modelId="{91668161-6AB6-4600-BEB5-9A84821678A3}" type="pres">
      <dgm:prSet presAssocID="{EF97F5D6-4A81-49EA-AC2D-4DBD5DC024D2}" presName="rect1" presStyleLbl="alignAcc1" presStyleIdx="0" presStyleCnt="5"/>
      <dgm:spPr/>
      <dgm:t>
        <a:bodyPr/>
        <a:lstStyle/>
        <a:p>
          <a:endParaRPr lang="cs-CZ"/>
        </a:p>
      </dgm:t>
    </dgm:pt>
    <dgm:pt modelId="{91E186ED-28CF-4034-A313-5604B0EEB730}" type="pres">
      <dgm:prSet presAssocID="{3B7B90AD-211A-416E-B220-0498D530F9D4}" presName="vertSpace2" presStyleLbl="node1" presStyleIdx="0" presStyleCnt="5"/>
      <dgm:spPr/>
    </dgm:pt>
    <dgm:pt modelId="{C64A6C0D-CF78-4ACB-8F4A-CCD935C1FBB7}" type="pres">
      <dgm:prSet presAssocID="{3B7B90AD-211A-416E-B220-0498D530F9D4}" presName="circle2" presStyleLbl="node1" presStyleIdx="1" presStyleCnt="5" custScaleX="98947"/>
      <dgm:spPr/>
    </dgm:pt>
    <dgm:pt modelId="{045F7912-B345-435E-946A-BC4C65067EF9}" type="pres">
      <dgm:prSet presAssocID="{3B7B90AD-211A-416E-B220-0498D530F9D4}" presName="rect2" presStyleLbl="alignAcc1" presStyleIdx="1" presStyleCnt="5"/>
      <dgm:spPr/>
      <dgm:t>
        <a:bodyPr/>
        <a:lstStyle/>
        <a:p>
          <a:endParaRPr lang="cs-CZ"/>
        </a:p>
      </dgm:t>
    </dgm:pt>
    <dgm:pt modelId="{9F98E0FA-BF01-4AAB-87E0-F07981F90ACE}" type="pres">
      <dgm:prSet presAssocID="{39D30570-46AC-465C-B7B9-D2118E079C21}" presName="vertSpace3" presStyleLbl="node1" presStyleIdx="1" presStyleCnt="5"/>
      <dgm:spPr/>
    </dgm:pt>
    <dgm:pt modelId="{5676EFBF-D8A4-4E4C-A218-C4399BD5E49A}" type="pres">
      <dgm:prSet presAssocID="{39D30570-46AC-465C-B7B9-D2118E079C21}" presName="circle3" presStyleLbl="node1" presStyleIdx="2" presStyleCnt="5"/>
      <dgm:spPr/>
    </dgm:pt>
    <dgm:pt modelId="{C0595DA9-4779-42AD-9BA6-AB30B8E7C49C}" type="pres">
      <dgm:prSet presAssocID="{39D30570-46AC-465C-B7B9-D2118E079C21}" presName="rect3" presStyleLbl="alignAcc1" presStyleIdx="2" presStyleCnt="5"/>
      <dgm:spPr/>
      <dgm:t>
        <a:bodyPr/>
        <a:lstStyle/>
        <a:p>
          <a:endParaRPr lang="cs-CZ"/>
        </a:p>
      </dgm:t>
    </dgm:pt>
    <dgm:pt modelId="{D22C5642-D50A-4FF8-932E-7F4108879926}" type="pres">
      <dgm:prSet presAssocID="{8BB4EE2B-3DD1-4F6C-861B-A1986E402398}" presName="vertSpace4" presStyleLbl="node1" presStyleIdx="2" presStyleCnt="5"/>
      <dgm:spPr/>
    </dgm:pt>
    <dgm:pt modelId="{0FB98643-7663-4C7A-BD01-B6BE55507DA1}" type="pres">
      <dgm:prSet presAssocID="{8BB4EE2B-3DD1-4F6C-861B-A1986E402398}" presName="circle4" presStyleLbl="node1" presStyleIdx="3" presStyleCnt="5"/>
      <dgm:spPr/>
    </dgm:pt>
    <dgm:pt modelId="{EE18BECF-67A7-4F75-A7D6-01AB5C0911E8}" type="pres">
      <dgm:prSet presAssocID="{8BB4EE2B-3DD1-4F6C-861B-A1986E402398}" presName="rect4" presStyleLbl="alignAcc1" presStyleIdx="3" presStyleCnt="5"/>
      <dgm:spPr/>
      <dgm:t>
        <a:bodyPr/>
        <a:lstStyle/>
        <a:p>
          <a:endParaRPr lang="cs-CZ"/>
        </a:p>
      </dgm:t>
    </dgm:pt>
    <dgm:pt modelId="{79C80046-B813-4403-AB48-C3F699B5AB0C}" type="pres">
      <dgm:prSet presAssocID="{E81CD3C7-D9D7-4E6D-AC07-05960AAD1AA5}" presName="vertSpace5" presStyleLbl="node1" presStyleIdx="3" presStyleCnt="5"/>
      <dgm:spPr/>
    </dgm:pt>
    <dgm:pt modelId="{B8348495-AEA3-4A34-9EAA-ED359EDEA045}" type="pres">
      <dgm:prSet presAssocID="{E81CD3C7-D9D7-4E6D-AC07-05960AAD1AA5}" presName="circle5" presStyleLbl="node1" presStyleIdx="4" presStyleCnt="5"/>
      <dgm:spPr/>
    </dgm:pt>
    <dgm:pt modelId="{940248A8-C27D-4549-ABB0-909E43312830}" type="pres">
      <dgm:prSet presAssocID="{E81CD3C7-D9D7-4E6D-AC07-05960AAD1AA5}" presName="rect5" presStyleLbl="alignAcc1" presStyleIdx="4" presStyleCnt="5"/>
      <dgm:spPr/>
      <dgm:t>
        <a:bodyPr/>
        <a:lstStyle/>
        <a:p>
          <a:endParaRPr lang="cs-CZ"/>
        </a:p>
      </dgm:t>
    </dgm:pt>
    <dgm:pt modelId="{A4691E4C-21F8-4B6C-80D5-8BACB392AE8F}" type="pres">
      <dgm:prSet presAssocID="{EF97F5D6-4A81-49EA-AC2D-4DBD5DC024D2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CB9F28B-DB1F-4922-97D3-333C74FC431A}" type="pres">
      <dgm:prSet presAssocID="{3B7B90AD-211A-416E-B220-0498D530F9D4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692F28C-2F5B-423A-93EB-69A42D5F3DDD}" type="pres">
      <dgm:prSet presAssocID="{39D30570-46AC-465C-B7B9-D2118E079C21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5CA3B44-A969-4D9A-8861-21E0649C4A87}" type="pres">
      <dgm:prSet presAssocID="{8BB4EE2B-3DD1-4F6C-861B-A1986E402398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07F3C6C-76AA-4290-97E0-390671EAD5D9}" type="pres">
      <dgm:prSet presAssocID="{E81CD3C7-D9D7-4E6D-AC07-05960AAD1AA5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E8AF893-E86A-4A95-88C0-54689AD8A6F8}" type="presOf" srcId="{3B7B90AD-211A-416E-B220-0498D530F9D4}" destId="{045F7912-B345-435E-946A-BC4C65067EF9}" srcOrd="0" destOrd="0" presId="urn:microsoft.com/office/officeart/2005/8/layout/target3"/>
    <dgm:cxn modelId="{B0402053-0A2D-498B-8D93-64A0C7236B37}" type="presOf" srcId="{8BB4EE2B-3DD1-4F6C-861B-A1986E402398}" destId="{25CA3B44-A969-4D9A-8861-21E0649C4A87}" srcOrd="1" destOrd="0" presId="urn:microsoft.com/office/officeart/2005/8/layout/target3"/>
    <dgm:cxn modelId="{91450CA7-F421-4C24-87D7-9FCE52C73A6E}" type="presOf" srcId="{E81CD3C7-D9D7-4E6D-AC07-05960AAD1AA5}" destId="{107F3C6C-76AA-4290-97E0-390671EAD5D9}" srcOrd="1" destOrd="0" presId="urn:microsoft.com/office/officeart/2005/8/layout/target3"/>
    <dgm:cxn modelId="{03DE809A-65F5-42C2-A5BB-FFCC2238E6DB}" type="presOf" srcId="{3B7B90AD-211A-416E-B220-0498D530F9D4}" destId="{BCB9F28B-DB1F-4922-97D3-333C74FC431A}" srcOrd="1" destOrd="0" presId="urn:microsoft.com/office/officeart/2005/8/layout/target3"/>
    <dgm:cxn modelId="{9917B7F9-A3D0-4DD9-AB85-9F20EA350A00}" type="presOf" srcId="{EF97F5D6-4A81-49EA-AC2D-4DBD5DC024D2}" destId="{A4691E4C-21F8-4B6C-80D5-8BACB392AE8F}" srcOrd="1" destOrd="0" presId="urn:microsoft.com/office/officeart/2005/8/layout/target3"/>
    <dgm:cxn modelId="{DFA5906B-6EA5-4235-BDDD-5E3D281D7D4B}" srcId="{2F353AF2-72CC-413E-92DB-BF4F24AD5CA0}" destId="{EF97F5D6-4A81-49EA-AC2D-4DBD5DC024D2}" srcOrd="0" destOrd="0" parTransId="{7563FBF7-3DDC-465D-BFB3-CCBD043EF7C8}" sibTransId="{7373E4F6-653C-4C87-955D-7F4AB4C33900}"/>
    <dgm:cxn modelId="{E6D7D482-6F21-497F-82EC-44F65D87031C}" srcId="{2F353AF2-72CC-413E-92DB-BF4F24AD5CA0}" destId="{8BB4EE2B-3DD1-4F6C-861B-A1986E402398}" srcOrd="3" destOrd="0" parTransId="{29383A11-AD56-45CC-B5C3-AC11C040F5B1}" sibTransId="{243AEA9C-9BFA-452C-84FC-1210094BAA6D}"/>
    <dgm:cxn modelId="{5C6B039B-AF89-4B00-B899-F464E7644587}" srcId="{2F353AF2-72CC-413E-92DB-BF4F24AD5CA0}" destId="{39D30570-46AC-465C-B7B9-D2118E079C21}" srcOrd="2" destOrd="0" parTransId="{A6F7274A-88A1-4BCE-8FB0-62EE35F83F10}" sibTransId="{042502C9-8BC2-44E4-BE13-0FDD80F6318E}"/>
    <dgm:cxn modelId="{A413D867-89BD-4740-A7A7-B2F6AE66361D}" type="presOf" srcId="{39D30570-46AC-465C-B7B9-D2118E079C21}" destId="{4692F28C-2F5B-423A-93EB-69A42D5F3DDD}" srcOrd="1" destOrd="0" presId="urn:microsoft.com/office/officeart/2005/8/layout/target3"/>
    <dgm:cxn modelId="{84926722-6B81-4102-AEEF-241E3219906F}" type="presOf" srcId="{39D30570-46AC-465C-B7B9-D2118E079C21}" destId="{C0595DA9-4779-42AD-9BA6-AB30B8E7C49C}" srcOrd="0" destOrd="0" presId="urn:microsoft.com/office/officeart/2005/8/layout/target3"/>
    <dgm:cxn modelId="{5806B700-65F5-4D21-944A-233E501A7472}" type="presOf" srcId="{E81CD3C7-D9D7-4E6D-AC07-05960AAD1AA5}" destId="{940248A8-C27D-4549-ABB0-909E43312830}" srcOrd="0" destOrd="0" presId="urn:microsoft.com/office/officeart/2005/8/layout/target3"/>
    <dgm:cxn modelId="{6306325C-5F31-4D89-8B95-B8FF062169D2}" srcId="{2F353AF2-72CC-413E-92DB-BF4F24AD5CA0}" destId="{3B7B90AD-211A-416E-B220-0498D530F9D4}" srcOrd="1" destOrd="0" parTransId="{996B20E9-9F16-41B0-A645-060C9E9B098F}" sibTransId="{86B34A85-A92D-403C-9B20-6EDA919B8C7F}"/>
    <dgm:cxn modelId="{2F7558E5-8C6F-4DCB-95B3-101F9507EAFB}" type="presOf" srcId="{2F353AF2-72CC-413E-92DB-BF4F24AD5CA0}" destId="{05900486-F285-4F2C-8DF3-A0DDB0829592}" srcOrd="0" destOrd="0" presId="urn:microsoft.com/office/officeart/2005/8/layout/target3"/>
    <dgm:cxn modelId="{F2EB77BB-2709-4D71-A906-64A8DEA8DDF0}" srcId="{2F353AF2-72CC-413E-92DB-BF4F24AD5CA0}" destId="{E81CD3C7-D9D7-4E6D-AC07-05960AAD1AA5}" srcOrd="4" destOrd="0" parTransId="{7245EA7F-793B-4883-9851-AF0AA788D391}" sibTransId="{96EE4542-B607-4615-A04B-1397F987623E}"/>
    <dgm:cxn modelId="{7BCFE544-E2FE-451A-A882-B0DA074D6521}" type="presOf" srcId="{8BB4EE2B-3DD1-4F6C-861B-A1986E402398}" destId="{EE18BECF-67A7-4F75-A7D6-01AB5C0911E8}" srcOrd="0" destOrd="0" presId="urn:microsoft.com/office/officeart/2005/8/layout/target3"/>
    <dgm:cxn modelId="{3F6F0BFB-8264-4E79-8D7D-F4450F0CF2BD}" type="presOf" srcId="{EF97F5D6-4A81-49EA-AC2D-4DBD5DC024D2}" destId="{91668161-6AB6-4600-BEB5-9A84821678A3}" srcOrd="0" destOrd="0" presId="urn:microsoft.com/office/officeart/2005/8/layout/target3"/>
    <dgm:cxn modelId="{AEA5B056-8954-45C4-82C9-79F37C93874D}" type="presParOf" srcId="{05900486-F285-4F2C-8DF3-A0DDB0829592}" destId="{208CE6D0-44AD-4998-8097-B276A63D874C}" srcOrd="0" destOrd="0" presId="urn:microsoft.com/office/officeart/2005/8/layout/target3"/>
    <dgm:cxn modelId="{0D3C87F8-40AD-4AA0-B29F-27600F2B3229}" type="presParOf" srcId="{05900486-F285-4F2C-8DF3-A0DDB0829592}" destId="{AA133BE2-EF4B-4020-844B-D67B374EAE8B}" srcOrd="1" destOrd="0" presId="urn:microsoft.com/office/officeart/2005/8/layout/target3"/>
    <dgm:cxn modelId="{04DF85D6-46D8-47AB-827E-E1A1734F83FD}" type="presParOf" srcId="{05900486-F285-4F2C-8DF3-A0DDB0829592}" destId="{91668161-6AB6-4600-BEB5-9A84821678A3}" srcOrd="2" destOrd="0" presId="urn:microsoft.com/office/officeart/2005/8/layout/target3"/>
    <dgm:cxn modelId="{53EEA201-3EE3-4743-B595-FBDAB3D46331}" type="presParOf" srcId="{05900486-F285-4F2C-8DF3-A0DDB0829592}" destId="{91E186ED-28CF-4034-A313-5604B0EEB730}" srcOrd="3" destOrd="0" presId="urn:microsoft.com/office/officeart/2005/8/layout/target3"/>
    <dgm:cxn modelId="{0C3817ED-2B94-4036-8FE0-BD025CA51B1E}" type="presParOf" srcId="{05900486-F285-4F2C-8DF3-A0DDB0829592}" destId="{C64A6C0D-CF78-4ACB-8F4A-CCD935C1FBB7}" srcOrd="4" destOrd="0" presId="urn:microsoft.com/office/officeart/2005/8/layout/target3"/>
    <dgm:cxn modelId="{D472F908-2D13-4891-9A0F-4D98A1096FA3}" type="presParOf" srcId="{05900486-F285-4F2C-8DF3-A0DDB0829592}" destId="{045F7912-B345-435E-946A-BC4C65067EF9}" srcOrd="5" destOrd="0" presId="urn:microsoft.com/office/officeart/2005/8/layout/target3"/>
    <dgm:cxn modelId="{2EAEB936-F5E2-4455-9F7D-DB7C0B8483E8}" type="presParOf" srcId="{05900486-F285-4F2C-8DF3-A0DDB0829592}" destId="{9F98E0FA-BF01-4AAB-87E0-F07981F90ACE}" srcOrd="6" destOrd="0" presId="urn:microsoft.com/office/officeart/2005/8/layout/target3"/>
    <dgm:cxn modelId="{A6488B8F-B5DA-460C-B4D6-D9130884394F}" type="presParOf" srcId="{05900486-F285-4F2C-8DF3-A0DDB0829592}" destId="{5676EFBF-D8A4-4E4C-A218-C4399BD5E49A}" srcOrd="7" destOrd="0" presId="urn:microsoft.com/office/officeart/2005/8/layout/target3"/>
    <dgm:cxn modelId="{32BC915D-2C20-4786-8786-951B45288837}" type="presParOf" srcId="{05900486-F285-4F2C-8DF3-A0DDB0829592}" destId="{C0595DA9-4779-42AD-9BA6-AB30B8E7C49C}" srcOrd="8" destOrd="0" presId="urn:microsoft.com/office/officeart/2005/8/layout/target3"/>
    <dgm:cxn modelId="{000803DA-3D52-4CD4-A5B0-CB77DBC66545}" type="presParOf" srcId="{05900486-F285-4F2C-8DF3-A0DDB0829592}" destId="{D22C5642-D50A-4FF8-932E-7F4108879926}" srcOrd="9" destOrd="0" presId="urn:microsoft.com/office/officeart/2005/8/layout/target3"/>
    <dgm:cxn modelId="{3F27ECDA-89A7-4E94-A27D-DA3C581CCDFD}" type="presParOf" srcId="{05900486-F285-4F2C-8DF3-A0DDB0829592}" destId="{0FB98643-7663-4C7A-BD01-B6BE55507DA1}" srcOrd="10" destOrd="0" presId="urn:microsoft.com/office/officeart/2005/8/layout/target3"/>
    <dgm:cxn modelId="{DA8D86B4-06A0-48D8-84C3-D2A3F2CF1D4C}" type="presParOf" srcId="{05900486-F285-4F2C-8DF3-A0DDB0829592}" destId="{EE18BECF-67A7-4F75-A7D6-01AB5C0911E8}" srcOrd="11" destOrd="0" presId="urn:microsoft.com/office/officeart/2005/8/layout/target3"/>
    <dgm:cxn modelId="{B7CB6932-91D9-43FE-88E7-34F2DDD9F413}" type="presParOf" srcId="{05900486-F285-4F2C-8DF3-A0DDB0829592}" destId="{79C80046-B813-4403-AB48-C3F699B5AB0C}" srcOrd="12" destOrd="0" presId="urn:microsoft.com/office/officeart/2005/8/layout/target3"/>
    <dgm:cxn modelId="{38B01D14-F0B2-47A2-8F59-DD3F7846A895}" type="presParOf" srcId="{05900486-F285-4F2C-8DF3-A0DDB0829592}" destId="{B8348495-AEA3-4A34-9EAA-ED359EDEA045}" srcOrd="13" destOrd="0" presId="urn:microsoft.com/office/officeart/2005/8/layout/target3"/>
    <dgm:cxn modelId="{489F8135-183E-46B4-A19E-B3801ABE2704}" type="presParOf" srcId="{05900486-F285-4F2C-8DF3-A0DDB0829592}" destId="{940248A8-C27D-4549-ABB0-909E43312830}" srcOrd="14" destOrd="0" presId="urn:microsoft.com/office/officeart/2005/8/layout/target3"/>
    <dgm:cxn modelId="{2C38098C-E258-4482-B257-DB0E8F5005B8}" type="presParOf" srcId="{05900486-F285-4F2C-8DF3-A0DDB0829592}" destId="{A4691E4C-21F8-4B6C-80D5-8BACB392AE8F}" srcOrd="15" destOrd="0" presId="urn:microsoft.com/office/officeart/2005/8/layout/target3"/>
    <dgm:cxn modelId="{7F7D7D81-14EF-4590-A62F-2BD6BF0291CF}" type="presParOf" srcId="{05900486-F285-4F2C-8DF3-A0DDB0829592}" destId="{BCB9F28B-DB1F-4922-97D3-333C74FC431A}" srcOrd="16" destOrd="0" presId="urn:microsoft.com/office/officeart/2005/8/layout/target3"/>
    <dgm:cxn modelId="{5B1D783A-77E3-479F-B916-1CD6FCC87BB5}" type="presParOf" srcId="{05900486-F285-4F2C-8DF3-A0DDB0829592}" destId="{4692F28C-2F5B-423A-93EB-69A42D5F3DDD}" srcOrd="17" destOrd="0" presId="urn:microsoft.com/office/officeart/2005/8/layout/target3"/>
    <dgm:cxn modelId="{712AED34-FBF5-4425-A924-13088DE72F6D}" type="presParOf" srcId="{05900486-F285-4F2C-8DF3-A0DDB0829592}" destId="{25CA3B44-A969-4D9A-8861-21E0649C4A87}" srcOrd="18" destOrd="0" presId="urn:microsoft.com/office/officeart/2005/8/layout/target3"/>
    <dgm:cxn modelId="{C4055F9D-2DC1-462A-95C8-B066A2C911D9}" type="presParOf" srcId="{05900486-F285-4F2C-8DF3-A0DDB0829592}" destId="{107F3C6C-76AA-4290-97E0-390671EAD5D9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08CE6D0-44AD-4998-8097-B276A63D874C}">
      <dsp:nvSpPr>
        <dsp:cNvPr id="0" name=""/>
        <dsp:cNvSpPr/>
      </dsp:nvSpPr>
      <dsp:spPr>
        <a:xfrm>
          <a:off x="0" y="0"/>
          <a:ext cx="4104456" cy="410445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1668161-6AB6-4600-BEB5-9A84821678A3}">
      <dsp:nvSpPr>
        <dsp:cNvPr id="0" name=""/>
        <dsp:cNvSpPr/>
      </dsp:nvSpPr>
      <dsp:spPr>
        <a:xfrm>
          <a:off x="2052228" y="0"/>
          <a:ext cx="5796643" cy="41044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00" kern="1200" dirty="0" smtClean="0"/>
            <a:t>NÁZEV ŠKOLY: </a:t>
          </a:r>
        </a:p>
        <a:p>
          <a:pPr lvl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>
              <a:solidFill>
                <a:schemeClr val="tx2"/>
              </a:solidFill>
            </a:rPr>
            <a:t>Základní škola a Mateřská škola Hrabová, okres Šumperk, </a:t>
          </a:r>
          <a:br>
            <a:rPr lang="cs-CZ" sz="1600" b="0" kern="1200" dirty="0" smtClean="0">
              <a:solidFill>
                <a:schemeClr val="tx2"/>
              </a:solidFill>
            </a:rPr>
          </a:br>
          <a:r>
            <a:rPr lang="cs-CZ" sz="1600" b="0" kern="1200" dirty="0" smtClean="0">
              <a:solidFill>
                <a:schemeClr val="tx2"/>
              </a:solidFill>
            </a:rPr>
            <a:t>příspěvková organizace</a:t>
          </a:r>
          <a:endParaRPr lang="cs-CZ" sz="1600" b="0" kern="1200" dirty="0">
            <a:solidFill>
              <a:schemeClr val="tx2"/>
            </a:solidFill>
          </a:endParaRPr>
        </a:p>
      </dsp:txBody>
      <dsp:txXfrm>
        <a:off x="2052228" y="0"/>
        <a:ext cx="5796643" cy="656712"/>
      </dsp:txXfrm>
    </dsp:sp>
    <dsp:sp modelId="{C64A6C0D-CF78-4ACB-8F4A-CCD935C1FBB7}">
      <dsp:nvSpPr>
        <dsp:cNvPr id="0" name=""/>
        <dsp:cNvSpPr/>
      </dsp:nvSpPr>
      <dsp:spPr>
        <a:xfrm>
          <a:off x="430967" y="639641"/>
          <a:ext cx="3208376" cy="324252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312210"/>
            <a:satOff val="-18034"/>
            <a:lumOff val="1981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45F7912-B345-435E-946A-BC4C65067EF9}">
      <dsp:nvSpPr>
        <dsp:cNvPr id="0" name=""/>
        <dsp:cNvSpPr/>
      </dsp:nvSpPr>
      <dsp:spPr>
        <a:xfrm>
          <a:off x="2052228" y="656712"/>
          <a:ext cx="5796643" cy="324252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312210"/>
              <a:satOff val="-18034"/>
              <a:lumOff val="1981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AUTOR</a:t>
          </a:r>
          <a:r>
            <a:rPr lang="cs-CZ" sz="1200" kern="1200" dirty="0" smtClean="0"/>
            <a:t>: </a:t>
          </a:r>
        </a:p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tx2"/>
              </a:solidFill>
            </a:rPr>
            <a:t>Jana </a:t>
          </a:r>
          <a:r>
            <a:rPr lang="cs-CZ" sz="1600" kern="1200" dirty="0" err="1" smtClean="0">
              <a:solidFill>
                <a:schemeClr val="tx2"/>
              </a:solidFill>
            </a:rPr>
            <a:t>Vondálová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656712"/>
        <a:ext cx="5796643" cy="656712"/>
      </dsp:txXfrm>
    </dsp:sp>
    <dsp:sp modelId="{5676EFBF-D8A4-4E4C-A218-C4399BD5E49A}">
      <dsp:nvSpPr>
        <dsp:cNvPr id="0" name=""/>
        <dsp:cNvSpPr/>
      </dsp:nvSpPr>
      <dsp:spPr>
        <a:xfrm>
          <a:off x="861935" y="1313425"/>
          <a:ext cx="2380584" cy="238058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624420"/>
            <a:satOff val="-36069"/>
            <a:lumOff val="39631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0595DA9-4779-42AD-9BA6-AB30B8E7C49C}">
      <dsp:nvSpPr>
        <dsp:cNvPr id="0" name=""/>
        <dsp:cNvSpPr/>
      </dsp:nvSpPr>
      <dsp:spPr>
        <a:xfrm>
          <a:off x="2052228" y="1313425"/>
          <a:ext cx="5796643" cy="238058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624420"/>
              <a:satOff val="-36069"/>
              <a:lumOff val="3963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NÁZEV</a:t>
          </a:r>
          <a:r>
            <a:rPr lang="cs-CZ" sz="1200" kern="1200" dirty="0" smtClean="0"/>
            <a:t>:</a:t>
          </a:r>
          <a:r>
            <a:rPr lang="cs-CZ" sz="1200" kern="1200" baseline="0" dirty="0" smtClean="0"/>
            <a:t> </a:t>
          </a:r>
        </a:p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baseline="0" dirty="0" smtClean="0">
              <a:solidFill>
                <a:schemeClr val="tx2"/>
              </a:solidFill>
            </a:rPr>
            <a:t>VY_32_INOVACE_10_Vyjmenovaná slova po P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1313425"/>
        <a:ext cx="5796643" cy="656712"/>
      </dsp:txXfrm>
    </dsp:sp>
    <dsp:sp modelId="{0FB98643-7663-4C7A-BD01-B6BE55507DA1}">
      <dsp:nvSpPr>
        <dsp:cNvPr id="0" name=""/>
        <dsp:cNvSpPr/>
      </dsp:nvSpPr>
      <dsp:spPr>
        <a:xfrm>
          <a:off x="1292903" y="1970138"/>
          <a:ext cx="1518648" cy="151864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624420"/>
            <a:satOff val="-36069"/>
            <a:lumOff val="39631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E18BECF-67A7-4F75-A7D6-01AB5C0911E8}">
      <dsp:nvSpPr>
        <dsp:cNvPr id="0" name=""/>
        <dsp:cNvSpPr/>
      </dsp:nvSpPr>
      <dsp:spPr>
        <a:xfrm>
          <a:off x="2052228" y="1970138"/>
          <a:ext cx="5796643" cy="151864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624420"/>
              <a:satOff val="-36069"/>
              <a:lumOff val="3963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TEMA</a:t>
          </a:r>
          <a:r>
            <a:rPr lang="cs-CZ" sz="1200" kern="1200" dirty="0" smtClean="0"/>
            <a:t>: </a:t>
          </a:r>
        </a:p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tx2"/>
              </a:solidFill>
            </a:rPr>
            <a:t>Český jazyk pro 4. a 5. ročník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1970138"/>
        <a:ext cx="5796643" cy="656712"/>
      </dsp:txXfrm>
    </dsp:sp>
    <dsp:sp modelId="{B8348495-AEA3-4A34-9EAA-ED359EDEA045}">
      <dsp:nvSpPr>
        <dsp:cNvPr id="0" name=""/>
        <dsp:cNvSpPr/>
      </dsp:nvSpPr>
      <dsp:spPr>
        <a:xfrm>
          <a:off x="1723871" y="2626851"/>
          <a:ext cx="656712" cy="6567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312210"/>
            <a:satOff val="-18034"/>
            <a:lumOff val="1981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40248A8-C27D-4549-ABB0-909E43312830}">
      <dsp:nvSpPr>
        <dsp:cNvPr id="0" name=""/>
        <dsp:cNvSpPr/>
      </dsp:nvSpPr>
      <dsp:spPr>
        <a:xfrm>
          <a:off x="2052228" y="2626851"/>
          <a:ext cx="5796643" cy="6567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312210"/>
              <a:satOff val="-18034"/>
              <a:lumOff val="1981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ČÍSLO PROJEKTU: </a:t>
          </a:r>
        </a:p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tx2"/>
              </a:solidFill>
            </a:rPr>
            <a:t>CZ.1.07/1.4.00/21.2151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2626851"/>
        <a:ext cx="5796643" cy="65671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27.11.2011</a:t>
            </a:fld>
            <a:endParaRPr lang="cs-CZ" dirty="0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27.11.2011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27.11.2011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27.11.2011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27.11.2011</a:t>
            </a:fld>
            <a:endParaRPr lang="cs-CZ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27.11.2011</a:t>
            </a:fld>
            <a:endParaRPr lang="cs-CZ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27.11.2011</a:t>
            </a:fld>
            <a:endParaRPr lang="cs-CZ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27.11.2011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27.11.2011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dirty="0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27.11.2011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27.11.2011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t>27.11.2011</a:t>
            </a:fld>
            <a:endParaRPr lang="cs-CZ" dirty="0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 dirty="0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 dirty="0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 dirty="0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wmf"/><Relationship Id="rId13" Type="http://schemas.openxmlformats.org/officeDocument/2006/relationships/image" Target="../media/image14.wmf"/><Relationship Id="rId3" Type="http://schemas.openxmlformats.org/officeDocument/2006/relationships/image" Target="../media/image4.png"/><Relationship Id="rId7" Type="http://schemas.openxmlformats.org/officeDocument/2006/relationships/image" Target="../media/image8.wmf"/><Relationship Id="rId12" Type="http://schemas.openxmlformats.org/officeDocument/2006/relationships/image" Target="../media/image13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11" Type="http://schemas.openxmlformats.org/officeDocument/2006/relationships/image" Target="../media/image12.wmf"/><Relationship Id="rId5" Type="http://schemas.openxmlformats.org/officeDocument/2006/relationships/image" Target="../media/image6.wmf"/><Relationship Id="rId10" Type="http://schemas.openxmlformats.org/officeDocument/2006/relationships/image" Target="../media/image11.wmf"/><Relationship Id="rId4" Type="http://schemas.openxmlformats.org/officeDocument/2006/relationships/image" Target="../media/image5.wmf"/><Relationship Id="rId9" Type="http://schemas.openxmlformats.org/officeDocument/2006/relationships/image" Target="../media/image10.wmf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880942514"/>
              </p:ext>
            </p:extLst>
          </p:nvPr>
        </p:nvGraphicFramePr>
        <p:xfrm>
          <a:off x="683568" y="620688"/>
          <a:ext cx="7848872" cy="41044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5157192"/>
            <a:ext cx="5407025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017095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400" b="1" dirty="0" smtClean="0"/>
              <a:t>ANOTACE</a:t>
            </a:r>
            <a:endParaRPr lang="cs-CZ" sz="4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Upevnění řady vyjmenovaných slov.</a:t>
            </a:r>
          </a:p>
          <a:p>
            <a:r>
              <a:rPr lang="cs-CZ" dirty="0" smtClean="0"/>
              <a:t>Názorné vysvětlení pravopisně obtížných slovních spojení.</a:t>
            </a:r>
          </a:p>
          <a:p>
            <a:r>
              <a:rPr lang="cs-CZ" dirty="0" smtClean="0"/>
              <a:t>Určeno </a:t>
            </a:r>
            <a:r>
              <a:rPr lang="cs-CZ" dirty="0"/>
              <a:t>pro práci na interaktivní tabuli</a:t>
            </a:r>
            <a:r>
              <a:rPr lang="cs-CZ" dirty="0" smtClean="0"/>
              <a:t>.</a:t>
            </a:r>
          </a:p>
          <a:p>
            <a:r>
              <a:rPr lang="cs-CZ" smtClean="0"/>
              <a:t>Vytvořeno 28.7.2011.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672234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611560" y="836712"/>
            <a:ext cx="8229600" cy="733942"/>
          </a:xfrm>
        </p:spPr>
        <p:txBody>
          <a:bodyPr>
            <a:normAutofit fontScale="90000"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sz="5400" b="1" dirty="0" smtClean="0">
                <a:ln w="11430"/>
                <a:solidFill>
                  <a:srgbClr val="7030A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Vyjmenovaná slova po </a:t>
            </a:r>
            <a:r>
              <a:rPr lang="cs-CZ" sz="5400" b="1" dirty="0">
                <a:ln w="11430"/>
                <a:solidFill>
                  <a:srgbClr val="7030A0"/>
                </a:soli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P</a:t>
            </a:r>
            <a:endParaRPr lang="cs-CZ" sz="4400" b="1" dirty="0">
              <a:ln w="11430"/>
              <a:solidFill>
                <a:srgbClr val="7030A0"/>
              </a:soli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1059362" y="1772816"/>
            <a:ext cx="712879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Clr>
                <a:srgbClr val="7030A0"/>
              </a:buClr>
              <a:buSzPct val="120000"/>
            </a:pPr>
            <a:r>
              <a:rPr lang="cs-CZ" sz="3200" b="1" dirty="0" smtClean="0">
                <a:solidFill>
                  <a:srgbClr val="CA0697"/>
                </a:solidFill>
              </a:rPr>
              <a:t>Doplň chybějící vyjmenovaná slova:</a:t>
            </a:r>
            <a:endParaRPr lang="cs-CZ" sz="3200" b="1" dirty="0">
              <a:solidFill>
                <a:srgbClr val="CA0697"/>
              </a:solidFill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512569" y="2849136"/>
            <a:ext cx="8163888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/>
              <a:t>pýcha, pytel, _______, netopýr, _______, </a:t>
            </a:r>
            <a:br>
              <a:rPr lang="cs-CZ" sz="3200" b="1" dirty="0" smtClean="0"/>
            </a:br>
            <a:r>
              <a:rPr lang="cs-CZ" sz="3200" b="1" dirty="0" smtClean="0"/>
              <a:t/>
            </a:r>
            <a:br>
              <a:rPr lang="cs-CZ" sz="3200" b="1" dirty="0" smtClean="0"/>
            </a:br>
            <a:r>
              <a:rPr lang="cs-CZ" sz="3200" b="1" dirty="0" smtClean="0"/>
              <a:t>_______, kopyto, _______, třpytit se, </a:t>
            </a:r>
            <a:br>
              <a:rPr lang="cs-CZ" sz="3200" b="1" dirty="0" smtClean="0"/>
            </a:br>
            <a:r>
              <a:rPr lang="cs-CZ" sz="3200" b="1" dirty="0" smtClean="0"/>
              <a:t/>
            </a:r>
            <a:br>
              <a:rPr lang="cs-CZ" sz="3200" b="1" dirty="0" smtClean="0"/>
            </a:br>
            <a:r>
              <a:rPr lang="cs-CZ" sz="3200" b="1" dirty="0" smtClean="0"/>
              <a:t>zpytovat, _______, pýr, _______, čepýřit se </a:t>
            </a:r>
          </a:p>
          <a:p>
            <a:endParaRPr lang="cs-CZ" sz="3200" b="1" dirty="0"/>
          </a:p>
          <a:p>
            <a:endParaRPr lang="cs-CZ" sz="3200" b="1" dirty="0"/>
          </a:p>
        </p:txBody>
      </p:sp>
      <p:sp>
        <p:nvSpPr>
          <p:cNvPr id="41" name="TextovéPole 40"/>
          <p:cNvSpPr txBox="1"/>
          <p:nvPr/>
        </p:nvSpPr>
        <p:spPr>
          <a:xfrm>
            <a:off x="3225015" y="2885130"/>
            <a:ext cx="96577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CC00"/>
                </a:solidFill>
              </a:rPr>
              <a:t>pysk</a:t>
            </a:r>
            <a:endParaRPr lang="cs-CZ" sz="2800" b="1" dirty="0">
              <a:solidFill>
                <a:srgbClr val="00CC00"/>
              </a:solidFill>
            </a:endParaRPr>
          </a:p>
        </p:txBody>
      </p:sp>
      <p:sp>
        <p:nvSpPr>
          <p:cNvPr id="50" name="TextovéPole 49"/>
          <p:cNvSpPr txBox="1"/>
          <p:nvPr/>
        </p:nvSpPr>
        <p:spPr>
          <a:xfrm>
            <a:off x="3707904" y="3882885"/>
            <a:ext cx="161050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CC00"/>
                </a:solidFill>
              </a:rPr>
              <a:t>klopýtat</a:t>
            </a:r>
          </a:p>
        </p:txBody>
      </p:sp>
      <p:sp>
        <p:nvSpPr>
          <p:cNvPr id="51" name="TextovéPole 50"/>
          <p:cNvSpPr txBox="1"/>
          <p:nvPr/>
        </p:nvSpPr>
        <p:spPr>
          <a:xfrm>
            <a:off x="2573811" y="4857562"/>
            <a:ext cx="113409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CC00"/>
                </a:solidFill>
              </a:rPr>
              <a:t>pykat</a:t>
            </a:r>
            <a:endParaRPr lang="cs-CZ" sz="2800" b="1" dirty="0">
              <a:solidFill>
                <a:srgbClr val="00CC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876312" y="3883058"/>
            <a:ext cx="70128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CC00"/>
                </a:solidFill>
              </a:rPr>
              <a:t>pyl</a:t>
            </a:r>
            <a:endParaRPr lang="cs-CZ" sz="2800" b="1" dirty="0">
              <a:solidFill>
                <a:srgbClr val="00CC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516216" y="2885130"/>
            <a:ext cx="122065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CC00"/>
                </a:solidFill>
              </a:rPr>
              <a:t>slepýš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4860032" y="4845964"/>
            <a:ext cx="142641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CC00"/>
                </a:solidFill>
              </a:rPr>
              <a:t>pýřit se</a:t>
            </a:r>
            <a:endParaRPr lang="cs-CZ" sz="2800" b="1" dirty="0">
              <a:solidFill>
                <a:srgbClr val="00CC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204740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7" grpId="0"/>
      <p:bldP spid="41" grpId="0"/>
      <p:bldP spid="50" grpId="0"/>
      <p:bldP spid="51" grpId="0"/>
      <p:bldP spid="8" grpId="0"/>
      <p:bldP spid="9" grpId="0"/>
      <p:bldP spid="10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1" name="Picture 3" descr="C:\Users\spravce_2\AppData\Local\Microsoft\Windows\Temporary Internet Files\Content.IE5\G9T485G7\MC900078625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847148"/>
            <a:ext cx="1296063" cy="39343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4" name="Picture 6" descr="C:\Users\spravce_2\AppData\Local\Microsoft\Windows\Temporary Internet Files\Content.IE5\DEV15AOQ\MC900432537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88024" y="2681063"/>
            <a:ext cx="648072" cy="1584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1813818" y="2351346"/>
            <a:ext cx="1591974" cy="286232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400" dirty="0" smtClean="0"/>
              <a:t>p</a:t>
            </a:r>
            <a:r>
              <a:rPr lang="cs-CZ" sz="2400" dirty="0" smtClean="0">
                <a:solidFill>
                  <a:srgbClr val="00B0F0"/>
                </a:solidFill>
              </a:rPr>
              <a:t>ý</a:t>
            </a:r>
            <a:r>
              <a:rPr lang="cs-CZ" sz="2400" dirty="0" smtClean="0"/>
              <a:t>cha</a:t>
            </a:r>
          </a:p>
          <a:p>
            <a:pPr>
              <a:lnSpc>
                <a:spcPct val="150000"/>
              </a:lnSpc>
            </a:pPr>
            <a:r>
              <a:rPr lang="cs-CZ" sz="2400" dirty="0" smtClean="0"/>
              <a:t>p</a:t>
            </a:r>
            <a:r>
              <a:rPr lang="cs-CZ" sz="2400" dirty="0" smtClean="0">
                <a:solidFill>
                  <a:srgbClr val="00B0F0"/>
                </a:solidFill>
              </a:rPr>
              <a:t>y</a:t>
            </a:r>
            <a:r>
              <a:rPr lang="cs-CZ" sz="2400" dirty="0" smtClean="0"/>
              <a:t>l</a:t>
            </a:r>
          </a:p>
          <a:p>
            <a:pPr>
              <a:lnSpc>
                <a:spcPct val="150000"/>
              </a:lnSpc>
            </a:pPr>
            <a:r>
              <a:rPr lang="cs-CZ" sz="2400" dirty="0" smtClean="0"/>
              <a:t>zp</a:t>
            </a:r>
            <a:r>
              <a:rPr lang="cs-CZ" sz="2400" dirty="0" smtClean="0">
                <a:solidFill>
                  <a:srgbClr val="00B0F0"/>
                </a:solidFill>
              </a:rPr>
              <a:t>y</a:t>
            </a:r>
            <a:r>
              <a:rPr lang="cs-CZ" sz="2400" dirty="0" smtClean="0"/>
              <a:t>chnout</a:t>
            </a:r>
          </a:p>
          <a:p>
            <a:pPr>
              <a:lnSpc>
                <a:spcPct val="150000"/>
              </a:lnSpc>
            </a:pPr>
            <a:r>
              <a:rPr lang="cs-CZ" sz="2400" dirty="0" smtClean="0"/>
              <a:t>na p</a:t>
            </a:r>
            <a:r>
              <a:rPr lang="cs-CZ" sz="2400" dirty="0" smtClean="0">
                <a:solidFill>
                  <a:srgbClr val="00B0F0"/>
                </a:solidFill>
              </a:rPr>
              <a:t>y</a:t>
            </a:r>
            <a:r>
              <a:rPr lang="cs-CZ" sz="2400" dirty="0" smtClean="0"/>
              <a:t>sku</a:t>
            </a:r>
          </a:p>
          <a:p>
            <a:pPr>
              <a:lnSpc>
                <a:spcPct val="150000"/>
              </a:lnSpc>
            </a:pPr>
            <a:r>
              <a:rPr lang="cs-CZ" sz="2400" dirty="0" smtClean="0"/>
              <a:t>slep</a:t>
            </a:r>
            <a:r>
              <a:rPr lang="cs-CZ" sz="2400" dirty="0" smtClean="0">
                <a:solidFill>
                  <a:srgbClr val="00B0F0"/>
                </a:solidFill>
              </a:rPr>
              <a:t>ý</a:t>
            </a:r>
            <a:r>
              <a:rPr lang="cs-CZ" sz="2400" dirty="0" smtClean="0"/>
              <a:t>š</a:t>
            </a:r>
          </a:p>
        </p:txBody>
      </p:sp>
      <p:sp>
        <p:nvSpPr>
          <p:cNvPr id="22" name="TextovéPole 21"/>
          <p:cNvSpPr txBox="1"/>
          <p:nvPr/>
        </p:nvSpPr>
        <p:spPr>
          <a:xfrm>
            <a:off x="6074690" y="2351346"/>
            <a:ext cx="1518364" cy="286232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400" dirty="0" smtClean="0"/>
              <a:t>p</a:t>
            </a:r>
            <a:r>
              <a:rPr lang="cs-CZ" sz="2400" dirty="0" smtClean="0">
                <a:solidFill>
                  <a:srgbClr val="FF0000"/>
                </a:solidFill>
              </a:rPr>
              <a:t>í</a:t>
            </a:r>
            <a:r>
              <a:rPr lang="cs-CZ" sz="2400" dirty="0" smtClean="0"/>
              <a:t>chá</a:t>
            </a:r>
          </a:p>
          <a:p>
            <a:pPr>
              <a:lnSpc>
                <a:spcPct val="150000"/>
              </a:lnSpc>
            </a:pPr>
            <a:r>
              <a:rPr lang="cs-CZ" sz="2400" dirty="0" smtClean="0"/>
              <a:t>p</a:t>
            </a:r>
            <a:r>
              <a:rPr lang="cs-CZ" sz="2400" dirty="0" smtClean="0">
                <a:solidFill>
                  <a:srgbClr val="FF0000"/>
                </a:solidFill>
              </a:rPr>
              <a:t>i</a:t>
            </a:r>
            <a:r>
              <a:rPr lang="cs-CZ" sz="2400" dirty="0" smtClean="0"/>
              <a:t>l</a:t>
            </a:r>
          </a:p>
          <a:p>
            <a:pPr>
              <a:lnSpc>
                <a:spcPct val="150000"/>
              </a:lnSpc>
            </a:pPr>
            <a:r>
              <a:rPr lang="cs-CZ" sz="2400" dirty="0" smtClean="0"/>
              <a:t>sp</a:t>
            </a:r>
            <a:r>
              <a:rPr lang="cs-CZ" sz="2400" dirty="0" smtClean="0">
                <a:solidFill>
                  <a:srgbClr val="FF0000"/>
                </a:solidFill>
              </a:rPr>
              <a:t>í</a:t>
            </a:r>
            <a:r>
              <a:rPr lang="cs-CZ" sz="2400" dirty="0" smtClean="0"/>
              <a:t>chnout</a:t>
            </a:r>
          </a:p>
          <a:p>
            <a:pPr>
              <a:lnSpc>
                <a:spcPct val="150000"/>
              </a:lnSpc>
            </a:pPr>
            <a:r>
              <a:rPr lang="cs-CZ" sz="2400" dirty="0" smtClean="0"/>
              <a:t>na p</a:t>
            </a:r>
            <a:r>
              <a:rPr lang="cs-CZ" sz="2400" dirty="0" smtClean="0">
                <a:solidFill>
                  <a:srgbClr val="FF0000"/>
                </a:solidFill>
              </a:rPr>
              <a:t>í</a:t>
            </a:r>
            <a:r>
              <a:rPr lang="cs-CZ" sz="2400" dirty="0" smtClean="0"/>
              <a:t>sku</a:t>
            </a:r>
          </a:p>
          <a:p>
            <a:pPr>
              <a:lnSpc>
                <a:spcPct val="150000"/>
              </a:lnSpc>
            </a:pPr>
            <a:r>
              <a:rPr lang="cs-CZ" sz="2400" dirty="0" smtClean="0"/>
              <a:t>slep</a:t>
            </a:r>
            <a:r>
              <a:rPr lang="cs-CZ" sz="2400" dirty="0" smtClean="0">
                <a:solidFill>
                  <a:srgbClr val="FF0000"/>
                </a:solidFill>
              </a:rPr>
              <a:t>í</a:t>
            </a:r>
            <a:r>
              <a:rPr lang="cs-CZ" sz="2400" dirty="0" smtClean="0"/>
              <a:t>š</a:t>
            </a:r>
            <a:endParaRPr lang="cs-CZ" sz="2400" dirty="0"/>
          </a:p>
        </p:txBody>
      </p:sp>
      <p:pic>
        <p:nvPicPr>
          <p:cNvPr id="1040" name="Picture 16" descr="C:\Users\spravce_2\AppData\Local\Microsoft\Windows\Temporary Internet Files\Content.IE5\JQLS3JXF\MC90036079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76741" y="2220779"/>
            <a:ext cx="373077" cy="6620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1" name="Picture 17" descr="C:\Users\spravce_2\AppData\Local\Microsoft\Windows\Temporary Internet Files\Content.IE5\PI9E4ZZE\MC900199255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75379" y="2197589"/>
            <a:ext cx="373541" cy="7084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2" name="Picture 18" descr="C:\Users\spravce_2\AppData\Local\Microsoft\Windows\Temporary Internet Files\Content.IE5\D8JJ3BAN\MC900438018[1].pn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55776" y="2965647"/>
            <a:ext cx="507504" cy="5075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3" name="Picture 19" descr="C:\Users\spravce_2\AppData\Local\Microsoft\Windows\Temporary Internet Files\Content.IE5\KX1DIDLU\MC900413606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2913879"/>
            <a:ext cx="562664" cy="6110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4" name="Picture 20" descr="C:\Users\spravce_2\AppData\Local\Microsoft\Windows\Temporary Internet Files\Content.IE5\PI9E4ZZE\MC900292130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3453" y="3356992"/>
            <a:ext cx="462459" cy="6245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7" name="Picture 23" descr="C:\Users\spravce_2\AppData\Local\Microsoft\Windows\Temporary Internet Files\Content.IE5\DEV15AOQ\MC900435991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76359" y="3503487"/>
            <a:ext cx="609136" cy="5541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50" name="Picture 26" descr="C:\Users\spravce_2\AppData\Local\Microsoft\Windows\Temporary Internet Files\Content.IE5\8C7PJOBM\MC900290188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19253" y="4170139"/>
            <a:ext cx="686072" cy="4207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51" name="Picture 27" descr="C:\Users\spravce_2\AppData\Local\Microsoft\Windows\Temporary Internet Files\Content.IE5\BJ9MNE97\MC900297909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94904" y="4265239"/>
            <a:ext cx="1159901" cy="4903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52" name="Picture 28" descr="C:\Users\spravce_2\AppData\Local\Microsoft\Windows\Temporary Internet Files\Content.IE5\D8JJ3BAN\MC900330290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31000" y="4784717"/>
            <a:ext cx="776505" cy="4289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54" name="Picture 30" descr="C:\Users\spravce_2\AppData\Local\Microsoft\Windows\Temporary Internet Files\Content.IE5\JQLS3JXF\MC900290933[1].wmf"/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34672" y="4784718"/>
            <a:ext cx="362641" cy="6017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244575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0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0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0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47664" y="1196752"/>
            <a:ext cx="4667688" cy="86177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>
                <a:solidFill>
                  <a:srgbClr val="CA0697"/>
                </a:solidFill>
              </a:rPr>
              <a:t>Doplň chybějící </a:t>
            </a:r>
            <a:r>
              <a:rPr lang="cs-CZ" sz="3200" b="1" dirty="0" smtClean="0">
                <a:solidFill>
                  <a:srgbClr val="CA0697"/>
                </a:solidFill>
              </a:rPr>
              <a:t>i/í, y/ý:</a:t>
            </a:r>
            <a:endParaRPr lang="cs-CZ" sz="3200" b="1" dirty="0">
              <a:solidFill>
                <a:srgbClr val="CA0697"/>
              </a:solidFill>
            </a:endParaRPr>
          </a:p>
          <a:p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611560" y="2836736"/>
            <a:ext cx="7992888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p__</a:t>
            </a:r>
            <a:r>
              <a:rPr lang="cs-CZ" sz="3200" dirty="0" err="1" smtClean="0"/>
              <a:t>lně</a:t>
            </a:r>
            <a:r>
              <a:rPr lang="cs-CZ" sz="3200" dirty="0" smtClean="0"/>
              <a:t> pracovat, </a:t>
            </a:r>
            <a:r>
              <a:rPr lang="cs-CZ" sz="3200" dirty="0" err="1" smtClean="0"/>
              <a:t>slep__š</a:t>
            </a:r>
            <a:r>
              <a:rPr lang="cs-CZ" sz="3200" dirty="0" smtClean="0"/>
              <a:t> se plazí, p__</a:t>
            </a:r>
            <a:r>
              <a:rPr lang="cs-CZ" sz="3200" dirty="0" err="1" smtClean="0"/>
              <a:t>chlavé</a:t>
            </a:r>
            <a:r>
              <a:rPr lang="cs-CZ" sz="3200" dirty="0" smtClean="0"/>
              <a:t> </a:t>
            </a:r>
            <a:br>
              <a:rPr lang="cs-CZ" sz="3200" dirty="0" smtClean="0"/>
            </a:b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200" dirty="0" smtClean="0"/>
              <a:t>trny, </a:t>
            </a:r>
            <a:r>
              <a:rPr lang="cs-CZ" sz="3200" dirty="0" err="1" smtClean="0"/>
              <a:t>p__l</a:t>
            </a:r>
            <a:r>
              <a:rPr lang="cs-CZ" sz="3200" dirty="0" smtClean="0"/>
              <a:t> limonádu, lovit na </a:t>
            </a:r>
            <a:r>
              <a:rPr lang="cs-CZ" sz="3200" dirty="0" err="1" smtClean="0"/>
              <a:t>třp</a:t>
            </a:r>
            <a:r>
              <a:rPr lang="cs-CZ" sz="3200" dirty="0" smtClean="0"/>
              <a:t>__</a:t>
            </a:r>
            <a:r>
              <a:rPr lang="cs-CZ" sz="3200" dirty="0" err="1" smtClean="0"/>
              <a:t>tku</a:t>
            </a:r>
            <a:r>
              <a:rPr lang="cs-CZ" sz="3200" dirty="0" smtClean="0"/>
              <a:t>, </a:t>
            </a:r>
            <a:r>
              <a:rPr lang="cs-CZ" sz="3200" dirty="0" err="1" smtClean="0"/>
              <a:t>p__l</a:t>
            </a:r>
            <a:r>
              <a:rPr lang="cs-CZ" sz="3200" dirty="0" smtClean="0"/>
              <a:t> </a:t>
            </a:r>
          </a:p>
          <a:p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200" dirty="0" smtClean="0"/>
              <a:t>z květin, </a:t>
            </a:r>
            <a:r>
              <a:rPr lang="cs-CZ" sz="3200" dirty="0" err="1" smtClean="0"/>
              <a:t>zp</a:t>
            </a:r>
            <a:r>
              <a:rPr lang="cs-CZ" sz="3200" dirty="0" smtClean="0"/>
              <a:t>__</a:t>
            </a:r>
            <a:r>
              <a:rPr lang="cs-CZ" sz="3200" dirty="0" err="1" smtClean="0"/>
              <a:t>tovat</a:t>
            </a:r>
            <a:r>
              <a:rPr lang="cs-CZ" sz="3200" dirty="0" smtClean="0"/>
              <a:t> svědomí, </a:t>
            </a:r>
            <a:r>
              <a:rPr lang="cs-CZ" sz="3200" dirty="0" err="1" smtClean="0"/>
              <a:t>slep__š</a:t>
            </a:r>
            <a:r>
              <a:rPr lang="cs-CZ" sz="3200" dirty="0" smtClean="0"/>
              <a:t> to, </a:t>
            </a:r>
            <a:r>
              <a:rPr lang="cs-CZ" sz="3200" dirty="0" err="1" smtClean="0"/>
              <a:t>p__r</a:t>
            </a:r>
            <a:r>
              <a:rPr lang="cs-CZ" sz="3200" dirty="0" smtClean="0"/>
              <a:t> </a:t>
            </a:r>
            <a:endParaRPr lang="cs-CZ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971600" y="2838826"/>
            <a:ext cx="32092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>
                <a:solidFill>
                  <a:srgbClr val="FF0000"/>
                </a:solidFill>
              </a:rPr>
              <a:t>i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6750990" y="2836736"/>
            <a:ext cx="32092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>
                <a:solidFill>
                  <a:srgbClr val="FF0000"/>
                </a:solidFill>
              </a:rPr>
              <a:t>i</a:t>
            </a:r>
          </a:p>
        </p:txBody>
      </p:sp>
      <p:sp>
        <p:nvSpPr>
          <p:cNvPr id="13" name="TextovéPole 12"/>
          <p:cNvSpPr txBox="1"/>
          <p:nvPr/>
        </p:nvSpPr>
        <p:spPr>
          <a:xfrm>
            <a:off x="7668344" y="3821620"/>
            <a:ext cx="39466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>
                <a:solidFill>
                  <a:srgbClr val="00B0F0"/>
                </a:solidFill>
              </a:rPr>
              <a:t>y</a:t>
            </a:r>
          </a:p>
        </p:txBody>
      </p:sp>
      <p:sp>
        <p:nvSpPr>
          <p:cNvPr id="15" name="TextovéPole 14"/>
          <p:cNvSpPr txBox="1"/>
          <p:nvPr/>
        </p:nvSpPr>
        <p:spPr>
          <a:xfrm>
            <a:off x="6255866" y="3821620"/>
            <a:ext cx="39466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B0F0"/>
                </a:solidFill>
              </a:rPr>
              <a:t>y</a:t>
            </a:r>
            <a:endParaRPr lang="cs-CZ" sz="3200" b="1" dirty="0">
              <a:solidFill>
                <a:srgbClr val="00B0F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360358" y="2840916"/>
            <a:ext cx="39466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B0F0"/>
                </a:solidFill>
              </a:rPr>
              <a:t>ý</a:t>
            </a:r>
            <a:endParaRPr lang="cs-CZ" sz="3200" b="1" dirty="0">
              <a:solidFill>
                <a:srgbClr val="00B0F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6453196" y="4788352"/>
            <a:ext cx="32092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í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2699792" y="4806506"/>
            <a:ext cx="39466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B0F0"/>
                </a:solidFill>
              </a:rPr>
              <a:t>y</a:t>
            </a:r>
            <a:endParaRPr lang="cs-CZ" sz="3200" b="1" dirty="0">
              <a:solidFill>
                <a:srgbClr val="00B0F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1835696" y="3821619"/>
            <a:ext cx="32092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>
                <a:solidFill>
                  <a:srgbClr val="FF0000"/>
                </a:solidFill>
              </a:rPr>
              <a:t>i</a:t>
            </a:r>
          </a:p>
        </p:txBody>
      </p:sp>
      <p:sp>
        <p:nvSpPr>
          <p:cNvPr id="21" name="TextovéPole 20"/>
          <p:cNvSpPr txBox="1"/>
          <p:nvPr/>
        </p:nvSpPr>
        <p:spPr>
          <a:xfrm>
            <a:off x="7877927" y="4788353"/>
            <a:ext cx="39466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00B0F0"/>
                </a:solidFill>
              </a:rPr>
              <a:t>ý</a:t>
            </a:r>
            <a:endParaRPr lang="cs-CZ" sz="3200" b="1" dirty="0">
              <a:solidFill>
                <a:srgbClr val="00B0F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651921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6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7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8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9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0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4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6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6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6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8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8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8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9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0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1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1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1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9" fill="hold">
                      <p:stCondLst>
                        <p:cond delay="indefinite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2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3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3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3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3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3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7" fill="hold">
                      <p:stCondLst>
                        <p:cond delay="indefinite"/>
                      </p:stCondLst>
                      <p:childTnLst>
                        <p:par>
                          <p:cTn id="138" fill="hold">
                            <p:stCondLst>
                              <p:cond delay="0"/>
                            </p:stCondLst>
                            <p:childTnLst>
                              <p:par>
                                <p:cTn id="13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4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4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4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5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5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5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5" fill="hold">
                      <p:stCondLst>
                        <p:cond delay="indefinite"/>
                      </p:stCondLst>
                      <p:childTnLst>
                        <p:par>
                          <p:cTn id="156" fill="hold">
                            <p:stCondLst>
                              <p:cond delay="0"/>
                            </p:stCondLst>
                            <p:childTnLst>
                              <p:par>
                                <p:cTn id="157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6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6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6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7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7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10" grpId="0"/>
      <p:bldP spid="13" grpId="0"/>
      <p:bldP spid="15" grpId="0"/>
      <p:bldP spid="12" grpId="0"/>
      <p:bldP spid="17" grpId="0"/>
      <p:bldP spid="18" grpId="0"/>
      <p:bldP spid="19" grpId="0"/>
      <p:bldP spid="21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400" b="1" dirty="0" smtClean="0">
                <a:solidFill>
                  <a:schemeClr val="accent1"/>
                </a:solidFill>
                <a:latin typeface="Calibri" pitchFamily="34" charset="0"/>
                <a:cs typeface="Calibri" pitchFamily="34" charset="0"/>
              </a:rPr>
              <a:t>CITACE</a:t>
            </a:r>
          </a:p>
        </p:txBody>
      </p:sp>
      <p:sp>
        <p:nvSpPr>
          <p:cNvPr id="3075" name="Zástupný symbol pro obsah 2"/>
          <p:cNvSpPr>
            <a:spLocks noGrp="1"/>
          </p:cNvSpPr>
          <p:nvPr>
            <p:ph idx="1"/>
          </p:nvPr>
        </p:nvSpPr>
        <p:spPr>
          <a:xfrm>
            <a:off x="827584" y="2132856"/>
            <a:ext cx="7772400" cy="901080"/>
          </a:xfrm>
        </p:spPr>
        <p:txBody>
          <a:bodyPr/>
          <a:lstStyle/>
          <a:p>
            <a:pPr>
              <a:buClr>
                <a:schemeClr val="bg2">
                  <a:lumMod val="75000"/>
                </a:schemeClr>
              </a:buClr>
              <a:buSzPct val="120000"/>
              <a:buFont typeface="Arial" pitchFamily="34" charset="0"/>
              <a:buChar char="•"/>
            </a:pPr>
            <a:r>
              <a:rPr lang="cs-CZ" dirty="0" smtClean="0">
                <a:latin typeface="Calibri" pitchFamily="34" charset="0"/>
                <a:cs typeface="Calibri" pitchFamily="34" charset="0"/>
              </a:rPr>
              <a:t>Obrázky – www.office.com</a:t>
            </a:r>
          </a:p>
        </p:txBody>
      </p:sp>
    </p:spTree>
    <p:extLst>
      <p:ext uri="{BB962C8B-B14F-4D97-AF65-F5344CB8AC3E}">
        <p14:creationId xmlns:p14="http://schemas.microsoft.com/office/powerpoint/2010/main" val="13982879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gallery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1291</TotalTime>
  <Words>130</Words>
  <Application>Microsoft Office PowerPoint</Application>
  <PresentationFormat>Předvádění na obrazovce (4:3)</PresentationFormat>
  <Paragraphs>48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Tok</vt:lpstr>
      <vt:lpstr>Prezentace aplikace PowerPoint</vt:lpstr>
      <vt:lpstr>ANOTACE</vt:lpstr>
      <vt:lpstr>Vyjmenovaná slova po P</vt:lpstr>
      <vt:lpstr>Prezentace aplikace PowerPoint</vt:lpstr>
      <vt:lpstr>Prezentace aplikace PowerPoint</vt:lpstr>
      <vt:lpstr>CITACE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Jana Vondálová</dc:creator>
  <cp:lastModifiedBy>spravce_2</cp:lastModifiedBy>
  <cp:revision>151</cp:revision>
  <dcterms:created xsi:type="dcterms:W3CDTF">2011-06-20T10:40:08Z</dcterms:created>
  <dcterms:modified xsi:type="dcterms:W3CDTF">2011-11-27T14:43:38Z</dcterms:modified>
</cp:coreProperties>
</file>