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71" r:id="rId5"/>
    <p:sldId id="272" r:id="rId6"/>
    <p:sldId id="27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CA0697"/>
    <a:srgbClr val="FFFF66"/>
    <a:srgbClr val="FF66FF"/>
    <a:srgbClr val="FF9900"/>
    <a:srgbClr val="009900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VY_32_INOVACE_12_Vyjmenovaná slova po V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VY_32_INOVACE_12_Vyjmenovaná slova po V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18" Type="http://schemas.openxmlformats.org/officeDocument/2006/relationships/image" Target="../media/image17.wmf"/><Relationship Id="rId3" Type="http://schemas.openxmlformats.org/officeDocument/2006/relationships/image" Target="../media/image3.wmf"/><Relationship Id="rId21" Type="http://schemas.openxmlformats.org/officeDocument/2006/relationships/image" Target="../media/image20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17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6" Type="http://schemas.microsoft.com/office/2007/relationships/media" Target="../media/media1.wav"/><Relationship Id="rId20" Type="http://schemas.openxmlformats.org/officeDocument/2006/relationships/image" Target="../media/image19.wmf"/><Relationship Id="rId1" Type="http://schemas.openxmlformats.org/officeDocument/2006/relationships/audio" Target="../media/media1.wav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24" Type="http://schemas.openxmlformats.org/officeDocument/2006/relationships/image" Target="../media/image23.wmf"/><Relationship Id="rId5" Type="http://schemas.openxmlformats.org/officeDocument/2006/relationships/image" Target="../media/image5.png"/><Relationship Id="rId15" Type="http://schemas.openxmlformats.org/officeDocument/2006/relationships/image" Target="../media/image15.jpeg"/><Relationship Id="rId23" Type="http://schemas.openxmlformats.org/officeDocument/2006/relationships/image" Target="../media/image22.wmf"/><Relationship Id="rId10" Type="http://schemas.openxmlformats.org/officeDocument/2006/relationships/image" Target="../media/image10.wmf"/><Relationship Id="rId19" Type="http://schemas.openxmlformats.org/officeDocument/2006/relationships/image" Target="../media/image18.wmf"/><Relationship Id="rId4" Type="http://schemas.openxmlformats.org/officeDocument/2006/relationships/image" Target="../media/image4.png"/><Relationship Id="rId9" Type="http://schemas.openxmlformats.org/officeDocument/2006/relationships/image" Target="../media/image9.wmf"/><Relationship Id="rId14" Type="http://schemas.openxmlformats.org/officeDocument/2006/relationships/image" Target="../media/image14.jpeg"/><Relationship Id="rId22" Type="http://schemas.openxmlformats.org/officeDocument/2006/relationships/image" Target="../media/image2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68089508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Upevnění řady vyjmenovaných slov.</a:t>
            </a:r>
          </a:p>
          <a:p>
            <a:r>
              <a:rPr lang="cs-CZ" dirty="0" smtClean="0"/>
              <a:t>Názorné vysvětlení pravopisně obtížných slovních spojení.</a:t>
            </a:r>
          </a:p>
          <a:p>
            <a:r>
              <a:rPr lang="cs-CZ" dirty="0" smtClean="0"/>
              <a:t>Rozpoznání slov s předponou vy-/</a:t>
            </a:r>
            <a:r>
              <a:rPr lang="cs-CZ" dirty="0" err="1" smtClean="0"/>
              <a:t>vý</a:t>
            </a:r>
            <a:r>
              <a:rPr lang="cs-CZ" dirty="0" smtClean="0"/>
              <a:t>-.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30.7.2011.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836712"/>
            <a:ext cx="8229600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Vyjmenovaná slova </a:t>
            </a:r>
            <a:r>
              <a:rPr lang="cs-CZ" sz="5400" b="1" smtClean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 </a:t>
            </a:r>
            <a:r>
              <a:rPr lang="cs-CZ" sz="5400" b="1" dirty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</a:t>
            </a:r>
            <a:endParaRPr lang="cs-CZ" sz="4400" b="1" dirty="0">
              <a:ln w="11430"/>
              <a:solidFill>
                <a:srgbClr val="7030A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059362" y="1772816"/>
            <a:ext cx="7128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7030A0"/>
              </a:buClr>
              <a:buSzPct val="120000"/>
            </a:pPr>
            <a:r>
              <a:rPr lang="cs-CZ" sz="3200" b="1" dirty="0" smtClean="0">
                <a:solidFill>
                  <a:srgbClr val="CA0697"/>
                </a:solidFill>
              </a:rPr>
              <a:t>Doplň chybějící vyjmenovaná slova:</a:t>
            </a:r>
            <a:endParaRPr lang="cs-CZ" sz="3200" b="1" dirty="0">
              <a:solidFill>
                <a:srgbClr val="CA0697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55576" y="2849136"/>
            <a:ext cx="794786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vy, vysoký, _______, výskat, _______, 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žvýkat, vydra, _______, _______, povyk, 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_______, slova s předponou vy-, </a:t>
            </a:r>
            <a:r>
              <a:rPr lang="cs-CZ" sz="3200" b="1" dirty="0" err="1" smtClean="0"/>
              <a:t>vý</a:t>
            </a:r>
            <a:r>
              <a:rPr lang="cs-CZ" sz="3200" b="1" dirty="0" smtClean="0"/>
              <a:t>- </a:t>
            </a:r>
          </a:p>
          <a:p>
            <a:endParaRPr lang="cs-CZ" sz="3200" b="1" dirty="0"/>
          </a:p>
          <a:p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015405" y="2885130"/>
            <a:ext cx="706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výt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252895" y="3860783"/>
            <a:ext cx="1060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vyžle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899592" y="4857562"/>
            <a:ext cx="12145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výheň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04610" y="3860783"/>
            <a:ext cx="722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výr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2885130"/>
            <a:ext cx="12978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zvykat</a:t>
            </a:r>
          </a:p>
        </p:txBody>
      </p: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1" grpId="0"/>
      <p:bldP spid="50" grpId="0"/>
      <p:bldP spid="51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spravce_2\AppData\Local\Microsoft\Windows\Temporary Internet Files\Content.IE5\G9T485G7\MC9000786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7148"/>
            <a:ext cx="1296063" cy="39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spravce_2\AppData\Local\Microsoft\Windows\Temporary Internet Files\Content.IE5\DEV15AOQ\MC90043253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81063"/>
            <a:ext cx="64807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13818" y="744287"/>
            <a:ext cx="1035348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r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ří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ra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skat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  <a:r>
              <a:rPr lang="cs-CZ" sz="2400" dirty="0" smtClean="0"/>
              <a:t>la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ská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ška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š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794213"/>
            <a:ext cx="96693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r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ří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ra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skat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la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ská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žka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š</a:t>
            </a:r>
            <a:endParaRPr lang="cs-CZ" sz="2400" dirty="0"/>
          </a:p>
        </p:txBody>
      </p:sp>
      <p:pic>
        <p:nvPicPr>
          <p:cNvPr id="2" name="Picture 2" descr="C:\Users\spravce_2\AppData\Local\Microsoft\Windows\Temporary Internet Files\Content.IE5\KX1DIDLU\MC90044146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1492" y="814268"/>
            <a:ext cx="651349" cy="65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095" y="814268"/>
            <a:ext cx="333988" cy="548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spravce_2\AppData\Local\Microsoft\Windows\Temporary Internet Files\Content.IE5\DEV15AOQ\MC9004414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2327" y="1465617"/>
            <a:ext cx="320998" cy="429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spravce_2\AppData\Local\Microsoft\Windows\Temporary Internet Files\Content.IE5\JQLS3JXF\MC9000573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8217" y="2137000"/>
            <a:ext cx="920343" cy="623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ravce_2\AppData\Local\Microsoft\Windows\Temporary Internet Files\Content.IE5\8C7PJOBM\MC90010498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9524" y="1622555"/>
            <a:ext cx="697236" cy="69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spravce_2\AppData\Local\Microsoft\Windows\Temporary Internet Files\Content.IE5\8C7PJOBM\MC90032481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3000" y="2535221"/>
            <a:ext cx="685384" cy="45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spravce_2\AppData\Local\Microsoft\Windows\Temporary Internet Files\Content.IE5\G9T485G7\MC90035985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2996" y="2899891"/>
            <a:ext cx="406910" cy="655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ravce_2\AppData\Local\Microsoft\Windows\Temporary Internet Files\Content.IE5\KX1DIDLU\MC90035882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4378" y="3011777"/>
            <a:ext cx="406968" cy="71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C:\Users\spravce_2\AppData\Local\Microsoft\Windows\Temporary Internet Files\Content.IE5\8C7PJOBM\MC90005499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2619" y="3600813"/>
            <a:ext cx="608363" cy="559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spravce_2\AppData\Local\Microsoft\Windows\Temporary Internet Files\Content.IE5\8C7PJOBM\MP900409610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8226" y="3764555"/>
            <a:ext cx="480305" cy="475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2602285" y="4152371"/>
            <a:ext cx="816147" cy="471594"/>
            <a:chOff x="2602285" y="4152371"/>
            <a:chExt cx="816147" cy="471594"/>
          </a:xfrm>
        </p:grpSpPr>
        <p:pic>
          <p:nvPicPr>
            <p:cNvPr id="1042" name="Picture 18" descr="C:\Users\spravce_2\AppData\Local\Microsoft\Windows\Temporary Internet Files\Content.IE5\D8JJ3BAN\MP900438769[1].jpg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02285" y="4152371"/>
              <a:ext cx="503034" cy="4715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MS900075061[1].wav">
              <a:hlinkClick r:id="" action="ppaction://media"/>
            </p:cNvPr>
            <p:cNvPicPr>
              <a:picLocks noChangeAspect="1"/>
            </p:cNvPicPr>
            <p:nvPr>
              <a:audioFile r:link="rId1"/>
              <p:extLst>
                <p:ext uri="{DAA4B4D4-6D71-4841-9C94-3DE7FCFB9230}">
                  <p14:media xmlns:p14="http://schemas.microsoft.com/office/powerpoint/2010/main" xmlns="" r:embed="rId16"/>
                </p:ext>
              </p:extLst>
            </p:nvPr>
          </p:nvPicPr>
          <p:blipFill>
            <a:blip r:embed="rId17" cstate="print"/>
            <a:stretch>
              <a:fillRect/>
            </a:stretch>
          </p:blipFill>
          <p:spPr>
            <a:xfrm>
              <a:off x="3113632" y="4269107"/>
              <a:ext cx="304800" cy="304800"/>
            </a:xfrm>
            <a:prstGeom prst="rect">
              <a:avLst/>
            </a:prstGeom>
          </p:spPr>
        </p:pic>
      </p:grpSp>
      <p:pic>
        <p:nvPicPr>
          <p:cNvPr id="1043" name="Picture 19" descr="C:\Users\spravce_2\AppData\Local\Microsoft\Windows\Temporary Internet Files\Content.IE5\JQLS3JXF\MC900334722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3726" y="4269141"/>
            <a:ext cx="724652" cy="41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spravce_2\AppData\Local\Microsoft\Windows\Temporary Internet Files\Content.IE5\8C7PJOBM\MC900232599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5835" y="4674755"/>
            <a:ext cx="341930" cy="471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spravce_2\AppData\Local\Microsoft\Windows\Temporary Internet Files\Content.IE5\D8JJ3BAN\MC900089636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0749" y="4921553"/>
            <a:ext cx="319559" cy="44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spravce_2\AppData\Local\Microsoft\Windows\Temporary Internet Files\Content.IE5\G9T485G7\MC900088888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4119" y="5146032"/>
            <a:ext cx="435787" cy="619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Program Files (x86)\Microsoft Office\MEDIA\CAGCAT10\j0157763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7472" y="5413755"/>
            <a:ext cx="374040" cy="377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spravce_2\AppData\Local\Microsoft\Windows\Temporary Internet Files\Content.IE5\D8JJ3BAN\MC900237267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8967" y="5806253"/>
            <a:ext cx="428798" cy="62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spravce_2\AppData\Local\Microsoft\Windows\Temporary Internet Files\Content.IE5\PI9E4ZZE\MC900304351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3535" y="5806253"/>
            <a:ext cx="384996" cy="69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4457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1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96752"/>
            <a:ext cx="466768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A0697"/>
                </a:solidFill>
              </a:rPr>
              <a:t>Doplň chybějící </a:t>
            </a:r>
            <a:r>
              <a:rPr lang="cs-CZ" sz="3200" b="1" dirty="0" smtClean="0">
                <a:solidFill>
                  <a:srgbClr val="CA0697"/>
                </a:solidFill>
              </a:rPr>
              <a:t>i/í, y/ý:</a:t>
            </a:r>
            <a:endParaRPr lang="cs-CZ" sz="3200" b="1" dirty="0">
              <a:solidFill>
                <a:srgbClr val="CA0697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836736"/>
            <a:ext cx="79928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chlazené </a:t>
            </a:r>
            <a:r>
              <a:rPr lang="cs-CZ" sz="3200" dirty="0" err="1" smtClean="0"/>
              <a:t>v__no</a:t>
            </a:r>
            <a:r>
              <a:rPr lang="cs-CZ" sz="3200" dirty="0" smtClean="0"/>
              <a:t>, musíš mu </a:t>
            </a:r>
            <a:r>
              <a:rPr lang="cs-CZ" sz="3200" dirty="0" err="1" smtClean="0"/>
              <a:t>v__kat</a:t>
            </a:r>
            <a:r>
              <a:rPr lang="cs-CZ" sz="3200" dirty="0" smtClean="0"/>
              <a:t>, rozsviť 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err="1" smtClean="0"/>
              <a:t>sv</a:t>
            </a:r>
            <a:r>
              <a:rPr lang="cs-CZ" sz="3200" dirty="0" smtClean="0"/>
              <a:t>__</a:t>
            </a:r>
            <a:r>
              <a:rPr lang="cs-CZ" sz="3200" dirty="0" err="1" smtClean="0"/>
              <a:t>čku</a:t>
            </a:r>
            <a:r>
              <a:rPr lang="cs-CZ" sz="3200" dirty="0" smtClean="0"/>
              <a:t>, špatné </a:t>
            </a:r>
            <a:r>
              <a:rPr lang="cs-CZ" sz="3200" dirty="0" err="1" smtClean="0"/>
              <a:t>náv</a:t>
            </a:r>
            <a:r>
              <a:rPr lang="cs-CZ" sz="3200" dirty="0" smtClean="0"/>
              <a:t>__</a:t>
            </a:r>
            <a:r>
              <a:rPr lang="cs-CZ" sz="3200" dirty="0" err="1" smtClean="0"/>
              <a:t>ky</a:t>
            </a:r>
            <a:r>
              <a:rPr lang="cs-CZ" sz="3200" dirty="0" smtClean="0"/>
              <a:t>, malá Ev__</a:t>
            </a:r>
            <a:r>
              <a:rPr lang="cs-CZ" sz="3200" dirty="0" err="1" smtClean="0"/>
              <a:t>čka</a:t>
            </a:r>
            <a:r>
              <a:rPr lang="cs-CZ" sz="3200" dirty="0" smtClean="0"/>
              <a:t>, 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letět v__</a:t>
            </a:r>
            <a:r>
              <a:rPr lang="cs-CZ" sz="3200" dirty="0" err="1" smtClean="0"/>
              <a:t>soko</a:t>
            </a:r>
            <a:r>
              <a:rPr lang="cs-CZ" sz="3200" dirty="0" smtClean="0"/>
              <a:t>, slavné v__</a:t>
            </a:r>
            <a:r>
              <a:rPr lang="cs-CZ" sz="3200" dirty="0" err="1" smtClean="0"/>
              <a:t>tězství</a:t>
            </a:r>
            <a:r>
              <a:rPr lang="cs-CZ" sz="3200" dirty="0" smtClean="0"/>
              <a:t>, </a:t>
            </a:r>
            <a:r>
              <a:rPr lang="cs-CZ" sz="3200" dirty="0" err="1" smtClean="0"/>
              <a:t>žv</a:t>
            </a:r>
            <a:r>
              <a:rPr lang="cs-CZ" sz="3200" dirty="0" smtClean="0"/>
              <a:t>__kačka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15959" y="2836736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</a:rPr>
              <a:t>y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534612" y="4785352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4785351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ý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3821619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</a:rPr>
              <a:t>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763688" y="4785352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</a:rPr>
              <a:t>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083769" y="3821620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34063" y="2836734"/>
            <a:ext cx="3128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58089" y="3821620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5192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7" grpId="0"/>
      <p:bldP spid="21" grpId="0"/>
      <p:bldP spid="14" grpId="0"/>
      <p:bldP spid="16" grpId="0"/>
      <p:bldP spid="20" grpId="0"/>
      <p:bldP spid="22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764704"/>
            <a:ext cx="669674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A0697"/>
                </a:solidFill>
              </a:rPr>
              <a:t>Doplň </a:t>
            </a:r>
            <a:r>
              <a:rPr lang="cs-CZ" sz="3200" b="1" dirty="0">
                <a:solidFill>
                  <a:srgbClr val="CA0697"/>
                </a:solidFill>
              </a:rPr>
              <a:t>chybějící </a:t>
            </a:r>
            <a:r>
              <a:rPr lang="cs-CZ" sz="3200" b="1" dirty="0" smtClean="0">
                <a:solidFill>
                  <a:srgbClr val="CA0697"/>
                </a:solidFill>
              </a:rPr>
              <a:t>i/í, y/ý, rozlišuj slova s předponou vy-/</a:t>
            </a:r>
            <a:r>
              <a:rPr lang="cs-CZ" sz="3200" b="1" dirty="0" err="1" smtClean="0">
                <a:solidFill>
                  <a:srgbClr val="CA0697"/>
                </a:solidFill>
              </a:rPr>
              <a:t>vý</a:t>
            </a:r>
            <a:r>
              <a:rPr lang="cs-CZ" sz="3200" b="1" dirty="0" smtClean="0">
                <a:solidFill>
                  <a:srgbClr val="CA0697"/>
                </a:solidFill>
              </a:rPr>
              <a:t>-:</a:t>
            </a:r>
            <a:endParaRPr lang="cs-CZ" sz="3200" b="1" dirty="0">
              <a:solidFill>
                <a:srgbClr val="CA0697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844824"/>
            <a:ext cx="167738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v__</a:t>
            </a:r>
            <a:r>
              <a:rPr lang="cs-CZ" sz="2400" b="1" dirty="0" err="1" smtClean="0"/>
              <a:t>právěl</a:t>
            </a:r>
            <a:endParaRPr lang="cs-CZ" sz="2400" b="1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v__</a:t>
            </a:r>
            <a:r>
              <a:rPr lang="cs-CZ" sz="2400" b="1" dirty="0" err="1" smtClean="0"/>
              <a:t>ditelný</a:t>
            </a:r>
            <a:endParaRPr lang="cs-CZ" sz="2400" b="1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v__</a:t>
            </a:r>
            <a:r>
              <a:rPr lang="cs-CZ" sz="2400" b="1" dirty="0" err="1" smtClean="0"/>
              <a:t>šňovka</a:t>
            </a:r>
            <a:endParaRPr lang="cs-CZ" sz="2400" b="1" dirty="0" smtClean="0"/>
          </a:p>
          <a:p>
            <a:pPr>
              <a:lnSpc>
                <a:spcPct val="150000"/>
              </a:lnSpc>
            </a:pPr>
            <a:r>
              <a:rPr lang="cs-CZ" sz="2400" b="1" dirty="0" err="1" smtClean="0"/>
              <a:t>v__nález</a:t>
            </a:r>
            <a:endParaRPr lang="cs-CZ" sz="2400" b="1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v__</a:t>
            </a:r>
            <a:r>
              <a:rPr lang="cs-CZ" sz="2400" b="1" dirty="0" err="1" smtClean="0"/>
              <a:t>ník</a:t>
            </a:r>
            <a:endParaRPr lang="cs-CZ" sz="2400" b="1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v__</a:t>
            </a:r>
            <a:r>
              <a:rPr lang="cs-CZ" sz="2400" b="1" dirty="0" err="1" smtClean="0"/>
              <a:t>robek</a:t>
            </a:r>
            <a:endParaRPr lang="cs-CZ" sz="2400" b="1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v__</a:t>
            </a:r>
            <a:r>
              <a:rPr lang="cs-CZ" sz="2400" b="1" dirty="0" err="1" smtClean="0"/>
              <a:t>dlička</a:t>
            </a:r>
            <a:endParaRPr lang="cs-CZ" sz="2400" b="1" dirty="0"/>
          </a:p>
          <a:p>
            <a:pPr>
              <a:lnSpc>
                <a:spcPct val="150000"/>
              </a:lnSpc>
            </a:pPr>
            <a:r>
              <a:rPr lang="cs-CZ" sz="2400" b="1" dirty="0" err="1" smtClean="0"/>
              <a:t>v__mysl</a:t>
            </a:r>
            <a:endParaRPr lang="cs-CZ" sz="24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372200" y="1988840"/>
            <a:ext cx="0" cy="43802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796136" y="1844824"/>
            <a:ext cx="205453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/>
              <a:t> 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00CC00"/>
                </a:solidFill>
              </a:rPr>
              <a:t>vy</a:t>
            </a:r>
            <a:r>
              <a:rPr lang="cs-CZ" sz="2400" b="1" dirty="0" smtClean="0"/>
              <a:t>právěl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       viditelný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       višňovka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  </a:t>
            </a:r>
            <a:r>
              <a:rPr lang="cs-CZ" sz="2400" b="1" dirty="0" smtClean="0">
                <a:solidFill>
                  <a:srgbClr val="00CC00"/>
                </a:solidFill>
              </a:rPr>
              <a:t>vy</a:t>
            </a:r>
            <a:r>
              <a:rPr lang="cs-CZ" sz="2400" b="1" dirty="0" smtClean="0"/>
              <a:t>nález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       viník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  </a:t>
            </a:r>
            <a:r>
              <a:rPr lang="cs-CZ" sz="2400" b="1" dirty="0" smtClean="0">
                <a:solidFill>
                  <a:srgbClr val="00CC00"/>
                </a:solidFill>
              </a:rPr>
              <a:t>vý</a:t>
            </a:r>
            <a:r>
              <a:rPr lang="cs-CZ" sz="2400" b="1" dirty="0" smtClean="0"/>
              <a:t>robek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       vidlička</a:t>
            </a:r>
            <a:endParaRPr lang="cs-CZ" sz="2400" b="1" dirty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  </a:t>
            </a:r>
            <a:r>
              <a:rPr lang="cs-CZ" sz="2400" b="1" dirty="0" smtClean="0">
                <a:solidFill>
                  <a:srgbClr val="00CC00"/>
                </a:solidFill>
              </a:rPr>
              <a:t>vý</a:t>
            </a:r>
            <a:r>
              <a:rPr lang="cs-CZ" sz="2400" b="1" dirty="0" smtClean="0"/>
              <a:t>mysl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1959223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B0F0"/>
                </a:solidFill>
              </a:rPr>
              <a:t>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511678" y="4714487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ý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30158" y="2523243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38929" y="3053573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85564" y="3596136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B0F0"/>
                </a:solidFill>
              </a:rPr>
              <a:t>y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458075" y="4165232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02907" y="5228466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58075" y="5821611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ý</a:t>
            </a:r>
            <a:endParaRPr lang="cs-CZ" sz="24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3986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1481</TotalTime>
  <Words>204</Words>
  <Application>Microsoft Office PowerPoint</Application>
  <PresentationFormat>Předvádění na obrazovce (4:3)</PresentationFormat>
  <Paragraphs>81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Vyjmenovaná slova po V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174</cp:revision>
  <dcterms:created xsi:type="dcterms:W3CDTF">2011-06-20T10:40:08Z</dcterms:created>
  <dcterms:modified xsi:type="dcterms:W3CDTF">2013-05-16T07:41:37Z</dcterms:modified>
</cp:coreProperties>
</file>