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59" r:id="rId4"/>
    <p:sldId id="274" r:id="rId5"/>
    <p:sldId id="275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A0697"/>
    <a:srgbClr val="00CC00"/>
    <a:srgbClr val="FFFF66"/>
    <a:srgbClr val="FF66FF"/>
    <a:srgbClr val="FF9900"/>
    <a:srgbClr val="009900"/>
    <a:srgbClr val="00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24" autoAdjust="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VY_32_INOVACE_13_Vyjmenovaná slova po Z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VY_32_INOVACE_13_Vyjmenovaná slova po Z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999390874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Upevnění řady vyjmenovaných slov.</a:t>
            </a:r>
          </a:p>
          <a:p>
            <a:r>
              <a:rPr lang="cs-CZ" dirty="0" smtClean="0"/>
              <a:t>Názorné vysvětlení pravopisně obtížných slovních spojení.</a:t>
            </a:r>
          </a:p>
          <a:p>
            <a:r>
              <a:rPr lang="cs-CZ" dirty="0" smtClean="0"/>
              <a:t>Opakování vyjmenovaných slov formou křížovky.</a:t>
            </a:r>
          </a:p>
          <a:p>
            <a:r>
              <a:rPr lang="cs-CZ" dirty="0" smtClean="0"/>
              <a:t>Určeno </a:t>
            </a:r>
            <a:r>
              <a:rPr lang="cs-CZ" dirty="0"/>
              <a:t>pro práci na interaktivní tabuli</a:t>
            </a:r>
            <a:r>
              <a:rPr lang="cs-CZ" dirty="0" smtClean="0"/>
              <a:t>.</a:t>
            </a:r>
          </a:p>
          <a:p>
            <a:r>
              <a:rPr lang="cs-CZ" smtClean="0"/>
              <a:t>Vytvořeno 30.7.2011.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836712"/>
            <a:ext cx="8229600" cy="733942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7030A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Vyjmenovaná slova po </a:t>
            </a:r>
            <a:r>
              <a:rPr lang="cs-CZ" sz="5400" b="1" dirty="0">
                <a:ln w="11430"/>
                <a:solidFill>
                  <a:srgbClr val="7030A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</a:t>
            </a:r>
            <a:endParaRPr lang="cs-CZ" sz="4400" b="1" dirty="0">
              <a:ln w="11430"/>
              <a:solidFill>
                <a:srgbClr val="7030A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059362" y="1772816"/>
            <a:ext cx="71287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7030A0"/>
              </a:buClr>
              <a:buSzPct val="120000"/>
            </a:pPr>
            <a:r>
              <a:rPr lang="cs-CZ" sz="3200" b="1" dirty="0" smtClean="0">
                <a:solidFill>
                  <a:srgbClr val="CA0697"/>
                </a:solidFill>
              </a:rPr>
              <a:t>Doplň chybějící vyjmenovaná slova:</a:t>
            </a:r>
            <a:endParaRPr lang="cs-CZ" sz="3200" b="1" dirty="0">
              <a:solidFill>
                <a:srgbClr val="CA0697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55576" y="2849136"/>
            <a:ext cx="79478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_______, _______, _________, _______</a:t>
            </a:r>
            <a:endParaRPr lang="cs-CZ" sz="32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899592" y="2874491"/>
            <a:ext cx="9252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brzy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093292" y="2874491"/>
            <a:ext cx="19245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nazývat se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627784" y="2885130"/>
            <a:ext cx="10724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jazyk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62445" y="2875153"/>
            <a:ext cx="14455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Ruzyně</a:t>
            </a:r>
          </a:p>
        </p:txBody>
      </p:sp>
      <p:grpSp>
        <p:nvGrpSpPr>
          <p:cNvPr id="2" name="Skupina 1"/>
          <p:cNvGrpSpPr/>
          <p:nvPr/>
        </p:nvGrpSpPr>
        <p:grpSpPr>
          <a:xfrm>
            <a:off x="1087000" y="3843433"/>
            <a:ext cx="6128020" cy="2594929"/>
            <a:chOff x="1619672" y="3789040"/>
            <a:chExt cx="6128020" cy="2594929"/>
          </a:xfrm>
        </p:grpSpPr>
        <p:pic>
          <p:nvPicPr>
            <p:cNvPr id="10" name="Picture 3" descr="C:\Users\spravce_2\AppData\Local\Microsoft\Windows\Temporary Internet Files\Content.IE5\G9T485G7\MC900078625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19672" y="3789040"/>
              <a:ext cx="697079" cy="21160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2854288" y="4075645"/>
              <a:ext cx="1554143" cy="230832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cs-CZ" sz="2400" dirty="0" smtClean="0"/>
                <a:t>brz</a:t>
              </a:r>
              <a:r>
                <a:rPr lang="cs-CZ" sz="2400" dirty="0" smtClean="0">
                  <a:solidFill>
                    <a:srgbClr val="00B0F0"/>
                  </a:solidFill>
                </a:rPr>
                <a:t>y</a:t>
              </a:r>
            </a:p>
            <a:p>
              <a:pPr>
                <a:lnSpc>
                  <a:spcPct val="150000"/>
                </a:lnSpc>
              </a:pPr>
              <a:r>
                <a:rPr lang="cs-CZ" sz="2400" dirty="0" smtClean="0"/>
                <a:t>naz</a:t>
              </a:r>
              <a:r>
                <a:rPr lang="cs-CZ" sz="2400" dirty="0" smtClean="0">
                  <a:solidFill>
                    <a:srgbClr val="00B0F0"/>
                  </a:solidFill>
                </a:rPr>
                <a:t>ý</a:t>
              </a:r>
              <a:r>
                <a:rPr lang="cs-CZ" sz="2400" dirty="0" smtClean="0"/>
                <a:t>vat se</a:t>
              </a:r>
            </a:p>
            <a:p>
              <a:pPr>
                <a:lnSpc>
                  <a:spcPct val="150000"/>
                </a:lnSpc>
              </a:pPr>
              <a:endParaRPr lang="cs-CZ" sz="2400" dirty="0" smtClean="0"/>
            </a:p>
            <a:p>
              <a:pPr>
                <a:lnSpc>
                  <a:spcPct val="150000"/>
                </a:lnSpc>
              </a:pPr>
              <a:endParaRPr lang="cs-CZ" sz="2400" dirty="0" smtClean="0"/>
            </a:p>
          </p:txBody>
        </p:sp>
        <p:pic>
          <p:nvPicPr>
            <p:cNvPr id="12" name="Picture 6" descr="C:\Users\spravce_2\AppData\Local\Microsoft\Windows\Temporary Internet Files\Content.IE5\DEV15AOQ\MC900432537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4075645"/>
              <a:ext cx="457568" cy="11184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5724128" y="4064327"/>
              <a:ext cx="1481175" cy="230832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cs-CZ" sz="2400" dirty="0" smtClean="0"/>
                <a:t>brz</a:t>
              </a:r>
              <a:r>
                <a:rPr lang="cs-CZ" sz="2400" dirty="0" smtClean="0">
                  <a:solidFill>
                    <a:srgbClr val="FF0000"/>
                  </a:solidFill>
                </a:rPr>
                <a:t>ičko</a:t>
              </a:r>
            </a:p>
            <a:p>
              <a:pPr>
                <a:lnSpc>
                  <a:spcPct val="150000"/>
                </a:lnSpc>
              </a:pPr>
              <a:r>
                <a:rPr lang="cs-CZ" sz="2400" dirty="0" err="1" smtClean="0"/>
                <a:t>naz</a:t>
              </a:r>
              <a:r>
                <a:rPr lang="cs-CZ" sz="2400" dirty="0" err="1" smtClean="0">
                  <a:solidFill>
                    <a:srgbClr val="FF0000"/>
                  </a:solidFill>
                </a:rPr>
                <a:t>í</a:t>
              </a:r>
              <a:r>
                <a:rPr lang="cs-CZ" sz="2400" dirty="0" err="1" smtClean="0"/>
                <a:t>vat</a:t>
              </a:r>
              <a:r>
                <a:rPr lang="cs-CZ" sz="2400" dirty="0" smtClean="0"/>
                <a:t> se</a:t>
              </a:r>
            </a:p>
            <a:p>
              <a:pPr>
                <a:lnSpc>
                  <a:spcPct val="150000"/>
                </a:lnSpc>
              </a:pPr>
              <a:endParaRPr lang="cs-CZ" sz="2400" dirty="0" smtClean="0"/>
            </a:p>
            <a:p>
              <a:pPr>
                <a:lnSpc>
                  <a:spcPct val="150000"/>
                </a:lnSpc>
              </a:pPr>
              <a:endParaRPr lang="cs-CZ" sz="2400" dirty="0" smtClean="0"/>
            </a:p>
          </p:txBody>
        </p:sp>
        <p:pic>
          <p:nvPicPr>
            <p:cNvPr id="2050" name="Picture 2" descr="C:\Users\spravce_2\AppData\Local\Microsoft\Windows\Temporary Internet Files\Content.IE5\KX1DIDLU\MC90019654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44574" y="4738736"/>
              <a:ext cx="503118" cy="4752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1" name="Picture 3" descr="C:\Users\spravce_2\AppData\Local\Microsoft\Windows\Temporary Internet Files\Content.IE5\JQLS3JXF\MC90031103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83924" y="4758625"/>
              <a:ext cx="609175" cy="4355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4220474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41" grpId="0"/>
      <p:bldP spid="50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82930681"/>
              </p:ext>
            </p:extLst>
          </p:nvPr>
        </p:nvGraphicFramePr>
        <p:xfrm>
          <a:off x="1187624" y="1438579"/>
          <a:ext cx="7128000" cy="475200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792000"/>
                <a:gridCol w="792000"/>
                <a:gridCol w="792000"/>
                <a:gridCol w="792000"/>
                <a:gridCol w="792000"/>
                <a:gridCol w="792000"/>
                <a:gridCol w="792000"/>
                <a:gridCol w="792000"/>
                <a:gridCol w="792000"/>
              </a:tblGrid>
              <a:tr h="792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2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92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2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92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2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92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3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sz="28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sz="28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92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cs-CZ" sz="28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2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92000">
                <a:tc>
                  <a:txBody>
                    <a:bodyPr/>
                    <a:lstStyle/>
                    <a:p>
                      <a:r>
                        <a:rPr lang="cs-CZ" dirty="0" smtClean="0"/>
                        <a:t>ŠŠ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3074" name="Picture 2" descr="C:\Users\spravce_2\AppData\Local\Microsoft\Windows\Temporary Internet Files\Content.IE5\BJ9MNE97\MC9003840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659840"/>
            <a:ext cx="634598" cy="471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pravce_2\AppData\Local\Microsoft\Windows\Temporary Internet Files\Content.IE5\DEV15AOQ\MC9003264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62538" y="2321827"/>
            <a:ext cx="697005" cy="603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pravce_2\AppData\Local\Microsoft\Windows\Temporary Internet Files\Content.IE5\JQLS3JXF\MC9002868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96678" y="3140968"/>
            <a:ext cx="769560" cy="673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pravce_2\AppData\Local\Microsoft\Windows\Temporary Internet Files\Content.IE5\G9T485G7\MC9003054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08648" y="3847583"/>
            <a:ext cx="601450" cy="682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pravce_2\AppData\Local\Microsoft\Windows\Temporary Internet Files\Content.IE5\8C7PJOBM\MC90033029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62538" y="4742750"/>
            <a:ext cx="730229" cy="403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spravce_2\AppData\Local\Microsoft\Windows\Temporary Internet Files\Content.IE5\PI9E4ZZE\MC90038260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70313" y="5406028"/>
            <a:ext cx="678120" cy="723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96678" y="764704"/>
            <a:ext cx="72546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A0697"/>
                </a:solidFill>
              </a:rPr>
              <a:t>Pozor na jména Zbyněk a __________.</a:t>
            </a:r>
            <a:endParaRPr lang="cs-CZ" sz="3200" b="1" dirty="0">
              <a:solidFill>
                <a:srgbClr val="CA069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5974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97693634"/>
              </p:ext>
            </p:extLst>
          </p:nvPr>
        </p:nvGraphicFramePr>
        <p:xfrm>
          <a:off x="1187624" y="1438579"/>
          <a:ext cx="7128000" cy="475200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792000"/>
                <a:gridCol w="792000"/>
                <a:gridCol w="792000"/>
                <a:gridCol w="792000"/>
                <a:gridCol w="792000"/>
                <a:gridCol w="792000"/>
                <a:gridCol w="792000"/>
                <a:gridCol w="792000"/>
                <a:gridCol w="792000"/>
              </a:tblGrid>
              <a:tr h="792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2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U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Z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Ě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92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2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B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92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2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Š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92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3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P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Š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sz="28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sz="28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92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cs-CZ" sz="28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2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P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Ý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Š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92000">
                <a:tc>
                  <a:txBody>
                    <a:bodyPr/>
                    <a:lstStyle/>
                    <a:p>
                      <a:r>
                        <a:rPr lang="cs-CZ" dirty="0" smtClean="0"/>
                        <a:t>ŠŠ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B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Ý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3074" name="Picture 2" descr="C:\Users\spravce_2\AppData\Local\Microsoft\Windows\Temporary Internet Files\Content.IE5\BJ9MNE97\MC9003840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659840"/>
            <a:ext cx="634598" cy="471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pravce_2\AppData\Local\Microsoft\Windows\Temporary Internet Files\Content.IE5\DEV15AOQ\MC9003264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62538" y="2321827"/>
            <a:ext cx="697005" cy="603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pravce_2\AppData\Local\Microsoft\Windows\Temporary Internet Files\Content.IE5\JQLS3JXF\MC9002868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96678" y="3140968"/>
            <a:ext cx="769560" cy="673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pravce_2\AppData\Local\Microsoft\Windows\Temporary Internet Files\Content.IE5\G9T485G7\MC9003054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08648" y="3847583"/>
            <a:ext cx="601450" cy="682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pravce_2\AppData\Local\Microsoft\Windows\Temporary Internet Files\Content.IE5\8C7PJOBM\MC90033029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62538" y="4742750"/>
            <a:ext cx="730229" cy="403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spravce_2\AppData\Local\Microsoft\Windows\Temporary Internet Files\Content.IE5\PI9E4ZZE\MC90038260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70313" y="5406028"/>
            <a:ext cx="678120" cy="723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96678" y="764704"/>
            <a:ext cx="65537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A0697"/>
                </a:solidFill>
              </a:rPr>
              <a:t>Pozor na jména Zbyněk a </a:t>
            </a:r>
            <a:r>
              <a:rPr lang="cs-CZ" sz="3200" b="1" u="sng" dirty="0" smtClean="0">
                <a:solidFill>
                  <a:srgbClr val="CA0697"/>
                </a:solidFill>
              </a:rPr>
              <a:t>Zbyšek.</a:t>
            </a:r>
            <a:endParaRPr lang="cs-CZ" sz="3200" b="1" dirty="0">
              <a:solidFill>
                <a:srgbClr val="CA069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2051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</a:t>
            </a:r>
            <a:r>
              <a:rPr lang="cs-CZ" dirty="0" smtClean="0">
                <a:latin typeface="Calibri" pitchFamily="34" charset="0"/>
                <a:cs typeface="Calibri" pitchFamily="34" charset="0"/>
                <a:hlinkClick r:id="rId2"/>
              </a:rPr>
              <a:t>www.office.</a:t>
            </a:r>
            <a:r>
              <a:rPr lang="cs-CZ" dirty="0" err="1" smtClean="0">
                <a:latin typeface="Calibri" pitchFamily="34" charset="0"/>
                <a:cs typeface="Calibri" pitchFamily="34" charset="0"/>
                <a:hlinkClick r:id="rId2"/>
              </a:rPr>
              <a:t>microsoft.com</a:t>
            </a:r>
            <a:endParaRPr lang="cs-CZ" smtClean="0">
              <a:latin typeface="Calibri" pitchFamily="34" charset="0"/>
              <a:cs typeface="Calibri" pitchFamily="34" charset="0"/>
            </a:endParaRPr>
          </a:p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287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1530</TotalTime>
  <Words>141</Words>
  <Application>Microsoft Office PowerPoint</Application>
  <PresentationFormat>Předvádění na obrazovce (4:3)</PresentationFormat>
  <Paragraphs>64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Vyjmenovaná slova po Z</vt:lpstr>
      <vt:lpstr>Snímek 4</vt:lpstr>
      <vt:lpstr>Snímek 5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Dum</cp:lastModifiedBy>
  <cp:revision>181</cp:revision>
  <dcterms:created xsi:type="dcterms:W3CDTF">2011-06-20T10:40:08Z</dcterms:created>
  <dcterms:modified xsi:type="dcterms:W3CDTF">2013-05-16T07:42:39Z</dcterms:modified>
</cp:coreProperties>
</file>