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8" r:id="rId2"/>
    <p:sldId id="257" r:id="rId3"/>
    <p:sldId id="259" r:id="rId4"/>
    <p:sldId id="276" r:id="rId5"/>
    <p:sldId id="277" r:id="rId6"/>
    <p:sldId id="278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  <a:srgbClr val="00FF00"/>
    <a:srgbClr val="CA0697"/>
    <a:srgbClr val="00CC00"/>
    <a:srgbClr val="FF66FF"/>
    <a:srgbClr val="FF9900"/>
    <a:srgbClr val="0099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C083E6E3-FA7D-4D7B-A595-EF9225AFEA82}" styleName="Světlý styl 1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4" autoAdjust="0"/>
    <p:restoredTop sz="94624" autoAdjust="0"/>
  </p:normalViewPr>
  <p:slideViewPr>
    <p:cSldViewPr>
      <p:cViewPr>
        <p:scale>
          <a:sx n="80" d="100"/>
          <a:sy n="80" d="100"/>
        </p:scale>
        <p:origin x="-864" y="-58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Jana </a:t>
          </a:r>
          <a:r>
            <a:rPr lang="cs-CZ" sz="1600" dirty="0" err="1" smtClean="0">
              <a:solidFill>
                <a:schemeClr val="tx2"/>
              </a:solidFill>
            </a:rPr>
            <a:t>Vondálová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dirty="0" smtClean="0">
              <a:solidFill>
                <a:schemeClr val="tx2"/>
              </a:solidFill>
            </a:rPr>
            <a:t>VY_32_INOVACE_14_Stavba slova</a:t>
          </a:r>
          <a:endParaRPr lang="cs-CZ" sz="1600" dirty="0">
            <a:solidFill>
              <a:schemeClr val="tx2"/>
            </a:solidFill>
          </a:endParaRPr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Český jazyk pro 4. a 5. ročník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/>
      <dgm:spPr/>
    </dgm:pt>
    <dgm:pt modelId="{C0595DA9-4779-42AD-9BA6-AB30B8E7C49C}" type="pres">
      <dgm:prSet presAssocID="{39D30570-46AC-465C-B7B9-D2118E079C21}" presName="rect3" presStyleLbl="alignAcc1" presStyleIdx="2" presStyleCnt="5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3F6F0BFB-8264-4E79-8D7D-F4450F0CF2BD}" type="presOf" srcId="{EF97F5D6-4A81-49EA-AC2D-4DBD5DC024D2}" destId="{91668161-6AB6-4600-BEB5-9A84821678A3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DE8AF893-E86A-4A95-88C0-54689AD8A6F8}" type="presOf" srcId="{3B7B90AD-211A-416E-B220-0498D530F9D4}" destId="{045F7912-B345-435E-946A-BC4C65067EF9}" srcOrd="0" destOrd="0" presId="urn:microsoft.com/office/officeart/2005/8/layout/target3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7BCFE544-E2FE-451A-A882-B0DA074D6521}" type="presOf" srcId="{8BB4EE2B-3DD1-4F6C-861B-A1986E402398}" destId="{EE18BECF-67A7-4F75-A7D6-01AB5C0911E8}" srcOrd="0" destOrd="0" presId="urn:microsoft.com/office/officeart/2005/8/layout/target3"/>
    <dgm:cxn modelId="{9917B7F9-A3D0-4DD9-AB85-9F20EA350A00}" type="presOf" srcId="{EF97F5D6-4A81-49EA-AC2D-4DBD5DC024D2}" destId="{A4691E4C-21F8-4B6C-80D5-8BACB392AE8F}" srcOrd="1" destOrd="0" presId="urn:microsoft.com/office/officeart/2005/8/layout/target3"/>
    <dgm:cxn modelId="{A413D867-89BD-4740-A7A7-B2F6AE66361D}" type="presOf" srcId="{39D30570-46AC-465C-B7B9-D2118E079C21}" destId="{4692F28C-2F5B-423A-93EB-69A42D5F3DDD}" srcOrd="1" destOrd="0" presId="urn:microsoft.com/office/officeart/2005/8/layout/target3"/>
    <dgm:cxn modelId="{84926722-6B81-4102-AEEF-241E3219906F}" type="presOf" srcId="{39D30570-46AC-465C-B7B9-D2118E079C21}" destId="{C0595DA9-4779-42AD-9BA6-AB30B8E7C49C}" srcOrd="0" destOrd="0" presId="urn:microsoft.com/office/officeart/2005/8/layout/target3"/>
    <dgm:cxn modelId="{B0402053-0A2D-498B-8D93-64A0C7236B37}" type="presOf" srcId="{8BB4EE2B-3DD1-4F6C-861B-A1986E402398}" destId="{25CA3B44-A969-4D9A-8861-21E0649C4A87}" srcOrd="1" destOrd="0" presId="urn:microsoft.com/office/officeart/2005/8/layout/target3"/>
    <dgm:cxn modelId="{03DE809A-65F5-42C2-A5BB-FFCC2238E6DB}" type="presOf" srcId="{3B7B90AD-211A-416E-B220-0498D530F9D4}" destId="{BCB9F28B-DB1F-4922-97D3-333C74FC431A}" srcOrd="1" destOrd="0" presId="urn:microsoft.com/office/officeart/2005/8/layout/target3"/>
    <dgm:cxn modelId="{5806B700-65F5-4D21-944A-233E501A7472}" type="presOf" srcId="{E81CD3C7-D9D7-4E6D-AC07-05960AAD1AA5}" destId="{940248A8-C27D-4549-ABB0-909E43312830}" srcOrd="0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2F7558E5-8C6F-4DCB-95B3-101F9507EAFB}" type="presOf" srcId="{2F353AF2-72CC-413E-92DB-BF4F24AD5CA0}" destId="{05900486-F285-4F2C-8DF3-A0DDB0829592}" srcOrd="0" destOrd="0" presId="urn:microsoft.com/office/officeart/2005/8/layout/target3"/>
    <dgm:cxn modelId="{91450CA7-F421-4C24-87D7-9FCE52C73A6E}" type="presOf" srcId="{E81CD3C7-D9D7-4E6D-AC07-05960AAD1AA5}" destId="{107F3C6C-76AA-4290-97E0-390671EAD5D9}" srcOrd="1" destOrd="0" presId="urn:microsoft.com/office/officeart/2005/8/layout/target3"/>
    <dgm:cxn modelId="{AEA5B056-8954-45C4-82C9-79F37C93874D}" type="presParOf" srcId="{05900486-F285-4F2C-8DF3-A0DDB0829592}" destId="{208CE6D0-44AD-4998-8097-B276A63D874C}" srcOrd="0" destOrd="0" presId="urn:microsoft.com/office/officeart/2005/8/layout/target3"/>
    <dgm:cxn modelId="{0D3C87F8-40AD-4AA0-B29F-27600F2B3229}" type="presParOf" srcId="{05900486-F285-4F2C-8DF3-A0DDB0829592}" destId="{AA133BE2-EF4B-4020-844B-D67B374EAE8B}" srcOrd="1" destOrd="0" presId="urn:microsoft.com/office/officeart/2005/8/layout/target3"/>
    <dgm:cxn modelId="{04DF85D6-46D8-47AB-827E-E1A1734F83FD}" type="presParOf" srcId="{05900486-F285-4F2C-8DF3-A0DDB0829592}" destId="{91668161-6AB6-4600-BEB5-9A84821678A3}" srcOrd="2" destOrd="0" presId="urn:microsoft.com/office/officeart/2005/8/layout/target3"/>
    <dgm:cxn modelId="{53EEA201-3EE3-4743-B595-FBDAB3D46331}" type="presParOf" srcId="{05900486-F285-4F2C-8DF3-A0DDB0829592}" destId="{91E186ED-28CF-4034-A313-5604B0EEB730}" srcOrd="3" destOrd="0" presId="urn:microsoft.com/office/officeart/2005/8/layout/target3"/>
    <dgm:cxn modelId="{0C3817ED-2B94-4036-8FE0-BD025CA51B1E}" type="presParOf" srcId="{05900486-F285-4F2C-8DF3-A0DDB0829592}" destId="{C64A6C0D-CF78-4ACB-8F4A-CCD935C1FBB7}" srcOrd="4" destOrd="0" presId="urn:microsoft.com/office/officeart/2005/8/layout/target3"/>
    <dgm:cxn modelId="{D472F908-2D13-4891-9A0F-4D98A1096FA3}" type="presParOf" srcId="{05900486-F285-4F2C-8DF3-A0DDB0829592}" destId="{045F7912-B345-435E-946A-BC4C65067EF9}" srcOrd="5" destOrd="0" presId="urn:microsoft.com/office/officeart/2005/8/layout/target3"/>
    <dgm:cxn modelId="{2EAEB936-F5E2-4455-9F7D-DB7C0B8483E8}" type="presParOf" srcId="{05900486-F285-4F2C-8DF3-A0DDB0829592}" destId="{9F98E0FA-BF01-4AAB-87E0-F07981F90ACE}" srcOrd="6" destOrd="0" presId="urn:microsoft.com/office/officeart/2005/8/layout/target3"/>
    <dgm:cxn modelId="{A6488B8F-B5DA-460C-B4D6-D9130884394F}" type="presParOf" srcId="{05900486-F285-4F2C-8DF3-A0DDB0829592}" destId="{5676EFBF-D8A4-4E4C-A218-C4399BD5E49A}" srcOrd="7" destOrd="0" presId="urn:microsoft.com/office/officeart/2005/8/layout/target3"/>
    <dgm:cxn modelId="{32BC915D-2C20-4786-8786-951B45288837}" type="presParOf" srcId="{05900486-F285-4F2C-8DF3-A0DDB0829592}" destId="{C0595DA9-4779-42AD-9BA6-AB30B8E7C49C}" srcOrd="8" destOrd="0" presId="urn:microsoft.com/office/officeart/2005/8/layout/target3"/>
    <dgm:cxn modelId="{000803DA-3D52-4CD4-A5B0-CB77DBC66545}" type="presParOf" srcId="{05900486-F285-4F2C-8DF3-A0DDB0829592}" destId="{D22C5642-D50A-4FF8-932E-7F4108879926}" srcOrd="9" destOrd="0" presId="urn:microsoft.com/office/officeart/2005/8/layout/target3"/>
    <dgm:cxn modelId="{3F27ECDA-89A7-4E94-A27D-DA3C581CCDFD}" type="presParOf" srcId="{05900486-F285-4F2C-8DF3-A0DDB0829592}" destId="{0FB98643-7663-4C7A-BD01-B6BE55507DA1}" srcOrd="10" destOrd="0" presId="urn:microsoft.com/office/officeart/2005/8/layout/target3"/>
    <dgm:cxn modelId="{DA8D86B4-06A0-48D8-84C3-D2A3F2CF1D4C}" type="presParOf" srcId="{05900486-F285-4F2C-8DF3-A0DDB0829592}" destId="{EE18BECF-67A7-4F75-A7D6-01AB5C0911E8}" srcOrd="11" destOrd="0" presId="urn:microsoft.com/office/officeart/2005/8/layout/target3"/>
    <dgm:cxn modelId="{B7CB6932-91D9-43FE-88E7-34F2DDD9F413}" type="presParOf" srcId="{05900486-F285-4F2C-8DF3-A0DDB0829592}" destId="{79C80046-B813-4403-AB48-C3F699B5AB0C}" srcOrd="12" destOrd="0" presId="urn:microsoft.com/office/officeart/2005/8/layout/target3"/>
    <dgm:cxn modelId="{38B01D14-F0B2-47A2-8F59-DD3F7846A895}" type="presParOf" srcId="{05900486-F285-4F2C-8DF3-A0DDB0829592}" destId="{B8348495-AEA3-4A34-9EAA-ED359EDEA045}" srcOrd="13" destOrd="0" presId="urn:microsoft.com/office/officeart/2005/8/layout/target3"/>
    <dgm:cxn modelId="{489F8135-183E-46B4-A19E-B3801ABE2704}" type="presParOf" srcId="{05900486-F285-4F2C-8DF3-A0DDB0829592}" destId="{940248A8-C27D-4549-ABB0-909E43312830}" srcOrd="14" destOrd="0" presId="urn:microsoft.com/office/officeart/2005/8/layout/target3"/>
    <dgm:cxn modelId="{2C38098C-E258-4482-B257-DB0E8F5005B8}" type="presParOf" srcId="{05900486-F285-4F2C-8DF3-A0DDB0829592}" destId="{A4691E4C-21F8-4B6C-80D5-8BACB392AE8F}" srcOrd="15" destOrd="0" presId="urn:microsoft.com/office/officeart/2005/8/layout/target3"/>
    <dgm:cxn modelId="{7F7D7D81-14EF-4590-A62F-2BD6BF0291CF}" type="presParOf" srcId="{05900486-F285-4F2C-8DF3-A0DDB0829592}" destId="{BCB9F28B-DB1F-4922-97D3-333C74FC431A}" srcOrd="16" destOrd="0" presId="urn:microsoft.com/office/officeart/2005/8/layout/target3"/>
    <dgm:cxn modelId="{5B1D783A-77E3-479F-B916-1CD6FCC87BB5}" type="presParOf" srcId="{05900486-F285-4F2C-8DF3-A0DDB0829592}" destId="{4692F28C-2F5B-423A-93EB-69A42D5F3DDD}" srcOrd="17" destOrd="0" presId="urn:microsoft.com/office/officeart/2005/8/layout/target3"/>
    <dgm:cxn modelId="{712AED34-FBF5-4425-A924-13088DE72F6D}" type="presParOf" srcId="{05900486-F285-4F2C-8DF3-A0DDB0829592}" destId="{25CA3B44-A969-4D9A-8861-21E0649C4A87}" srcOrd="18" destOrd="0" presId="urn:microsoft.com/office/officeart/2005/8/layout/target3"/>
    <dgm:cxn modelId="{C4055F9D-2DC1-462A-95C8-B066A2C911D9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656712"/>
          <a:ext cx="5796643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Jana </a:t>
          </a:r>
          <a:r>
            <a:rPr lang="cs-CZ" sz="1600" kern="1200" dirty="0" err="1" smtClean="0">
              <a:solidFill>
                <a:schemeClr val="tx2"/>
              </a:solidFill>
            </a:rPr>
            <a:t>Vondálová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656712"/>
        <a:ext cx="5796643" cy="656712"/>
      </dsp:txXfrm>
    </dsp:sp>
    <dsp:sp modelId="{5676EFBF-D8A4-4E4C-A218-C4399BD5E49A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31342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>
              <a:solidFill>
                <a:schemeClr val="tx2"/>
              </a:solidFill>
            </a:rPr>
            <a:t>VY_32_INOVACE_14_Stavba slova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31342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1970138"/>
          <a:ext cx="5796643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Český jazyk pro 4. a 5. ročník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970138"/>
        <a:ext cx="5796643" cy="656712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62685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62685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794588508"/>
              </p:ext>
            </p:extLst>
          </p:nvPr>
        </p:nvGraphicFramePr>
        <p:xfrm>
          <a:off x="683568" y="620688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157192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1017095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ANOTACE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Názorné vysvětlení stavby slova.</a:t>
            </a:r>
          </a:p>
          <a:p>
            <a:r>
              <a:rPr lang="cs-CZ" dirty="0" smtClean="0"/>
              <a:t>Rozbor slova, rozlišování částí slov.</a:t>
            </a:r>
          </a:p>
          <a:p>
            <a:r>
              <a:rPr lang="cs-CZ" dirty="0" smtClean="0"/>
              <a:t>Určeno </a:t>
            </a:r>
            <a:r>
              <a:rPr lang="cs-CZ" dirty="0"/>
              <a:t>pro práci na interaktivní tabuli</a:t>
            </a:r>
            <a:r>
              <a:rPr lang="cs-CZ" dirty="0" smtClean="0"/>
              <a:t>.</a:t>
            </a:r>
          </a:p>
          <a:p>
            <a:r>
              <a:rPr lang="cs-CZ" smtClean="0"/>
              <a:t>Vytvořeno 31.7.2011.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672234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913146" y="836712"/>
            <a:ext cx="6273679" cy="733942"/>
          </a:xfrm>
        </p:spPr>
        <p:txBody>
          <a:bodyPr>
            <a:normAutofit fontScale="90000"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5400" b="1" dirty="0" smtClean="0">
                <a:ln w="11430"/>
                <a:solidFill>
                  <a:srgbClr val="00FF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STAVBA SLOVA</a:t>
            </a:r>
            <a:endParaRPr lang="cs-CZ" sz="4400" b="1" dirty="0">
              <a:ln w="11430"/>
              <a:solidFill>
                <a:srgbClr val="00FF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983288" y="2420888"/>
            <a:ext cx="316214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zahradník</a:t>
            </a:r>
            <a:endParaRPr lang="cs-CZ" sz="4800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Krychle 13"/>
          <p:cNvSpPr/>
          <p:nvPr/>
        </p:nvSpPr>
        <p:spPr>
          <a:xfrm>
            <a:off x="1199951" y="4149080"/>
            <a:ext cx="1512168" cy="864096"/>
          </a:xfrm>
          <a:prstGeom prst="cub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</a:t>
            </a:r>
            <a:endParaRPr lang="cs-CZ" sz="4400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1" name="Krychle 20"/>
          <p:cNvSpPr/>
          <p:nvPr/>
        </p:nvSpPr>
        <p:spPr>
          <a:xfrm>
            <a:off x="3540214" y="4119447"/>
            <a:ext cx="1800200" cy="864096"/>
          </a:xfrm>
          <a:prstGeom prst="cub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hrad</a:t>
            </a:r>
            <a:endParaRPr lang="cs-CZ" sz="4400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2" name="Krychle 21"/>
          <p:cNvSpPr/>
          <p:nvPr/>
        </p:nvSpPr>
        <p:spPr>
          <a:xfrm>
            <a:off x="6137028" y="4098721"/>
            <a:ext cx="1512168" cy="864096"/>
          </a:xfrm>
          <a:prstGeom prst="cub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err="1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ník</a:t>
            </a:r>
            <a:endParaRPr lang="cs-CZ" sz="4400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Minus 15"/>
          <p:cNvSpPr/>
          <p:nvPr/>
        </p:nvSpPr>
        <p:spPr>
          <a:xfrm>
            <a:off x="2843808" y="4383618"/>
            <a:ext cx="457200" cy="576064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Minus 24"/>
          <p:cNvSpPr/>
          <p:nvPr/>
        </p:nvSpPr>
        <p:spPr>
          <a:xfrm>
            <a:off x="5466303" y="4298978"/>
            <a:ext cx="457200" cy="576064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924246" y="5301208"/>
            <a:ext cx="206357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předpona</a:t>
            </a:r>
            <a:endParaRPr lang="cs-CZ" sz="32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635896" y="5296249"/>
            <a:ext cx="132760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kořen</a:t>
            </a:r>
            <a:endParaRPr lang="cs-CZ" sz="32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838410" y="5296249"/>
            <a:ext cx="216024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příponová část</a:t>
            </a:r>
            <a:endParaRPr lang="cs-CZ" sz="3200" b="1" dirty="0"/>
          </a:p>
        </p:txBody>
      </p:sp>
      <p:pic>
        <p:nvPicPr>
          <p:cNvPr id="1026" name="Picture 2" descr="C:\Users\spravce_2\AppData\Local\Microsoft\Windows\Temporary Internet Files\Content.IE5\D8JJ3BAN\MC9004104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94035" y="980728"/>
            <a:ext cx="2231395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204740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14" grpId="0" animBg="1"/>
      <p:bldP spid="21" grpId="0" animBg="1"/>
      <p:bldP spid="22" grpId="0" animBg="1"/>
      <p:bldP spid="16" grpId="0" animBg="1"/>
      <p:bldP spid="25" grpId="0" animBg="1"/>
      <p:bldP spid="17" grpId="0"/>
      <p:bldP spid="27" grpId="0"/>
      <p:bldP spid="2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5553027" y="4711166"/>
            <a:ext cx="774250" cy="576064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03648" y="1192396"/>
            <a:ext cx="6442020" cy="58477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>
              <a:buClr>
                <a:srgbClr val="00FF00"/>
              </a:buClr>
              <a:buSzPct val="120000"/>
            </a:pPr>
            <a:r>
              <a:rPr lang="cs-CZ" sz="3200" b="1" dirty="0" smtClean="0">
                <a:solidFill>
                  <a:schemeClr val="tx1"/>
                </a:solidFill>
              </a:rPr>
              <a:t>Najdi slovo s odlišným kořenem: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2195736" y="2732685"/>
            <a:ext cx="914400" cy="576064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4167457" y="2765528"/>
            <a:ext cx="914400" cy="576064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940152" y="2765528"/>
            <a:ext cx="615440" cy="576064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2372256" y="3721925"/>
            <a:ext cx="561360" cy="576064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3110136" y="3706147"/>
            <a:ext cx="779493" cy="576064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4395804" y="3706147"/>
            <a:ext cx="618670" cy="576064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1691680" y="4711166"/>
            <a:ext cx="870457" cy="576064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3182839" y="4711166"/>
            <a:ext cx="559557" cy="576064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96732" y="2732685"/>
            <a:ext cx="6855851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zahradník, ohrada, zahrajeme si</a:t>
            </a:r>
          </a:p>
          <a:p>
            <a:pPr marL="457200" indent="-457200">
              <a:buFont typeface="Wingdings" pitchFamily="2" charset="2"/>
              <a:buChar char="Ø"/>
            </a:pPr>
            <a:endParaRPr lang="cs-CZ" sz="3200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prales, lesklý, lesník</a:t>
            </a:r>
          </a:p>
          <a:p>
            <a:pPr marL="457200" indent="-457200">
              <a:buFont typeface="Wingdings" pitchFamily="2" charset="2"/>
              <a:buChar char="Ø"/>
            </a:pPr>
            <a:endParaRPr lang="cs-CZ" sz="3200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školní, kolečka, proškolit</a:t>
            </a:r>
            <a:endParaRPr lang="cs-CZ" sz="3200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8478319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4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Zaoblený obdélník 40"/>
          <p:cNvSpPr/>
          <p:nvPr/>
        </p:nvSpPr>
        <p:spPr>
          <a:xfrm>
            <a:off x="5838016" y="2489402"/>
            <a:ext cx="453834" cy="576064"/>
          </a:xfrm>
          <a:prstGeom prst="round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4099940" y="3466986"/>
            <a:ext cx="774250" cy="576064"/>
          </a:xfrm>
          <a:prstGeom prst="round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03648" y="1192396"/>
            <a:ext cx="6766596" cy="58477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>
              <a:buClr>
                <a:srgbClr val="00FF00"/>
              </a:buClr>
              <a:buSzPct val="120000"/>
            </a:pPr>
            <a:r>
              <a:rPr lang="cs-CZ" sz="3200" b="1" dirty="0" smtClean="0">
                <a:solidFill>
                  <a:schemeClr val="tx1"/>
                </a:solidFill>
              </a:rPr>
              <a:t>Najdi slovo s odlišnou předponou: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4147937" y="2444584"/>
            <a:ext cx="453834" cy="576064"/>
          </a:xfrm>
          <a:prstGeom prst="round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277044" y="3485049"/>
            <a:ext cx="806885" cy="576064"/>
          </a:xfrm>
          <a:prstGeom prst="round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6459794" y="4422583"/>
            <a:ext cx="868166" cy="576064"/>
          </a:xfrm>
          <a:prstGeom prst="round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4748565" y="4425590"/>
            <a:ext cx="698586" cy="576064"/>
          </a:xfrm>
          <a:prstGeom prst="round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5333714" y="3464024"/>
            <a:ext cx="536556" cy="576064"/>
          </a:xfrm>
          <a:prstGeom prst="round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2546054" y="4425591"/>
            <a:ext cx="442814" cy="576064"/>
          </a:xfrm>
          <a:prstGeom prst="round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2729338" y="2550636"/>
            <a:ext cx="627471" cy="452338"/>
          </a:xfrm>
          <a:prstGeom prst="round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453704" y="2474783"/>
            <a:ext cx="6086859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nadpis,  natrhat,  naříkat</a:t>
            </a:r>
          </a:p>
          <a:p>
            <a:pPr marL="457200" indent="-457200">
              <a:buFont typeface="Wingdings" pitchFamily="2" charset="2"/>
              <a:buChar char="Ø"/>
            </a:pPr>
            <a:endParaRPr lang="cs-CZ" sz="3200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opravit, odjezd, opisovat</a:t>
            </a:r>
          </a:p>
          <a:p>
            <a:pPr marL="457200" indent="-457200">
              <a:buFont typeface="Wingdings" pitchFamily="2" charset="2"/>
              <a:buChar char="Ø"/>
            </a:pPr>
            <a:endParaRPr lang="cs-CZ" sz="3200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poletovat, podlézt, podchod</a:t>
            </a:r>
            <a:endParaRPr lang="cs-CZ" sz="3200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32" name="Skupina 31"/>
          <p:cNvGrpSpPr/>
          <p:nvPr/>
        </p:nvGrpSpPr>
        <p:grpSpPr>
          <a:xfrm>
            <a:off x="1907704" y="2481610"/>
            <a:ext cx="981366" cy="637337"/>
            <a:chOff x="1754555" y="2130503"/>
            <a:chExt cx="1101599" cy="1101599"/>
          </a:xfrm>
          <a:solidFill>
            <a:srgbClr val="FF0000"/>
          </a:solidFill>
        </p:grpSpPr>
        <p:sp>
          <p:nvSpPr>
            <p:cNvPr id="33" name="Minus 32"/>
            <p:cNvSpPr/>
            <p:nvPr/>
          </p:nvSpPr>
          <p:spPr>
            <a:xfrm rot="5400000">
              <a:off x="2122275" y="2573291"/>
              <a:ext cx="1101599" cy="216024"/>
            </a:xfrm>
            <a:prstGeom prst="mathMinus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2">
                    <a:lumMod val="20000"/>
                    <a:lumOff val="80000"/>
                  </a:schemeClr>
                </a:solidFill>
              </a:endParaRPr>
            </a:p>
          </p:txBody>
        </p:sp>
        <p:sp>
          <p:nvSpPr>
            <p:cNvPr id="34" name="Minus 33"/>
            <p:cNvSpPr/>
            <p:nvPr/>
          </p:nvSpPr>
          <p:spPr>
            <a:xfrm rot="10800000">
              <a:off x="1754555" y="2956445"/>
              <a:ext cx="1101599" cy="216024"/>
            </a:xfrm>
            <a:prstGeom prst="mathMinus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2">
                    <a:lumMod val="20000"/>
                    <a:lumOff val="80000"/>
                  </a:schemeClr>
                </a:solidFill>
              </a:endParaRPr>
            </a:p>
          </p:txBody>
        </p:sp>
      </p:grpSp>
      <p:grpSp>
        <p:nvGrpSpPr>
          <p:cNvPr id="35" name="Skupina 34"/>
          <p:cNvGrpSpPr/>
          <p:nvPr/>
        </p:nvGrpSpPr>
        <p:grpSpPr>
          <a:xfrm>
            <a:off x="3509111" y="2462629"/>
            <a:ext cx="705408" cy="637337"/>
            <a:chOff x="1754555" y="2130503"/>
            <a:chExt cx="1101599" cy="1101599"/>
          </a:xfrm>
          <a:solidFill>
            <a:srgbClr val="FF0000"/>
          </a:solidFill>
        </p:grpSpPr>
        <p:sp>
          <p:nvSpPr>
            <p:cNvPr id="36" name="Minus 35"/>
            <p:cNvSpPr/>
            <p:nvPr/>
          </p:nvSpPr>
          <p:spPr>
            <a:xfrm rot="5400000">
              <a:off x="2122275" y="2573291"/>
              <a:ext cx="1101599" cy="216024"/>
            </a:xfrm>
            <a:prstGeom prst="mathMinus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2">
                    <a:lumMod val="20000"/>
                    <a:lumOff val="80000"/>
                  </a:schemeClr>
                </a:solidFill>
              </a:endParaRPr>
            </a:p>
          </p:txBody>
        </p:sp>
        <p:sp>
          <p:nvSpPr>
            <p:cNvPr id="37" name="Minus 36"/>
            <p:cNvSpPr/>
            <p:nvPr/>
          </p:nvSpPr>
          <p:spPr>
            <a:xfrm rot="10800000">
              <a:off x="1754555" y="2956445"/>
              <a:ext cx="1101599" cy="216024"/>
            </a:xfrm>
            <a:prstGeom prst="mathMinus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2">
                    <a:lumMod val="20000"/>
                    <a:lumOff val="80000"/>
                  </a:schemeClr>
                </a:solidFill>
              </a:endParaRPr>
            </a:p>
          </p:txBody>
        </p:sp>
      </p:grpSp>
      <p:grpSp>
        <p:nvGrpSpPr>
          <p:cNvPr id="38" name="Skupina 37"/>
          <p:cNvGrpSpPr/>
          <p:nvPr/>
        </p:nvGrpSpPr>
        <p:grpSpPr>
          <a:xfrm>
            <a:off x="5249288" y="2492003"/>
            <a:ext cx="705408" cy="637337"/>
            <a:chOff x="1754555" y="2130503"/>
            <a:chExt cx="1101599" cy="1101599"/>
          </a:xfrm>
          <a:solidFill>
            <a:srgbClr val="FF0000"/>
          </a:solidFill>
        </p:grpSpPr>
        <p:sp>
          <p:nvSpPr>
            <p:cNvPr id="39" name="Minus 38"/>
            <p:cNvSpPr/>
            <p:nvPr/>
          </p:nvSpPr>
          <p:spPr>
            <a:xfrm rot="5400000">
              <a:off x="2122275" y="2573291"/>
              <a:ext cx="1101599" cy="216024"/>
            </a:xfrm>
            <a:prstGeom prst="mathMinus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2">
                    <a:lumMod val="20000"/>
                    <a:lumOff val="80000"/>
                  </a:schemeClr>
                </a:solidFill>
              </a:endParaRPr>
            </a:p>
          </p:txBody>
        </p:sp>
        <p:sp>
          <p:nvSpPr>
            <p:cNvPr id="40" name="Minus 39"/>
            <p:cNvSpPr/>
            <p:nvPr/>
          </p:nvSpPr>
          <p:spPr>
            <a:xfrm rot="10800000">
              <a:off x="1754555" y="2956445"/>
              <a:ext cx="1101599" cy="216024"/>
            </a:xfrm>
            <a:prstGeom prst="mathMinus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2">
                    <a:lumMod val="20000"/>
                    <a:lumOff val="80000"/>
                  </a:schemeClr>
                </a:solidFill>
              </a:endParaRPr>
            </a:p>
          </p:txBody>
        </p:sp>
      </p:grpSp>
      <p:grpSp>
        <p:nvGrpSpPr>
          <p:cNvPr id="42" name="Skupina 41"/>
          <p:cNvGrpSpPr/>
          <p:nvPr/>
        </p:nvGrpSpPr>
        <p:grpSpPr>
          <a:xfrm>
            <a:off x="1644909" y="3440213"/>
            <a:ext cx="705408" cy="637337"/>
            <a:chOff x="1754555" y="2130503"/>
            <a:chExt cx="1101599" cy="1101599"/>
          </a:xfrm>
          <a:solidFill>
            <a:srgbClr val="FF0000"/>
          </a:solidFill>
        </p:grpSpPr>
        <p:sp>
          <p:nvSpPr>
            <p:cNvPr id="43" name="Minus 42"/>
            <p:cNvSpPr/>
            <p:nvPr/>
          </p:nvSpPr>
          <p:spPr>
            <a:xfrm rot="5400000">
              <a:off x="2122275" y="2573291"/>
              <a:ext cx="1101599" cy="216024"/>
            </a:xfrm>
            <a:prstGeom prst="mathMinus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2">
                    <a:lumMod val="20000"/>
                    <a:lumOff val="80000"/>
                  </a:schemeClr>
                </a:solidFill>
              </a:endParaRPr>
            </a:p>
          </p:txBody>
        </p:sp>
        <p:sp>
          <p:nvSpPr>
            <p:cNvPr id="44" name="Minus 43"/>
            <p:cNvSpPr/>
            <p:nvPr/>
          </p:nvSpPr>
          <p:spPr>
            <a:xfrm rot="10800000">
              <a:off x="1754555" y="2956445"/>
              <a:ext cx="1101599" cy="216024"/>
            </a:xfrm>
            <a:prstGeom prst="mathMinus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2">
                    <a:lumMod val="20000"/>
                    <a:lumOff val="80000"/>
                  </a:schemeClr>
                </a:solidFill>
              </a:endParaRPr>
            </a:p>
          </p:txBody>
        </p:sp>
      </p:grpSp>
      <p:grpSp>
        <p:nvGrpSpPr>
          <p:cNvPr id="45" name="Skupina 44"/>
          <p:cNvGrpSpPr/>
          <p:nvPr/>
        </p:nvGrpSpPr>
        <p:grpSpPr>
          <a:xfrm>
            <a:off x="3487127" y="3423776"/>
            <a:ext cx="705408" cy="637337"/>
            <a:chOff x="1754555" y="2130503"/>
            <a:chExt cx="1101599" cy="1101599"/>
          </a:xfrm>
          <a:solidFill>
            <a:srgbClr val="FF0000"/>
          </a:solidFill>
        </p:grpSpPr>
        <p:sp>
          <p:nvSpPr>
            <p:cNvPr id="46" name="Minus 45"/>
            <p:cNvSpPr/>
            <p:nvPr/>
          </p:nvSpPr>
          <p:spPr>
            <a:xfrm rot="5400000">
              <a:off x="2122275" y="2573291"/>
              <a:ext cx="1101599" cy="216024"/>
            </a:xfrm>
            <a:prstGeom prst="mathMinus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2">
                    <a:lumMod val="20000"/>
                    <a:lumOff val="80000"/>
                  </a:schemeClr>
                </a:solidFill>
              </a:endParaRPr>
            </a:p>
          </p:txBody>
        </p:sp>
        <p:sp>
          <p:nvSpPr>
            <p:cNvPr id="47" name="Minus 46"/>
            <p:cNvSpPr/>
            <p:nvPr/>
          </p:nvSpPr>
          <p:spPr>
            <a:xfrm rot="10800000">
              <a:off x="1754555" y="2956445"/>
              <a:ext cx="1101599" cy="216024"/>
            </a:xfrm>
            <a:prstGeom prst="mathMinus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2">
                    <a:lumMod val="20000"/>
                    <a:lumOff val="80000"/>
                  </a:schemeClr>
                </a:solidFill>
              </a:endParaRPr>
            </a:p>
          </p:txBody>
        </p:sp>
      </p:grpSp>
      <p:grpSp>
        <p:nvGrpSpPr>
          <p:cNvPr id="48" name="Skupina 47"/>
          <p:cNvGrpSpPr/>
          <p:nvPr/>
        </p:nvGrpSpPr>
        <p:grpSpPr>
          <a:xfrm>
            <a:off x="4729153" y="3454413"/>
            <a:ext cx="705408" cy="637337"/>
            <a:chOff x="1754555" y="2130503"/>
            <a:chExt cx="1101599" cy="1101599"/>
          </a:xfrm>
          <a:solidFill>
            <a:srgbClr val="FF0000"/>
          </a:solidFill>
        </p:grpSpPr>
        <p:sp>
          <p:nvSpPr>
            <p:cNvPr id="49" name="Minus 48"/>
            <p:cNvSpPr/>
            <p:nvPr/>
          </p:nvSpPr>
          <p:spPr>
            <a:xfrm rot="5400000">
              <a:off x="2122275" y="2573291"/>
              <a:ext cx="1101599" cy="216024"/>
            </a:xfrm>
            <a:prstGeom prst="mathMinus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2">
                    <a:lumMod val="20000"/>
                    <a:lumOff val="80000"/>
                  </a:schemeClr>
                </a:solidFill>
              </a:endParaRPr>
            </a:p>
          </p:txBody>
        </p:sp>
        <p:sp>
          <p:nvSpPr>
            <p:cNvPr id="50" name="Minus 49"/>
            <p:cNvSpPr/>
            <p:nvPr/>
          </p:nvSpPr>
          <p:spPr>
            <a:xfrm rot="10800000">
              <a:off x="1754555" y="2956445"/>
              <a:ext cx="1101599" cy="216024"/>
            </a:xfrm>
            <a:prstGeom prst="mathMinus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2">
                    <a:lumMod val="20000"/>
                    <a:lumOff val="80000"/>
                  </a:schemeClr>
                </a:solidFill>
              </a:endParaRPr>
            </a:p>
          </p:txBody>
        </p:sp>
      </p:grpSp>
      <p:grpSp>
        <p:nvGrpSpPr>
          <p:cNvPr id="51" name="Skupina 50"/>
          <p:cNvGrpSpPr/>
          <p:nvPr/>
        </p:nvGrpSpPr>
        <p:grpSpPr>
          <a:xfrm>
            <a:off x="1924341" y="4398818"/>
            <a:ext cx="705408" cy="637337"/>
            <a:chOff x="1754555" y="2130503"/>
            <a:chExt cx="1101599" cy="1101599"/>
          </a:xfrm>
          <a:solidFill>
            <a:srgbClr val="FF0000"/>
          </a:solidFill>
        </p:grpSpPr>
        <p:sp>
          <p:nvSpPr>
            <p:cNvPr id="52" name="Minus 51"/>
            <p:cNvSpPr/>
            <p:nvPr/>
          </p:nvSpPr>
          <p:spPr>
            <a:xfrm rot="5400000">
              <a:off x="2122275" y="2573291"/>
              <a:ext cx="1101599" cy="216024"/>
            </a:xfrm>
            <a:prstGeom prst="mathMinus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2">
                    <a:lumMod val="20000"/>
                    <a:lumOff val="80000"/>
                  </a:schemeClr>
                </a:solidFill>
              </a:endParaRPr>
            </a:p>
          </p:txBody>
        </p:sp>
        <p:sp>
          <p:nvSpPr>
            <p:cNvPr id="53" name="Minus 52"/>
            <p:cNvSpPr/>
            <p:nvPr/>
          </p:nvSpPr>
          <p:spPr>
            <a:xfrm rot="10800000">
              <a:off x="1754555" y="2956445"/>
              <a:ext cx="1101599" cy="216024"/>
            </a:xfrm>
            <a:prstGeom prst="mathMinus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2">
                    <a:lumMod val="20000"/>
                    <a:lumOff val="80000"/>
                  </a:schemeClr>
                </a:solidFill>
              </a:endParaRPr>
            </a:p>
          </p:txBody>
        </p:sp>
      </p:grpSp>
      <p:grpSp>
        <p:nvGrpSpPr>
          <p:cNvPr id="54" name="Skupina 53"/>
          <p:cNvGrpSpPr/>
          <p:nvPr/>
        </p:nvGrpSpPr>
        <p:grpSpPr>
          <a:xfrm>
            <a:off x="4051027" y="4422583"/>
            <a:ext cx="872076" cy="637337"/>
            <a:chOff x="1754555" y="2130503"/>
            <a:chExt cx="1101599" cy="1101599"/>
          </a:xfrm>
          <a:solidFill>
            <a:srgbClr val="FF0000"/>
          </a:solidFill>
        </p:grpSpPr>
        <p:sp>
          <p:nvSpPr>
            <p:cNvPr id="55" name="Minus 54"/>
            <p:cNvSpPr/>
            <p:nvPr/>
          </p:nvSpPr>
          <p:spPr>
            <a:xfrm rot="5400000">
              <a:off x="2122275" y="2573291"/>
              <a:ext cx="1101599" cy="216024"/>
            </a:xfrm>
            <a:prstGeom prst="mathMinus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2">
                    <a:lumMod val="20000"/>
                    <a:lumOff val="80000"/>
                  </a:schemeClr>
                </a:solidFill>
              </a:endParaRPr>
            </a:p>
          </p:txBody>
        </p:sp>
        <p:sp>
          <p:nvSpPr>
            <p:cNvPr id="56" name="Minus 55"/>
            <p:cNvSpPr/>
            <p:nvPr/>
          </p:nvSpPr>
          <p:spPr>
            <a:xfrm rot="10800000">
              <a:off x="1754555" y="2956445"/>
              <a:ext cx="1101599" cy="216024"/>
            </a:xfrm>
            <a:prstGeom prst="mathMinus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2">
                    <a:lumMod val="20000"/>
                    <a:lumOff val="80000"/>
                  </a:schemeClr>
                </a:solidFill>
              </a:endParaRPr>
            </a:p>
          </p:txBody>
        </p:sp>
      </p:grpSp>
      <p:grpSp>
        <p:nvGrpSpPr>
          <p:cNvPr id="57" name="Skupina 56"/>
          <p:cNvGrpSpPr/>
          <p:nvPr/>
        </p:nvGrpSpPr>
        <p:grpSpPr>
          <a:xfrm>
            <a:off x="5686968" y="4385985"/>
            <a:ext cx="910280" cy="637337"/>
            <a:chOff x="1754555" y="2130503"/>
            <a:chExt cx="1101599" cy="1101599"/>
          </a:xfrm>
          <a:solidFill>
            <a:srgbClr val="FF0000"/>
          </a:solidFill>
        </p:grpSpPr>
        <p:sp>
          <p:nvSpPr>
            <p:cNvPr id="58" name="Minus 57"/>
            <p:cNvSpPr/>
            <p:nvPr/>
          </p:nvSpPr>
          <p:spPr>
            <a:xfrm rot="5400000">
              <a:off x="2122275" y="2573291"/>
              <a:ext cx="1101599" cy="216024"/>
            </a:xfrm>
            <a:prstGeom prst="mathMinus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2">
                    <a:lumMod val="20000"/>
                    <a:lumOff val="80000"/>
                  </a:schemeClr>
                </a:solidFill>
              </a:endParaRPr>
            </a:p>
          </p:txBody>
        </p:sp>
        <p:sp>
          <p:nvSpPr>
            <p:cNvPr id="59" name="Minus 58"/>
            <p:cNvSpPr/>
            <p:nvPr/>
          </p:nvSpPr>
          <p:spPr>
            <a:xfrm rot="10800000">
              <a:off x="1754555" y="2956445"/>
              <a:ext cx="1101599" cy="216024"/>
            </a:xfrm>
            <a:prstGeom prst="mathMinus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2">
                    <a:lumMod val="20000"/>
                    <a:lumOff val="80000"/>
                  </a:schemeClr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17664112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" grpId="0" animBg="1"/>
      <p:bldP spid="7" grpId="0" animBg="1"/>
      <p:bldP spid="4" grpId="0" animBg="1"/>
      <p:bldP spid="8" grpId="0" animBg="1"/>
      <p:bldP spid="9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Zaoblený obdélník 40"/>
          <p:cNvSpPr/>
          <p:nvPr/>
        </p:nvSpPr>
        <p:spPr>
          <a:xfrm>
            <a:off x="3903519" y="3962265"/>
            <a:ext cx="719330" cy="576064"/>
          </a:xfrm>
          <a:prstGeom prst="round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2039469" y="3935219"/>
            <a:ext cx="1203703" cy="576064"/>
          </a:xfrm>
          <a:prstGeom prst="round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51399" y="1173509"/>
            <a:ext cx="7861832" cy="58477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>
              <a:buClr>
                <a:srgbClr val="00FF00"/>
              </a:buClr>
              <a:buSzPct val="120000"/>
            </a:pPr>
            <a:r>
              <a:rPr lang="cs-CZ" sz="3200" b="1" dirty="0" smtClean="0">
                <a:solidFill>
                  <a:schemeClr val="tx1"/>
                </a:solidFill>
              </a:rPr>
              <a:t>Najdi slovo s odlišnou příponovou částí: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5840564" y="2960492"/>
            <a:ext cx="810966" cy="576064"/>
          </a:xfrm>
          <a:prstGeom prst="round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961464" y="2975081"/>
            <a:ext cx="1156667" cy="576064"/>
          </a:xfrm>
          <a:prstGeom prst="round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5131994" y="4881911"/>
            <a:ext cx="614797" cy="576064"/>
          </a:xfrm>
          <a:prstGeom prst="round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3751337" y="4902895"/>
            <a:ext cx="979262" cy="576064"/>
          </a:xfrm>
          <a:prstGeom prst="round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5491015" y="3944289"/>
            <a:ext cx="1057055" cy="576064"/>
          </a:xfrm>
          <a:prstGeom prst="round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2039470" y="4933532"/>
            <a:ext cx="1402582" cy="576064"/>
          </a:xfrm>
          <a:prstGeom prst="round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2016031" y="3027047"/>
            <a:ext cx="1037975" cy="452338"/>
          </a:xfrm>
          <a:prstGeom prst="round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488037" y="2978577"/>
            <a:ext cx="6004272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skladník, kominík, zpěvník</a:t>
            </a:r>
          </a:p>
          <a:p>
            <a:pPr marL="457200" indent="-457200">
              <a:buFont typeface="Wingdings" pitchFamily="2" charset="2"/>
              <a:buChar char="Ø"/>
            </a:pPr>
            <a:endParaRPr lang="cs-CZ" sz="3200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slepecký, pražský, běžecký</a:t>
            </a:r>
          </a:p>
          <a:p>
            <a:pPr marL="457200" indent="-457200">
              <a:buFont typeface="Wingdings" pitchFamily="2" charset="2"/>
              <a:buChar char="Ø"/>
            </a:pPr>
            <a:endParaRPr lang="cs-CZ" sz="3200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lachtaní, jelení, ranní</a:t>
            </a:r>
            <a:endParaRPr lang="cs-CZ" sz="3200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60" name="Skupina 59"/>
          <p:cNvGrpSpPr/>
          <p:nvPr/>
        </p:nvGrpSpPr>
        <p:grpSpPr>
          <a:xfrm flipH="1">
            <a:off x="2932455" y="2944446"/>
            <a:ext cx="872416" cy="637337"/>
            <a:chOff x="1754555" y="2130503"/>
            <a:chExt cx="1101599" cy="1101599"/>
          </a:xfrm>
          <a:solidFill>
            <a:srgbClr val="FF0000"/>
          </a:solidFill>
        </p:grpSpPr>
        <p:sp>
          <p:nvSpPr>
            <p:cNvPr id="61" name="Minus 60"/>
            <p:cNvSpPr/>
            <p:nvPr/>
          </p:nvSpPr>
          <p:spPr>
            <a:xfrm rot="5400000">
              <a:off x="2122275" y="2573291"/>
              <a:ext cx="1101599" cy="216024"/>
            </a:xfrm>
            <a:prstGeom prst="mathMinus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2">
                    <a:lumMod val="20000"/>
                    <a:lumOff val="80000"/>
                  </a:schemeClr>
                </a:solidFill>
              </a:endParaRPr>
            </a:p>
          </p:txBody>
        </p:sp>
        <p:sp>
          <p:nvSpPr>
            <p:cNvPr id="62" name="Minus 61"/>
            <p:cNvSpPr/>
            <p:nvPr/>
          </p:nvSpPr>
          <p:spPr>
            <a:xfrm rot="10800000">
              <a:off x="1754555" y="2956445"/>
              <a:ext cx="1101599" cy="216024"/>
            </a:xfrm>
            <a:prstGeom prst="mathMinus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2">
                    <a:lumMod val="20000"/>
                    <a:lumOff val="80000"/>
                  </a:schemeClr>
                </a:solidFill>
              </a:endParaRPr>
            </a:p>
          </p:txBody>
        </p:sp>
      </p:grpSp>
      <p:grpSp>
        <p:nvGrpSpPr>
          <p:cNvPr id="63" name="Skupina 62"/>
          <p:cNvGrpSpPr/>
          <p:nvPr/>
        </p:nvGrpSpPr>
        <p:grpSpPr>
          <a:xfrm flipH="1">
            <a:off x="5076601" y="2955049"/>
            <a:ext cx="609452" cy="637337"/>
            <a:chOff x="1754555" y="2130503"/>
            <a:chExt cx="1101599" cy="1101599"/>
          </a:xfrm>
          <a:solidFill>
            <a:srgbClr val="FF0000"/>
          </a:solidFill>
        </p:grpSpPr>
        <p:sp>
          <p:nvSpPr>
            <p:cNvPr id="64" name="Minus 63"/>
            <p:cNvSpPr/>
            <p:nvPr/>
          </p:nvSpPr>
          <p:spPr>
            <a:xfrm rot="5400000">
              <a:off x="2122275" y="2573291"/>
              <a:ext cx="1101599" cy="216024"/>
            </a:xfrm>
            <a:prstGeom prst="mathMinus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2">
                    <a:lumMod val="20000"/>
                    <a:lumOff val="80000"/>
                  </a:schemeClr>
                </a:solidFill>
              </a:endParaRPr>
            </a:p>
          </p:txBody>
        </p:sp>
        <p:sp>
          <p:nvSpPr>
            <p:cNvPr id="65" name="Minus 64"/>
            <p:cNvSpPr/>
            <p:nvPr/>
          </p:nvSpPr>
          <p:spPr>
            <a:xfrm rot="10800000">
              <a:off x="1754555" y="2956445"/>
              <a:ext cx="1101599" cy="216024"/>
            </a:xfrm>
            <a:prstGeom prst="mathMinus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2">
                    <a:lumMod val="20000"/>
                    <a:lumOff val="80000"/>
                  </a:schemeClr>
                </a:solidFill>
              </a:endParaRPr>
            </a:p>
          </p:txBody>
        </p:sp>
      </p:grpSp>
      <p:grpSp>
        <p:nvGrpSpPr>
          <p:cNvPr id="66" name="Skupina 65"/>
          <p:cNvGrpSpPr/>
          <p:nvPr/>
        </p:nvGrpSpPr>
        <p:grpSpPr>
          <a:xfrm flipH="1">
            <a:off x="6506540" y="2944445"/>
            <a:ext cx="872416" cy="637337"/>
            <a:chOff x="1754555" y="2130503"/>
            <a:chExt cx="1101599" cy="1101599"/>
          </a:xfrm>
          <a:solidFill>
            <a:srgbClr val="FF0000"/>
          </a:solidFill>
        </p:grpSpPr>
        <p:sp>
          <p:nvSpPr>
            <p:cNvPr id="67" name="Minus 66"/>
            <p:cNvSpPr/>
            <p:nvPr/>
          </p:nvSpPr>
          <p:spPr>
            <a:xfrm rot="5400000">
              <a:off x="2122275" y="2573291"/>
              <a:ext cx="1101599" cy="216024"/>
            </a:xfrm>
            <a:prstGeom prst="mathMinus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2">
                    <a:lumMod val="20000"/>
                    <a:lumOff val="80000"/>
                  </a:schemeClr>
                </a:solidFill>
              </a:endParaRPr>
            </a:p>
          </p:txBody>
        </p:sp>
        <p:sp>
          <p:nvSpPr>
            <p:cNvPr id="68" name="Minus 67"/>
            <p:cNvSpPr/>
            <p:nvPr/>
          </p:nvSpPr>
          <p:spPr>
            <a:xfrm rot="10800000">
              <a:off x="1754555" y="2956445"/>
              <a:ext cx="1101599" cy="216024"/>
            </a:xfrm>
            <a:prstGeom prst="mathMinus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2">
                    <a:lumMod val="20000"/>
                    <a:lumOff val="80000"/>
                  </a:schemeClr>
                </a:solidFill>
              </a:endParaRPr>
            </a:p>
          </p:txBody>
        </p:sp>
      </p:grpSp>
      <p:grpSp>
        <p:nvGrpSpPr>
          <p:cNvPr id="69" name="Skupina 68"/>
          <p:cNvGrpSpPr/>
          <p:nvPr/>
        </p:nvGrpSpPr>
        <p:grpSpPr>
          <a:xfrm flipH="1">
            <a:off x="3141885" y="3913652"/>
            <a:ext cx="609452" cy="637337"/>
            <a:chOff x="1754555" y="2130503"/>
            <a:chExt cx="1101599" cy="1101599"/>
          </a:xfrm>
          <a:solidFill>
            <a:srgbClr val="FF0000"/>
          </a:solidFill>
        </p:grpSpPr>
        <p:sp>
          <p:nvSpPr>
            <p:cNvPr id="70" name="Minus 69"/>
            <p:cNvSpPr/>
            <p:nvPr/>
          </p:nvSpPr>
          <p:spPr>
            <a:xfrm rot="5400000">
              <a:off x="2122275" y="2573291"/>
              <a:ext cx="1101599" cy="216024"/>
            </a:xfrm>
            <a:prstGeom prst="mathMinus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2">
                    <a:lumMod val="20000"/>
                    <a:lumOff val="80000"/>
                  </a:schemeClr>
                </a:solidFill>
              </a:endParaRPr>
            </a:p>
          </p:txBody>
        </p:sp>
        <p:sp>
          <p:nvSpPr>
            <p:cNvPr id="71" name="Minus 70"/>
            <p:cNvSpPr/>
            <p:nvPr/>
          </p:nvSpPr>
          <p:spPr>
            <a:xfrm rot="10800000">
              <a:off x="1754555" y="2956445"/>
              <a:ext cx="1101599" cy="216024"/>
            </a:xfrm>
            <a:prstGeom prst="mathMinus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2">
                    <a:lumMod val="20000"/>
                    <a:lumOff val="80000"/>
                  </a:schemeClr>
                </a:solidFill>
              </a:endParaRPr>
            </a:p>
          </p:txBody>
        </p:sp>
      </p:grpSp>
      <p:grpSp>
        <p:nvGrpSpPr>
          <p:cNvPr id="72" name="Skupina 71"/>
          <p:cNvGrpSpPr/>
          <p:nvPr/>
        </p:nvGrpSpPr>
        <p:grpSpPr>
          <a:xfrm flipH="1">
            <a:off x="6506540" y="3870082"/>
            <a:ext cx="609452" cy="637337"/>
            <a:chOff x="1754555" y="2130503"/>
            <a:chExt cx="1101599" cy="1101599"/>
          </a:xfrm>
          <a:solidFill>
            <a:srgbClr val="FF0000"/>
          </a:solidFill>
        </p:grpSpPr>
        <p:sp>
          <p:nvSpPr>
            <p:cNvPr id="73" name="Minus 72"/>
            <p:cNvSpPr/>
            <p:nvPr/>
          </p:nvSpPr>
          <p:spPr>
            <a:xfrm rot="5400000">
              <a:off x="2122275" y="2573291"/>
              <a:ext cx="1101599" cy="216024"/>
            </a:xfrm>
            <a:prstGeom prst="mathMinus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2">
                    <a:lumMod val="20000"/>
                    <a:lumOff val="80000"/>
                  </a:schemeClr>
                </a:solidFill>
              </a:endParaRPr>
            </a:p>
          </p:txBody>
        </p:sp>
        <p:sp>
          <p:nvSpPr>
            <p:cNvPr id="74" name="Minus 73"/>
            <p:cNvSpPr/>
            <p:nvPr/>
          </p:nvSpPr>
          <p:spPr>
            <a:xfrm rot="10800000">
              <a:off x="1754555" y="2956445"/>
              <a:ext cx="1101599" cy="216024"/>
            </a:xfrm>
            <a:prstGeom prst="mathMinus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2">
                    <a:lumMod val="20000"/>
                    <a:lumOff val="80000"/>
                  </a:schemeClr>
                </a:solidFill>
              </a:endParaRPr>
            </a:p>
          </p:txBody>
        </p:sp>
      </p:grpSp>
      <p:grpSp>
        <p:nvGrpSpPr>
          <p:cNvPr id="75" name="Skupina 74"/>
          <p:cNvGrpSpPr/>
          <p:nvPr/>
        </p:nvGrpSpPr>
        <p:grpSpPr>
          <a:xfrm flipH="1">
            <a:off x="4539797" y="3904582"/>
            <a:ext cx="872416" cy="637337"/>
            <a:chOff x="1754555" y="2130503"/>
            <a:chExt cx="1101599" cy="1101599"/>
          </a:xfrm>
          <a:solidFill>
            <a:srgbClr val="FF0000"/>
          </a:solidFill>
        </p:grpSpPr>
        <p:sp>
          <p:nvSpPr>
            <p:cNvPr id="76" name="Minus 75"/>
            <p:cNvSpPr/>
            <p:nvPr/>
          </p:nvSpPr>
          <p:spPr>
            <a:xfrm rot="5400000">
              <a:off x="2122275" y="2573291"/>
              <a:ext cx="1101599" cy="216024"/>
            </a:xfrm>
            <a:prstGeom prst="mathMinus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2">
                    <a:lumMod val="20000"/>
                    <a:lumOff val="80000"/>
                  </a:schemeClr>
                </a:solidFill>
              </a:endParaRPr>
            </a:p>
          </p:txBody>
        </p:sp>
        <p:sp>
          <p:nvSpPr>
            <p:cNvPr id="77" name="Minus 76"/>
            <p:cNvSpPr/>
            <p:nvPr/>
          </p:nvSpPr>
          <p:spPr>
            <a:xfrm rot="10800000">
              <a:off x="1754555" y="2956445"/>
              <a:ext cx="1101599" cy="216024"/>
            </a:xfrm>
            <a:prstGeom prst="mathMinus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2">
                    <a:lumMod val="20000"/>
                    <a:lumOff val="80000"/>
                  </a:schemeClr>
                </a:solidFill>
              </a:endParaRPr>
            </a:p>
          </p:txBody>
        </p:sp>
      </p:grpSp>
      <p:grpSp>
        <p:nvGrpSpPr>
          <p:cNvPr id="78" name="Skupina 77"/>
          <p:cNvGrpSpPr/>
          <p:nvPr/>
        </p:nvGrpSpPr>
        <p:grpSpPr>
          <a:xfrm flipH="1">
            <a:off x="3401526" y="4872258"/>
            <a:ext cx="349811" cy="637337"/>
            <a:chOff x="1754555" y="2130503"/>
            <a:chExt cx="1101599" cy="1101599"/>
          </a:xfrm>
          <a:solidFill>
            <a:srgbClr val="FF0000"/>
          </a:solidFill>
        </p:grpSpPr>
        <p:sp>
          <p:nvSpPr>
            <p:cNvPr id="79" name="Minus 78"/>
            <p:cNvSpPr/>
            <p:nvPr/>
          </p:nvSpPr>
          <p:spPr>
            <a:xfrm rot="5400000">
              <a:off x="2122275" y="2573291"/>
              <a:ext cx="1101599" cy="216024"/>
            </a:xfrm>
            <a:prstGeom prst="mathMinus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2">
                    <a:lumMod val="20000"/>
                    <a:lumOff val="80000"/>
                  </a:schemeClr>
                </a:solidFill>
              </a:endParaRPr>
            </a:p>
          </p:txBody>
        </p:sp>
        <p:sp>
          <p:nvSpPr>
            <p:cNvPr id="80" name="Minus 79"/>
            <p:cNvSpPr/>
            <p:nvPr/>
          </p:nvSpPr>
          <p:spPr>
            <a:xfrm rot="10800000">
              <a:off x="1754555" y="2956445"/>
              <a:ext cx="1101599" cy="216024"/>
            </a:xfrm>
            <a:prstGeom prst="mathMinus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2">
                    <a:lumMod val="20000"/>
                    <a:lumOff val="80000"/>
                  </a:schemeClr>
                </a:solidFill>
              </a:endParaRPr>
            </a:p>
          </p:txBody>
        </p:sp>
      </p:grpSp>
      <p:grpSp>
        <p:nvGrpSpPr>
          <p:cNvPr id="81" name="Skupina 80"/>
          <p:cNvGrpSpPr/>
          <p:nvPr/>
        </p:nvGrpSpPr>
        <p:grpSpPr>
          <a:xfrm flipH="1">
            <a:off x="4698804" y="4882725"/>
            <a:ext cx="349811" cy="637337"/>
            <a:chOff x="1754555" y="2130503"/>
            <a:chExt cx="1101599" cy="1101599"/>
          </a:xfrm>
          <a:solidFill>
            <a:srgbClr val="FF0000"/>
          </a:solidFill>
        </p:grpSpPr>
        <p:sp>
          <p:nvSpPr>
            <p:cNvPr id="82" name="Minus 81"/>
            <p:cNvSpPr/>
            <p:nvPr/>
          </p:nvSpPr>
          <p:spPr>
            <a:xfrm rot="5400000">
              <a:off x="2122275" y="2573291"/>
              <a:ext cx="1101599" cy="216024"/>
            </a:xfrm>
            <a:prstGeom prst="mathMinus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2">
                    <a:lumMod val="20000"/>
                    <a:lumOff val="80000"/>
                  </a:schemeClr>
                </a:solidFill>
              </a:endParaRPr>
            </a:p>
          </p:txBody>
        </p:sp>
        <p:sp>
          <p:nvSpPr>
            <p:cNvPr id="83" name="Minus 82"/>
            <p:cNvSpPr/>
            <p:nvPr/>
          </p:nvSpPr>
          <p:spPr>
            <a:xfrm rot="10800000">
              <a:off x="1754555" y="2956445"/>
              <a:ext cx="1101599" cy="216024"/>
            </a:xfrm>
            <a:prstGeom prst="mathMinus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2">
                    <a:lumMod val="20000"/>
                    <a:lumOff val="80000"/>
                  </a:schemeClr>
                </a:solidFill>
              </a:endParaRPr>
            </a:p>
          </p:txBody>
        </p:sp>
      </p:grpSp>
      <p:grpSp>
        <p:nvGrpSpPr>
          <p:cNvPr id="84" name="Skupina 83"/>
          <p:cNvGrpSpPr/>
          <p:nvPr/>
        </p:nvGrpSpPr>
        <p:grpSpPr>
          <a:xfrm flipH="1">
            <a:off x="5670086" y="4848225"/>
            <a:ext cx="609452" cy="637337"/>
            <a:chOff x="1754555" y="2130503"/>
            <a:chExt cx="1101599" cy="1101599"/>
          </a:xfrm>
          <a:solidFill>
            <a:srgbClr val="FF0000"/>
          </a:solidFill>
        </p:grpSpPr>
        <p:sp>
          <p:nvSpPr>
            <p:cNvPr id="85" name="Minus 84"/>
            <p:cNvSpPr/>
            <p:nvPr/>
          </p:nvSpPr>
          <p:spPr>
            <a:xfrm rot="5400000">
              <a:off x="2122275" y="2573291"/>
              <a:ext cx="1101599" cy="216024"/>
            </a:xfrm>
            <a:prstGeom prst="mathMinus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2">
                    <a:lumMod val="20000"/>
                    <a:lumOff val="80000"/>
                  </a:schemeClr>
                </a:solidFill>
              </a:endParaRPr>
            </a:p>
          </p:txBody>
        </p:sp>
        <p:sp>
          <p:nvSpPr>
            <p:cNvPr id="86" name="Minus 85"/>
            <p:cNvSpPr/>
            <p:nvPr/>
          </p:nvSpPr>
          <p:spPr>
            <a:xfrm rot="10800000">
              <a:off x="1754555" y="2956445"/>
              <a:ext cx="1101599" cy="216024"/>
            </a:xfrm>
            <a:prstGeom prst="mathMinus">
              <a:avLst/>
            </a:prstGeom>
            <a:grp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2">
                    <a:lumMod val="20000"/>
                    <a:lumOff val="80000"/>
                  </a:schemeClr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32862810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" grpId="0" animBg="1"/>
      <p:bldP spid="7" grpId="0" animBg="1"/>
      <p:bldP spid="4" grpId="0" animBg="1"/>
      <p:bldP spid="8" grpId="0" animBg="1"/>
      <p:bldP spid="9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CITACE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827584" y="2132856"/>
            <a:ext cx="7772400" cy="901080"/>
          </a:xfrm>
        </p:spPr>
        <p:txBody>
          <a:bodyPr/>
          <a:lstStyle/>
          <a:p>
            <a:pPr>
              <a:buClr>
                <a:schemeClr val="bg2">
                  <a:lumMod val="75000"/>
                </a:schemeClr>
              </a:buClr>
              <a:buSzPct val="120000"/>
              <a:buFont typeface="Arial" pitchFamily="34" charset="0"/>
              <a:buChar char="•"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Obrázky –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www.office.</a:t>
            </a:r>
            <a:r>
              <a:rPr lang="cs-CZ" smtClean="0">
                <a:latin typeface="Calibri" pitchFamily="34" charset="0"/>
                <a:cs typeface="Calibri" pitchFamily="34" charset="0"/>
              </a:rPr>
              <a:t>microsoft.com</a:t>
            </a:r>
            <a:endParaRPr lang="cs-CZ" dirty="0" smtClean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982879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1669</TotalTime>
  <Words>138</Words>
  <Application>Microsoft Office PowerPoint</Application>
  <PresentationFormat>Předvádění na obrazovce (4:3)</PresentationFormat>
  <Paragraphs>43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Snímek 1</vt:lpstr>
      <vt:lpstr>ANOTACE</vt:lpstr>
      <vt:lpstr>STAVBA SLOVA</vt:lpstr>
      <vt:lpstr>Snímek 4</vt:lpstr>
      <vt:lpstr>Snímek 5</vt:lpstr>
      <vt:lpstr>Snímek 6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Vondálová</dc:creator>
  <cp:lastModifiedBy>Dum</cp:lastModifiedBy>
  <cp:revision>196</cp:revision>
  <dcterms:created xsi:type="dcterms:W3CDTF">2011-06-20T10:40:08Z</dcterms:created>
  <dcterms:modified xsi:type="dcterms:W3CDTF">2013-05-16T07:43:32Z</dcterms:modified>
</cp:coreProperties>
</file>