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79" r:id="rId5"/>
    <p:sldId id="276" r:id="rId6"/>
    <p:sldId id="280" r:id="rId7"/>
    <p:sldId id="28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9900"/>
    <a:srgbClr val="FF3300"/>
    <a:srgbClr val="FFFF66"/>
    <a:srgbClr val="CA0697"/>
    <a:srgbClr val="00CC00"/>
    <a:srgbClr val="FF66FF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VY_32_INOVACE_15_Slova příbuzná a jiné tvary slov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VY_32_INOVACE_15_Slova příbuzná a jiné tvary slov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24006450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Názorné vysvětlení rozdílu mezi jinými tvary slov a slovy příbuznými.</a:t>
            </a:r>
          </a:p>
          <a:p>
            <a:r>
              <a:rPr lang="cs-CZ" dirty="0" smtClean="0"/>
              <a:t>Rozlišování jiných tvarů slov a slov příbuzných.</a:t>
            </a:r>
          </a:p>
          <a:p>
            <a:r>
              <a:rPr lang="cs-CZ" dirty="0" smtClean="0"/>
              <a:t>Tvoření jiných tvarů slov a slov příbuzných.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smtClean="0"/>
              <a:t>Vytvořeno 31.7.2011.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38925" y="2053917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JINÉ TVARY SLOV</a:t>
            </a:r>
            <a:r>
              <a:rPr lang="cs-CZ" sz="32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br>
              <a:rPr lang="cs-CZ" sz="32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32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tvoříme skloňováním či časováním daného slova.</a:t>
            </a:r>
            <a:r>
              <a:rPr lang="cs-CZ" sz="54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sz="54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54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endParaRPr lang="cs-CZ" sz="4400" b="1" dirty="0">
              <a:ln w="11430"/>
              <a:solidFill>
                <a:srgbClr val="00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3288" y="2420888"/>
            <a:ext cx="31621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zahradník</a:t>
            </a:r>
            <a:endParaRPr lang="cs-CZ" sz="4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spravce_2\AppData\Local\Microsoft\Windows\Temporary Internet Files\Content.IE5\D8JJ3BAN\MC9004104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78650"/>
            <a:ext cx="2553054" cy="1977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939090" y="3326931"/>
            <a:ext cx="1838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zahradník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955593" y="3894350"/>
            <a:ext cx="2120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zahradník</a:t>
            </a:r>
            <a:r>
              <a:rPr lang="cs-CZ" sz="2400" b="1" dirty="0" smtClean="0">
                <a:solidFill>
                  <a:srgbClr val="FF0000"/>
                </a:solidFill>
              </a:rPr>
              <a:t>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992389" y="4469103"/>
            <a:ext cx="2108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zahradník</a:t>
            </a:r>
            <a:r>
              <a:rPr lang="cs-CZ" sz="2400" b="1" dirty="0" smtClean="0">
                <a:solidFill>
                  <a:srgbClr val="FF0000"/>
                </a:solidFill>
              </a:rPr>
              <a:t>ovi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011919" y="5039244"/>
            <a:ext cx="18657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zahradník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300192" y="3190693"/>
            <a:ext cx="1737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zahradníc</a:t>
            </a:r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300192" y="3753224"/>
            <a:ext cx="18657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zahradník</a:t>
            </a:r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300192" y="4236476"/>
            <a:ext cx="21543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zahradník</a:t>
            </a:r>
            <a:r>
              <a:rPr lang="cs-CZ" sz="2400" b="1" dirty="0" smtClean="0">
                <a:solidFill>
                  <a:srgbClr val="FF0000"/>
                </a:solidFill>
              </a:rPr>
              <a:t>ům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266521" y="4698141"/>
            <a:ext cx="1830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zahradník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300192" y="5163862"/>
            <a:ext cx="20821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zahradníc</a:t>
            </a:r>
            <a:r>
              <a:rPr lang="cs-CZ" sz="2400" b="1" dirty="0" smtClean="0">
                <a:solidFill>
                  <a:srgbClr val="FF0000"/>
                </a:solidFill>
              </a:rPr>
              <a:t>ích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8" grpId="0"/>
      <p:bldP spid="32" grpId="0"/>
      <p:bldP spid="33" grpId="0"/>
      <p:bldP spid="34" grpId="0"/>
      <p:bldP spid="35" grpId="0"/>
      <p:bldP spid="36" grpId="0"/>
      <p:bldP spid="38" grpId="0"/>
      <p:bldP spid="39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Zaoblený obdélník 26"/>
          <p:cNvSpPr/>
          <p:nvPr/>
        </p:nvSpPr>
        <p:spPr>
          <a:xfrm>
            <a:off x="7020272" y="2800092"/>
            <a:ext cx="792088" cy="43204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3641249" y="5235452"/>
            <a:ext cx="855158" cy="43204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469764" y="4323498"/>
            <a:ext cx="808688" cy="43204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556374" y="2538482"/>
            <a:ext cx="792088" cy="43204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730092" y="3357467"/>
            <a:ext cx="1187981" cy="539517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010416" y="3267637"/>
            <a:ext cx="30952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zahradník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1196752"/>
            <a:ext cx="7776864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SLOVA PŘÍBUZNÁ</a:t>
            </a:r>
            <a:br>
              <a:rPr lang="cs-CZ" sz="54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32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mají stejný kořen a jsou si významově blízká.</a:t>
            </a:r>
            <a:endParaRPr lang="cs-CZ" sz="4400" b="1" dirty="0">
              <a:ln w="11430"/>
              <a:solidFill>
                <a:srgbClr val="00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 descr="C:\Users\spravce_2\AppData\Local\Microsoft\Windows\Temporary Internet Files\Content.IE5\D8JJ3BAN\MC9004104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4041" y="3981827"/>
            <a:ext cx="866775" cy="67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1259632" y="2492896"/>
            <a:ext cx="13855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ohrada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6380914" y="4391753"/>
            <a:ext cx="671425" cy="43204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spravce_2\AppData\Local\Microsoft\Windows\Temporary Internet Files\Content.IE5\PI9E4ZZE\MC9002972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3713" y="3016116"/>
            <a:ext cx="682027" cy="670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043608" y="4277912"/>
            <a:ext cx="15458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zahrada</a:t>
            </a:r>
            <a:endParaRPr lang="cs-CZ" sz="2800" b="1" dirty="0"/>
          </a:p>
        </p:txBody>
      </p:sp>
      <p:pic>
        <p:nvPicPr>
          <p:cNvPr id="2053" name="Picture 5" descr="C:\Users\spravce_2\AppData\Local\Microsoft\Windows\Temporary Internet Files\Content.IE5\DEV15AOQ\MP9004264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1668825" y="4911098"/>
            <a:ext cx="410566" cy="61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579624" y="5218422"/>
            <a:ext cx="9784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hrad</a:t>
            </a:r>
            <a:endParaRPr lang="cs-CZ" sz="2800" b="1" dirty="0"/>
          </a:p>
        </p:txBody>
      </p:sp>
      <p:pic>
        <p:nvPicPr>
          <p:cNvPr id="2054" name="Picture 6" descr="C:\Users\spravce_2\AppData\Local\Microsoft\Windows\Temporary Internet Files\Content.IE5\G9T485G7\MP900433023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726" r="56679" b="32676"/>
          <a:stretch/>
        </p:blipFill>
        <p:spPr bwMode="auto">
          <a:xfrm>
            <a:off x="3730092" y="5741642"/>
            <a:ext cx="658051" cy="532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372200" y="2761284"/>
            <a:ext cx="17327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přehrada</a:t>
            </a:r>
            <a:endParaRPr lang="cs-CZ" sz="2800" b="1" dirty="0"/>
          </a:p>
        </p:txBody>
      </p:sp>
      <p:pic>
        <p:nvPicPr>
          <p:cNvPr id="2055" name="Picture 7" descr="C:\Users\spravce_2\AppData\Local\Microsoft\Windows\Temporary Internet Files\Content.IE5\DEV15AOQ\MM900296926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0453" y="3284504"/>
            <a:ext cx="676275" cy="56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5843946" y="4346167"/>
            <a:ext cx="1759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   hradní</a:t>
            </a:r>
            <a:endParaRPr lang="cs-CZ" sz="2800" b="1" dirty="0"/>
          </a:p>
        </p:txBody>
      </p:sp>
      <p:pic>
        <p:nvPicPr>
          <p:cNvPr id="2059" name="Picture 11" descr="C:\Users\spravce_2\AppData\Local\Microsoft\Windows\Temporary Internet Files\Content.IE5\KX1DIDLU\MC900360792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3258" y="4985240"/>
            <a:ext cx="585333" cy="756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75282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4" grpId="0" animBg="1"/>
      <p:bldP spid="21" grpId="0" animBg="1"/>
      <p:bldP spid="16" grpId="0" animBg="1"/>
      <p:bldP spid="2" grpId="0" animBg="1"/>
      <p:bldP spid="6" grpId="0"/>
      <p:bldP spid="4" grpId="0"/>
      <p:bldP spid="42" grpId="0"/>
      <p:bldP spid="3" grpId="0" animBg="1"/>
      <p:bldP spid="20" grpId="0"/>
      <p:bldP spid="23" grpId="0"/>
      <p:bldP spid="26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Zaoblený obdélník 36"/>
          <p:cNvSpPr/>
          <p:nvPr/>
        </p:nvSpPr>
        <p:spPr>
          <a:xfrm>
            <a:off x="4848078" y="5446478"/>
            <a:ext cx="1476164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2195736" y="5445224"/>
            <a:ext cx="1476164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5508104" y="4561206"/>
            <a:ext cx="611052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3349896" y="4564902"/>
            <a:ext cx="1222104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2238008" y="4512856"/>
            <a:ext cx="892790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4777034" y="3737691"/>
            <a:ext cx="1712428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2164959" y="3694933"/>
            <a:ext cx="1038889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6489462" y="5445224"/>
            <a:ext cx="1322898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3775199" y="5445224"/>
            <a:ext cx="1001835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6330700" y="4581128"/>
            <a:ext cx="1265635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4777034" y="4581128"/>
            <a:ext cx="659062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648140" y="3711494"/>
            <a:ext cx="1596268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384942" y="3725416"/>
            <a:ext cx="1187058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940152" y="2924944"/>
            <a:ext cx="1440160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03848" y="2924944"/>
            <a:ext cx="936104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4436181" y="2924944"/>
            <a:ext cx="1149979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2195736" y="2924944"/>
            <a:ext cx="789939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339752" y="1353471"/>
            <a:ext cx="2880320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508104" y="1353471"/>
            <a:ext cx="2736304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1340768"/>
            <a:ext cx="7466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Rozliš </a:t>
            </a:r>
            <a:r>
              <a:rPr lang="cs-CZ" sz="3200" b="1" dirty="0" smtClean="0">
                <a:ln w="12700">
                  <a:solidFill>
                    <a:schemeClr val="tx1"/>
                  </a:solidFill>
                </a:ln>
              </a:rPr>
              <a:t>slova příbuzná </a:t>
            </a:r>
            <a:r>
              <a:rPr lang="cs-CZ" sz="3200" b="1" dirty="0" smtClean="0"/>
              <a:t>a </a:t>
            </a:r>
            <a:r>
              <a:rPr lang="cs-CZ" sz="3200" b="1" dirty="0" smtClean="0">
                <a:ln w="12700">
                  <a:solidFill>
                    <a:schemeClr val="tx1"/>
                  </a:solidFill>
                </a:ln>
              </a:rPr>
              <a:t>jiné tvary slov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2924944"/>
            <a:ext cx="6698309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píšu,  napiš,  píšeme,  dopíšete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b="1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krása,  krásná,  krasavice,  krásnými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b="1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letec,  letuška,  letí,  let,  letíme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b="1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rozcestí,  cesta,  cestička,  cestou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847831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6" grpId="0" animBg="1"/>
      <p:bldP spid="35" grpId="0" animBg="1"/>
      <p:bldP spid="34" grpId="0" animBg="1"/>
      <p:bldP spid="33" grpId="0" animBg="1"/>
      <p:bldP spid="32" grpId="0" animBg="1"/>
      <p:bldP spid="31" grpId="0" animBg="1"/>
      <p:bldP spid="30" grpId="0" animBg="1"/>
      <p:bldP spid="29" grpId="0" animBg="1"/>
      <p:bldP spid="28" grpId="0" animBg="1"/>
      <p:bldP spid="27" grpId="0" animBg="1"/>
      <p:bldP spid="26" grpId="0" animBg="1"/>
      <p:bldP spid="25" grpId="0" animBg="1"/>
      <p:bldP spid="24" grpId="0" animBg="1"/>
      <p:bldP spid="21" grpId="0" animBg="1"/>
      <p:bldP spid="23" grpId="0" animBg="1"/>
      <p:bldP spid="22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2339752" y="1353471"/>
            <a:ext cx="2880320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508104" y="1353471"/>
            <a:ext cx="2736304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1340768"/>
            <a:ext cx="74638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 Utvoř </a:t>
            </a:r>
            <a:r>
              <a:rPr lang="cs-CZ" sz="3200" b="1" dirty="0" smtClean="0">
                <a:ln w="12700">
                  <a:solidFill>
                    <a:schemeClr val="tx1"/>
                  </a:solidFill>
                </a:ln>
              </a:rPr>
              <a:t>slova příbuzná </a:t>
            </a:r>
            <a:r>
              <a:rPr lang="cs-CZ" sz="3200" b="1" dirty="0" smtClean="0"/>
              <a:t>a </a:t>
            </a:r>
            <a:r>
              <a:rPr lang="cs-CZ" sz="3200" b="1" dirty="0" smtClean="0">
                <a:ln w="12700">
                  <a:solidFill>
                    <a:schemeClr val="tx1"/>
                  </a:solidFill>
                </a:ln>
              </a:rPr>
              <a:t>jiné tvary slov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38" name="Zaoblený obdélník 37"/>
          <p:cNvSpPr/>
          <p:nvPr/>
        </p:nvSpPr>
        <p:spPr>
          <a:xfrm>
            <a:off x="1187624" y="2924944"/>
            <a:ext cx="2880320" cy="3312368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5220072" y="2916148"/>
            <a:ext cx="2995736" cy="3312368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</a:pP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064163" y="2321775"/>
            <a:ext cx="1131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9915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2339752" y="1353471"/>
            <a:ext cx="2880320" cy="648072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508104" y="1353471"/>
            <a:ext cx="2736304" cy="64807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1340768"/>
            <a:ext cx="74638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 Utvoř </a:t>
            </a:r>
            <a:r>
              <a:rPr lang="cs-CZ" sz="3200" b="1" dirty="0" smtClean="0">
                <a:ln w="12700">
                  <a:solidFill>
                    <a:schemeClr val="tx1"/>
                  </a:solidFill>
                </a:ln>
              </a:rPr>
              <a:t>slova příbuzná </a:t>
            </a:r>
            <a:r>
              <a:rPr lang="cs-CZ" sz="3200" b="1" dirty="0" smtClean="0"/>
              <a:t>a </a:t>
            </a:r>
            <a:r>
              <a:rPr lang="cs-CZ" sz="3200" b="1" dirty="0" smtClean="0">
                <a:ln w="12700">
                  <a:solidFill>
                    <a:schemeClr val="tx1"/>
                  </a:solidFill>
                </a:ln>
              </a:rPr>
              <a:t>jiné tvary slov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38" name="Zaoblený obdélník 37"/>
          <p:cNvSpPr/>
          <p:nvPr/>
        </p:nvSpPr>
        <p:spPr>
          <a:xfrm>
            <a:off x="1187624" y="2924944"/>
            <a:ext cx="2880320" cy="3312368"/>
          </a:xfrm>
          <a:prstGeom prst="round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lyže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lyžařský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lyžařka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lyžovat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zalyžovat si</a:t>
            </a:r>
          </a:p>
          <a:p>
            <a:pPr algn="ctr"/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5220072" y="2916148"/>
            <a:ext cx="2995736" cy="3312368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lyžaři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lyžaře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lyžařům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lyžařů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lyžařem</a:t>
            </a:r>
          </a:p>
          <a:p>
            <a:pPr algn="ctr">
              <a:lnSpc>
                <a:spcPct val="150000"/>
              </a:lnSpc>
            </a:pPr>
            <a:r>
              <a:rPr lang="cs-CZ" sz="2400" b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lyžařích</a:t>
            </a:r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</a:pP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064163" y="2321775"/>
            <a:ext cx="1131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lyžař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0100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38" grpId="0" animBg="1"/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www.office.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1799</TotalTime>
  <Words>175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JINÉ TVARY SLOV  tvoříme skloňováním či časováním daného slova.  </vt:lpstr>
      <vt:lpstr>SLOVA PŘÍBUZNÁ mají stejný kořen a jsou si významově blízká.</vt:lpstr>
      <vt:lpstr>Snímek 5</vt:lpstr>
      <vt:lpstr>Snímek 6</vt:lpstr>
      <vt:lpstr>Snímek 7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209</cp:revision>
  <dcterms:created xsi:type="dcterms:W3CDTF">2011-06-20T10:40:08Z</dcterms:created>
  <dcterms:modified xsi:type="dcterms:W3CDTF">2013-05-16T07:44:31Z</dcterms:modified>
</cp:coreProperties>
</file>