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59" r:id="rId4"/>
    <p:sldId id="282" r:id="rId5"/>
    <p:sldId id="283" r:id="rId6"/>
    <p:sldId id="284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FF66"/>
    <a:srgbClr val="FFFF99"/>
    <a:srgbClr val="00CC00"/>
    <a:srgbClr val="009900"/>
    <a:srgbClr val="CA0697"/>
    <a:srgbClr val="00FF00"/>
    <a:srgbClr val="FF3300"/>
    <a:srgbClr val="FF66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24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VY_32_INOVACE_16_Tvoření slov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VY_32_INOVACE_16_Tvoření slov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84658912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Tvoření slov odvozováním.</a:t>
            </a:r>
          </a:p>
          <a:p>
            <a:r>
              <a:rPr lang="cs-CZ" dirty="0" smtClean="0"/>
              <a:t>Klíčová slova: slovo základové, slovo odvozené, slovotvorný základ.</a:t>
            </a:r>
          </a:p>
          <a:p>
            <a:r>
              <a:rPr lang="cs-CZ" dirty="0" smtClean="0"/>
              <a:t>Určeno pro práci na interaktivní tabuli.</a:t>
            </a:r>
          </a:p>
          <a:p>
            <a:r>
              <a:rPr lang="cs-CZ" smtClean="0"/>
              <a:t>Vytvořeno 9.8.2011.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38925" y="908720"/>
            <a:ext cx="7914948" cy="733942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TVOŘENÍ SLOV</a:t>
            </a:r>
            <a:endParaRPr lang="cs-CZ" sz="4400" b="1" dirty="0">
              <a:ln w="11430"/>
              <a:solidFill>
                <a:schemeClr val="accent4">
                  <a:lumMod val="75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1988840"/>
            <a:ext cx="77048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accent4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 vznikala postupně připojováním předpon či přípon </a:t>
            </a:r>
          </a:p>
          <a:p>
            <a:pPr>
              <a:buClr>
                <a:schemeClr val="accent4">
                  <a:lumMod val="75000"/>
                </a:schemeClr>
              </a:buClr>
              <a:buSzPct val="120000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k základovému slovu.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4220256"/>
            <a:ext cx="1964127" cy="646331"/>
          </a:xfrm>
          <a:prstGeom prst="rect">
            <a:avLst/>
          </a:prstGeom>
          <a:solidFill>
            <a:srgbClr val="FFFF99"/>
          </a:solidFill>
          <a:ln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pralesní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067944" y="4220256"/>
            <a:ext cx="1516890" cy="646331"/>
          </a:xfrm>
          <a:prstGeom prst="rect">
            <a:avLst/>
          </a:prstGeom>
          <a:solidFill>
            <a:srgbClr val="FFFF99"/>
          </a:solidFill>
          <a:ln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prales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87155" y="4220256"/>
            <a:ext cx="795411" cy="646331"/>
          </a:xfrm>
          <a:prstGeom prst="rect">
            <a:avLst/>
          </a:prstGeom>
          <a:solidFill>
            <a:srgbClr val="FFFF99"/>
          </a:solidFill>
          <a:ln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les</a:t>
            </a:r>
            <a:endParaRPr lang="cs-CZ" sz="3600" b="1" dirty="0"/>
          </a:p>
        </p:txBody>
      </p:sp>
      <p:cxnSp>
        <p:nvCxnSpPr>
          <p:cNvPr id="7" name="Přímá spojnice se šipkou 6"/>
          <p:cNvCxnSpPr>
            <a:stCxn id="3" idx="3"/>
            <a:endCxn id="16" idx="1"/>
          </p:cNvCxnSpPr>
          <p:nvPr/>
        </p:nvCxnSpPr>
        <p:spPr>
          <a:xfrm>
            <a:off x="3079743" y="4543422"/>
            <a:ext cx="988201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16" idx="3"/>
            <a:endCxn id="17" idx="1"/>
          </p:cNvCxnSpPr>
          <p:nvPr/>
        </p:nvCxnSpPr>
        <p:spPr>
          <a:xfrm>
            <a:off x="5584834" y="4543422"/>
            <a:ext cx="1002321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29" name="Picture 5" descr="C:\Users\spravce_2\AppData\Local\Microsoft\Windows\Temporary Internet Files\Content.IE5\8C7PJOBM\MC9003258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941168"/>
            <a:ext cx="1620091" cy="1620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0474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3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1929046" y="4076020"/>
            <a:ext cx="784830" cy="9144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  <a:prstDash val="soli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144216" y="3933056"/>
            <a:ext cx="156966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prales</a:t>
            </a:r>
          </a:p>
          <a:p>
            <a:r>
              <a:rPr lang="cs-CZ" sz="3600" b="1" dirty="0"/>
              <a:t> </a:t>
            </a:r>
            <a:r>
              <a:rPr lang="cs-CZ" sz="3600" b="1" dirty="0" smtClean="0"/>
              <a:t>      les</a:t>
            </a:r>
            <a:endParaRPr lang="cs-CZ" sz="36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1144216" y="2548120"/>
            <a:ext cx="1425979" cy="9144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  <a:prstDash val="solid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115616" y="2405156"/>
            <a:ext cx="196412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pralesní</a:t>
            </a:r>
          </a:p>
          <a:p>
            <a:r>
              <a:rPr lang="cs-CZ" sz="3600" b="1" dirty="0" smtClean="0"/>
              <a:t>prales</a:t>
            </a:r>
            <a:endParaRPr lang="cs-CZ" sz="3600" b="1" dirty="0"/>
          </a:p>
        </p:txBody>
      </p:sp>
      <p:grpSp>
        <p:nvGrpSpPr>
          <p:cNvPr id="9" name="Skupina 8"/>
          <p:cNvGrpSpPr/>
          <p:nvPr/>
        </p:nvGrpSpPr>
        <p:grpSpPr>
          <a:xfrm>
            <a:off x="1115616" y="1196752"/>
            <a:ext cx="6266950" cy="646331"/>
            <a:chOff x="1115616" y="4220256"/>
            <a:chExt cx="6266950" cy="646331"/>
          </a:xfrm>
        </p:grpSpPr>
        <p:sp>
          <p:nvSpPr>
            <p:cNvPr id="4" name="TextovéPole 3"/>
            <p:cNvSpPr txBox="1"/>
            <p:nvPr/>
          </p:nvSpPr>
          <p:spPr>
            <a:xfrm>
              <a:off x="1115616" y="4220256"/>
              <a:ext cx="1964127" cy="646331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pralesní</a:t>
              </a:r>
              <a:endParaRPr lang="cs-CZ" sz="3600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4067944" y="4220256"/>
              <a:ext cx="1516890" cy="646331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prales</a:t>
              </a:r>
              <a:endParaRPr lang="cs-CZ" sz="3600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587155" y="4220256"/>
              <a:ext cx="795411" cy="646331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les</a:t>
              </a:r>
              <a:endParaRPr lang="cs-CZ" sz="3600" b="1" dirty="0"/>
            </a:p>
          </p:txBody>
        </p:sp>
        <p:cxnSp>
          <p:nvCxnSpPr>
            <p:cNvPr id="7" name="Přímá spojnice se šipkou 6"/>
            <p:cNvCxnSpPr>
              <a:stCxn id="4" idx="3"/>
              <a:endCxn id="5" idx="1"/>
            </p:cNvCxnSpPr>
            <p:nvPr/>
          </p:nvCxnSpPr>
          <p:spPr>
            <a:xfrm>
              <a:off x="3079743" y="4543422"/>
              <a:ext cx="988201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se šipkou 7"/>
            <p:cNvCxnSpPr>
              <a:stCxn id="5" idx="3"/>
              <a:endCxn id="6" idx="1"/>
            </p:cNvCxnSpPr>
            <p:nvPr/>
          </p:nvCxnSpPr>
          <p:spPr>
            <a:xfrm>
              <a:off x="5584834" y="4543422"/>
              <a:ext cx="1002321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TextovéPole 14"/>
          <p:cNvSpPr txBox="1"/>
          <p:nvPr/>
        </p:nvSpPr>
        <p:spPr>
          <a:xfrm>
            <a:off x="4149007" y="2959154"/>
            <a:ext cx="36059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slovo základové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93677" y="4481074"/>
            <a:ext cx="36059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slovo základové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99645" y="3933056"/>
            <a:ext cx="34852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CC00"/>
                </a:solidFill>
              </a:rPr>
              <a:t>slovo odvozené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54014" y="2405156"/>
            <a:ext cx="34852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CC00"/>
                </a:solidFill>
              </a:rPr>
              <a:t>slovo odvozené</a:t>
            </a:r>
            <a:endParaRPr lang="cs-CZ" sz="3600" b="1" dirty="0">
              <a:solidFill>
                <a:srgbClr val="00CC0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063553" y="2816188"/>
            <a:ext cx="988201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3061411" y="3340484"/>
            <a:ext cx="988201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3061409" y="4293096"/>
            <a:ext cx="988201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3080499" y="4826556"/>
            <a:ext cx="988201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971600" y="5301208"/>
            <a:ext cx="7344816" cy="95410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Společná část slova základového a odvozeného se nazývá </a:t>
            </a:r>
            <a:r>
              <a:rPr lang="cs-CZ" sz="2800" b="1" u="sng" dirty="0" smtClean="0">
                <a:ln>
                  <a:solidFill>
                    <a:sysClr val="windowText" lastClr="000000"/>
                  </a:solidFill>
                </a:ln>
                <a:solidFill>
                  <a:srgbClr val="FFFF66"/>
                </a:solidFill>
              </a:rPr>
              <a:t>slovotvorný základ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799940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/>
      <p:bldP spid="11" grpId="0" animBg="1"/>
      <p:bldP spid="10" grpId="0"/>
      <p:bldP spid="15" grpId="0"/>
      <p:bldP spid="16" grpId="0"/>
      <p:bldP spid="17" grpId="0"/>
      <p:bldP spid="18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3995089" y="3631561"/>
            <a:ext cx="806388" cy="9144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022620" y="3488597"/>
            <a:ext cx="131478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lékař</a:t>
            </a:r>
          </a:p>
          <a:p>
            <a:r>
              <a:rPr lang="cs-CZ" sz="3600" b="1" dirty="0" smtClean="0"/>
              <a:t>lék</a:t>
            </a:r>
            <a:endParaRPr lang="cs-CZ" sz="36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971600" y="3631561"/>
            <a:ext cx="1296144" cy="914400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3501008"/>
            <a:ext cx="183928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lékařka</a:t>
            </a:r>
          </a:p>
          <a:p>
            <a:r>
              <a:rPr lang="cs-CZ" sz="3600" b="1" dirty="0" smtClean="0"/>
              <a:t>lékař</a:t>
            </a:r>
            <a:endParaRPr lang="cs-CZ" sz="36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827584" y="1204010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4">
                  <a:lumMod val="75000"/>
                </a:schemeClr>
              </a:buClr>
              <a:buSzPct val="120000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vzniklo následující slovo?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2348880"/>
            <a:ext cx="1839286" cy="646331"/>
          </a:xfrm>
          <a:prstGeom prst="rect">
            <a:avLst/>
          </a:prstGeom>
          <a:solidFill>
            <a:srgbClr val="FFFF99"/>
          </a:solidFill>
          <a:ln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lékařka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22620" y="2348880"/>
            <a:ext cx="1314784" cy="646331"/>
          </a:xfrm>
          <a:prstGeom prst="rect">
            <a:avLst/>
          </a:prstGeom>
          <a:solidFill>
            <a:srgbClr val="FFFF99"/>
          </a:solidFill>
          <a:ln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lékař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43139" y="2348880"/>
            <a:ext cx="867545" cy="646331"/>
          </a:xfrm>
          <a:prstGeom prst="rect">
            <a:avLst/>
          </a:prstGeom>
          <a:solidFill>
            <a:srgbClr val="FFFF99"/>
          </a:solidFill>
          <a:ln>
            <a:solidFill>
              <a:schemeClr val="tx1"/>
            </a:solidFill>
            <a:prstDash val="sysDash"/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lék</a:t>
            </a:r>
            <a:endParaRPr lang="cs-CZ" sz="3600" b="1" dirty="0"/>
          </a:p>
        </p:txBody>
      </p:sp>
      <p:cxnSp>
        <p:nvCxnSpPr>
          <p:cNvPr id="6" name="Přímá spojnice se šipkou 5"/>
          <p:cNvCxnSpPr>
            <a:stCxn id="3" idx="3"/>
            <a:endCxn id="4" idx="1"/>
          </p:cNvCxnSpPr>
          <p:nvPr/>
        </p:nvCxnSpPr>
        <p:spPr>
          <a:xfrm>
            <a:off x="2810886" y="2672046"/>
            <a:ext cx="121173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>
            <a:stCxn id="4" idx="3"/>
            <a:endCxn id="5" idx="1"/>
          </p:cNvCxnSpPr>
          <p:nvPr/>
        </p:nvCxnSpPr>
        <p:spPr>
          <a:xfrm>
            <a:off x="5337404" y="2672046"/>
            <a:ext cx="1105735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878152" y="5229200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4">
                  <a:lumMod val="75000"/>
                </a:schemeClr>
              </a:buClr>
              <a:buSzPct val="120000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Obě slova byla odvozena příponami.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231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/>
      <p:bldP spid="12" grpId="0" animBg="1"/>
      <p:bldP spid="10" grpId="0"/>
      <p:bldP spid="2" grpId="0"/>
      <p:bldP spid="3" grpId="0" animBg="1"/>
      <p:bldP spid="4" grpId="0" animBg="1"/>
      <p:bldP spid="5" grpId="0" animBg="1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1051224" y="2660488"/>
            <a:ext cx="590929" cy="740047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1144502" y="3796960"/>
            <a:ext cx="530031" cy="740047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1096325" y="5018175"/>
            <a:ext cx="914400" cy="740047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4332976" y="2718570"/>
            <a:ext cx="914400" cy="740047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4113879" y="3796960"/>
            <a:ext cx="1181784" cy="740047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6579825" y="4975043"/>
            <a:ext cx="1227384" cy="740047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4324603" y="4975044"/>
            <a:ext cx="971060" cy="740047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6403889" y="2718570"/>
            <a:ext cx="1363001" cy="740047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6470272" y="3847969"/>
            <a:ext cx="914400" cy="740047"/>
          </a:xfrm>
          <a:prstGeom prst="roundRect">
            <a:avLst/>
          </a:prstGeom>
          <a:gradFill flip="none" rotWithShape="1">
            <a:gsLst>
              <a:gs pos="0">
                <a:srgbClr val="FF9900">
                  <a:tint val="66000"/>
                  <a:satMod val="160000"/>
                </a:srgbClr>
              </a:gs>
              <a:gs pos="50000">
                <a:srgbClr val="FF9900">
                  <a:tint val="44500"/>
                  <a:satMod val="160000"/>
                </a:srgbClr>
              </a:gs>
              <a:gs pos="100000">
                <a:srgbClr val="FF99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552" y="908720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accent4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 slova základová.</a:t>
            </a:r>
          </a:p>
          <a:p>
            <a:pPr marL="457200" indent="-457200">
              <a:buClr>
                <a:schemeClr val="accent4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Zjisti, zda slova odvozená vznikla připojením předpony či přípony.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16344" y="2996952"/>
            <a:ext cx="10326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zimní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29732" y="2582171"/>
            <a:ext cx="8980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zima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99758" y="4163888"/>
            <a:ext cx="13006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vařečka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02008" y="3756328"/>
            <a:ext cx="8613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vařit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89486" y="5330825"/>
            <a:ext cx="13074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týdenní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99758" y="4869160"/>
            <a:ext cx="10076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týden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78289" y="2996952"/>
            <a:ext cx="12218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smazat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78289" y="2597799"/>
            <a:ext cx="1228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 </a:t>
            </a:r>
            <a:r>
              <a:rPr lang="cs-CZ" sz="2400" b="1" dirty="0" smtClean="0"/>
              <a:t> mazat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07404" y="3756326"/>
            <a:ext cx="13699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cestovat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66415" y="4159536"/>
            <a:ext cx="1745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odcestovat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27313" y="4845599"/>
            <a:ext cx="11450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mluvit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16300" y="5307264"/>
            <a:ext cx="1645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promluvit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60012" y="2597798"/>
            <a:ext cx="14734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chalupář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60012" y="2996952"/>
            <a:ext cx="1823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chalupářka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44208" y="3778049"/>
            <a:ext cx="10103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učitel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44207" y="4163888"/>
            <a:ext cx="13630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učitelka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470272" y="4908857"/>
            <a:ext cx="1419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zákonný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07993" y="5296557"/>
            <a:ext cx="17816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nezákonný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5960922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2" grpId="0"/>
      <p:bldP spid="4" grpId="0"/>
      <p:bldP spid="6" grpId="0"/>
      <p:bldP spid="8" grpId="0"/>
      <p:bldP spid="10" grpId="0"/>
      <p:bldP spid="11" grpId="0"/>
      <p:bldP spid="13" grpId="0"/>
      <p:bldP spid="15" grpId="0"/>
      <p:bldP spid="17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</a:t>
            </a:r>
            <a:r>
              <a:rPr lang="cs-CZ" dirty="0" smtClean="0">
                <a:latin typeface="Calibri" pitchFamily="34" charset="0"/>
                <a:cs typeface="Calibri" pitchFamily="34" charset="0"/>
                <a:hlinkClick r:id="rId2"/>
              </a:rPr>
              <a:t>www.office.</a:t>
            </a:r>
            <a:r>
              <a:rPr lang="cs-CZ" dirty="0" err="1" smtClean="0">
                <a:latin typeface="Calibri" pitchFamily="34" charset="0"/>
                <a:cs typeface="Calibri" pitchFamily="34" charset="0"/>
                <a:hlinkClick r:id="rId2"/>
              </a:rPr>
              <a:t>microsoft.com</a:t>
            </a:r>
            <a:endParaRPr lang="cs-CZ" smtClean="0">
              <a:latin typeface="Calibri" pitchFamily="34" charset="0"/>
              <a:cs typeface="Calibri" pitchFamily="34" charset="0"/>
            </a:endParaRPr>
          </a:p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87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2112</TotalTime>
  <Words>163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</vt:lpstr>
      <vt:lpstr>TVOŘENÍ SLOV</vt:lpstr>
      <vt:lpstr>Snímek 4</vt:lpstr>
      <vt:lpstr>Snímek 5</vt:lpstr>
      <vt:lpstr>Snímek 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Dum</cp:lastModifiedBy>
  <cp:revision>222</cp:revision>
  <dcterms:created xsi:type="dcterms:W3CDTF">2011-06-20T10:40:08Z</dcterms:created>
  <dcterms:modified xsi:type="dcterms:W3CDTF">2013-05-16T07:45:29Z</dcterms:modified>
</cp:coreProperties>
</file>